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226"/>
  </p:notesMasterIdLst>
  <p:handoutMasterIdLst>
    <p:handoutMasterId r:id="rId227"/>
  </p:handout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386" r:id="rId15"/>
    <p:sldId id="387" r:id="rId16"/>
    <p:sldId id="388" r:id="rId17"/>
    <p:sldId id="389" r:id="rId18"/>
    <p:sldId id="390" r:id="rId19"/>
    <p:sldId id="391" r:id="rId20"/>
    <p:sldId id="392" r:id="rId21"/>
    <p:sldId id="393" r:id="rId22"/>
    <p:sldId id="394" r:id="rId23"/>
    <p:sldId id="395" r:id="rId24"/>
    <p:sldId id="396" r:id="rId25"/>
    <p:sldId id="397" r:id="rId26"/>
    <p:sldId id="398" r:id="rId27"/>
    <p:sldId id="399" r:id="rId28"/>
    <p:sldId id="400" r:id="rId29"/>
    <p:sldId id="401" r:id="rId30"/>
    <p:sldId id="402" r:id="rId31"/>
    <p:sldId id="403" r:id="rId32"/>
    <p:sldId id="404" r:id="rId33"/>
    <p:sldId id="405" r:id="rId34"/>
    <p:sldId id="406" r:id="rId35"/>
    <p:sldId id="407" r:id="rId36"/>
    <p:sldId id="271" r:id="rId37"/>
    <p:sldId id="272" r:id="rId38"/>
    <p:sldId id="273" r:id="rId39"/>
    <p:sldId id="274" r:id="rId40"/>
    <p:sldId id="275" r:id="rId41"/>
    <p:sldId id="276" r:id="rId42"/>
    <p:sldId id="277" r:id="rId43"/>
    <p:sldId id="278" r:id="rId44"/>
    <p:sldId id="279" r:id="rId45"/>
    <p:sldId id="280" r:id="rId46"/>
    <p:sldId id="281" r:id="rId47"/>
    <p:sldId id="282" r:id="rId48"/>
    <p:sldId id="283" r:id="rId49"/>
    <p:sldId id="284" r:id="rId50"/>
    <p:sldId id="408" r:id="rId51"/>
    <p:sldId id="409" r:id="rId52"/>
    <p:sldId id="410" r:id="rId53"/>
    <p:sldId id="411" r:id="rId54"/>
    <p:sldId id="422" r:id="rId55"/>
    <p:sldId id="421" r:id="rId56"/>
    <p:sldId id="412" r:id="rId57"/>
    <p:sldId id="423" r:id="rId58"/>
    <p:sldId id="413" r:id="rId59"/>
    <p:sldId id="414" r:id="rId60"/>
    <p:sldId id="415" r:id="rId61"/>
    <p:sldId id="416" r:id="rId62"/>
    <p:sldId id="417" r:id="rId63"/>
    <p:sldId id="418" r:id="rId64"/>
    <p:sldId id="419" r:id="rId65"/>
    <p:sldId id="420" r:id="rId66"/>
    <p:sldId id="285" r:id="rId67"/>
    <p:sldId id="286" r:id="rId68"/>
    <p:sldId id="287" r:id="rId69"/>
    <p:sldId id="288" r:id="rId70"/>
    <p:sldId id="289" r:id="rId71"/>
    <p:sldId id="290" r:id="rId72"/>
    <p:sldId id="291" r:id="rId73"/>
    <p:sldId id="292" r:id="rId74"/>
    <p:sldId id="293" r:id="rId75"/>
    <p:sldId id="294" r:id="rId76"/>
    <p:sldId id="295" r:id="rId77"/>
    <p:sldId id="296" r:id="rId78"/>
    <p:sldId id="297" r:id="rId79"/>
    <p:sldId id="298" r:id="rId80"/>
    <p:sldId id="299" r:id="rId81"/>
    <p:sldId id="300" r:id="rId82"/>
    <p:sldId id="301" r:id="rId83"/>
    <p:sldId id="302" r:id="rId84"/>
    <p:sldId id="303" r:id="rId85"/>
    <p:sldId id="304" r:id="rId86"/>
    <p:sldId id="305" r:id="rId87"/>
    <p:sldId id="306" r:id="rId88"/>
    <p:sldId id="307" r:id="rId89"/>
    <p:sldId id="308" r:id="rId90"/>
    <p:sldId id="309" r:id="rId91"/>
    <p:sldId id="310" r:id="rId92"/>
    <p:sldId id="311" r:id="rId93"/>
    <p:sldId id="312" r:id="rId94"/>
    <p:sldId id="313" r:id="rId95"/>
    <p:sldId id="314" r:id="rId96"/>
    <p:sldId id="315" r:id="rId97"/>
    <p:sldId id="316" r:id="rId98"/>
    <p:sldId id="317" r:id="rId99"/>
    <p:sldId id="318" r:id="rId100"/>
    <p:sldId id="319" r:id="rId101"/>
    <p:sldId id="320" r:id="rId102"/>
    <p:sldId id="321" r:id="rId103"/>
    <p:sldId id="322" r:id="rId104"/>
    <p:sldId id="323" r:id="rId105"/>
    <p:sldId id="324" r:id="rId106"/>
    <p:sldId id="325" r:id="rId107"/>
    <p:sldId id="424" r:id="rId108"/>
    <p:sldId id="426" r:id="rId109"/>
    <p:sldId id="326" r:id="rId110"/>
    <p:sldId id="427" r:id="rId111"/>
    <p:sldId id="428" r:id="rId112"/>
    <p:sldId id="429" r:id="rId113"/>
    <p:sldId id="430" r:id="rId114"/>
    <p:sldId id="431" r:id="rId115"/>
    <p:sldId id="432" r:id="rId116"/>
    <p:sldId id="433" r:id="rId117"/>
    <p:sldId id="434" r:id="rId118"/>
    <p:sldId id="435" r:id="rId119"/>
    <p:sldId id="446" r:id="rId120"/>
    <p:sldId id="447" r:id="rId121"/>
    <p:sldId id="448" r:id="rId122"/>
    <p:sldId id="450" r:id="rId123"/>
    <p:sldId id="449" r:id="rId124"/>
    <p:sldId id="451" r:id="rId125"/>
    <p:sldId id="452" r:id="rId126"/>
    <p:sldId id="436" r:id="rId127"/>
    <p:sldId id="437" r:id="rId128"/>
    <p:sldId id="438" r:id="rId129"/>
    <p:sldId id="439" r:id="rId130"/>
    <p:sldId id="440" r:id="rId131"/>
    <p:sldId id="441" r:id="rId132"/>
    <p:sldId id="442" r:id="rId133"/>
    <p:sldId id="443" r:id="rId134"/>
    <p:sldId id="444" r:id="rId135"/>
    <p:sldId id="445" r:id="rId136"/>
    <p:sldId id="327" r:id="rId137"/>
    <p:sldId id="328" r:id="rId138"/>
    <p:sldId id="329" r:id="rId139"/>
    <p:sldId id="330" r:id="rId140"/>
    <p:sldId id="331" r:id="rId141"/>
    <p:sldId id="332" r:id="rId142"/>
    <p:sldId id="333" r:id="rId143"/>
    <p:sldId id="334" r:id="rId144"/>
    <p:sldId id="335" r:id="rId145"/>
    <p:sldId id="336" r:id="rId146"/>
    <p:sldId id="337" r:id="rId147"/>
    <p:sldId id="338" r:id="rId148"/>
    <p:sldId id="339" r:id="rId149"/>
    <p:sldId id="340" r:id="rId150"/>
    <p:sldId id="341" r:id="rId151"/>
    <p:sldId id="342" r:id="rId152"/>
    <p:sldId id="343" r:id="rId153"/>
    <p:sldId id="344" r:id="rId154"/>
    <p:sldId id="345" r:id="rId155"/>
    <p:sldId id="346" r:id="rId156"/>
    <p:sldId id="347" r:id="rId157"/>
    <p:sldId id="348" r:id="rId158"/>
    <p:sldId id="349" r:id="rId159"/>
    <p:sldId id="350" r:id="rId160"/>
    <p:sldId id="351" r:id="rId161"/>
    <p:sldId id="352" r:id="rId162"/>
    <p:sldId id="353" r:id="rId163"/>
    <p:sldId id="354" r:id="rId164"/>
    <p:sldId id="355" r:id="rId165"/>
    <p:sldId id="356" r:id="rId166"/>
    <p:sldId id="357" r:id="rId167"/>
    <p:sldId id="358" r:id="rId168"/>
    <p:sldId id="359" r:id="rId169"/>
    <p:sldId id="360" r:id="rId170"/>
    <p:sldId id="361" r:id="rId171"/>
    <p:sldId id="362" r:id="rId172"/>
    <p:sldId id="363" r:id="rId173"/>
    <p:sldId id="364" r:id="rId174"/>
    <p:sldId id="365" r:id="rId175"/>
    <p:sldId id="366" r:id="rId176"/>
    <p:sldId id="367" r:id="rId177"/>
    <p:sldId id="368" r:id="rId178"/>
    <p:sldId id="369" r:id="rId179"/>
    <p:sldId id="370" r:id="rId180"/>
    <p:sldId id="371" r:id="rId181"/>
    <p:sldId id="372" r:id="rId182"/>
    <p:sldId id="373" r:id="rId183"/>
    <p:sldId id="374" r:id="rId184"/>
    <p:sldId id="375" r:id="rId185"/>
    <p:sldId id="376" r:id="rId186"/>
    <p:sldId id="377" r:id="rId187"/>
    <p:sldId id="378" r:id="rId188"/>
    <p:sldId id="379" r:id="rId189"/>
    <p:sldId id="380" r:id="rId190"/>
    <p:sldId id="381" r:id="rId191"/>
    <p:sldId id="465" r:id="rId192"/>
    <p:sldId id="466" r:id="rId193"/>
    <p:sldId id="467" r:id="rId194"/>
    <p:sldId id="468" r:id="rId195"/>
    <p:sldId id="469" r:id="rId196"/>
    <p:sldId id="470" r:id="rId197"/>
    <p:sldId id="471" r:id="rId198"/>
    <p:sldId id="472" r:id="rId199"/>
    <p:sldId id="473" r:id="rId200"/>
    <p:sldId id="474" r:id="rId201"/>
    <p:sldId id="475" r:id="rId202"/>
    <p:sldId id="476" r:id="rId203"/>
    <p:sldId id="477" r:id="rId204"/>
    <p:sldId id="478" r:id="rId205"/>
    <p:sldId id="479" r:id="rId206"/>
    <p:sldId id="480" r:id="rId207"/>
    <p:sldId id="481" r:id="rId208"/>
    <p:sldId id="482" r:id="rId209"/>
    <p:sldId id="382" r:id="rId210"/>
    <p:sldId id="383" r:id="rId211"/>
    <p:sldId id="384" r:id="rId212"/>
    <p:sldId id="385" r:id="rId213"/>
    <p:sldId id="453" r:id="rId214"/>
    <p:sldId id="464" r:id="rId215"/>
    <p:sldId id="463" r:id="rId216"/>
    <p:sldId id="454" r:id="rId217"/>
    <p:sldId id="461" r:id="rId218"/>
    <p:sldId id="462" r:id="rId219"/>
    <p:sldId id="455" r:id="rId220"/>
    <p:sldId id="456" r:id="rId221"/>
    <p:sldId id="457" r:id="rId222"/>
    <p:sldId id="458" r:id="rId223"/>
    <p:sldId id="459" r:id="rId224"/>
    <p:sldId id="460" r:id="rId2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5" autoAdjust="0"/>
    <p:restoredTop sz="97509" autoAdjust="0"/>
  </p:normalViewPr>
  <p:slideViewPr>
    <p:cSldViewPr snapToGrid="0">
      <p:cViewPr varScale="1">
        <p:scale>
          <a:sx n="107" d="100"/>
          <a:sy n="107" d="100"/>
        </p:scale>
        <p:origin x="1110" y="108"/>
      </p:cViewPr>
      <p:guideLst/>
    </p:cSldViewPr>
  </p:slideViewPr>
  <p:outlineViewPr>
    <p:cViewPr>
      <p:scale>
        <a:sx n="33" d="100"/>
        <a:sy n="33" d="100"/>
      </p:scale>
      <p:origin x="0" y="-4617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5302"/>
    </p:cViewPr>
  </p:sorterViewPr>
  <p:notesViewPr>
    <p:cSldViewPr snapToGrid="0">
      <p:cViewPr varScale="1">
        <p:scale>
          <a:sx n="75" d="100"/>
          <a:sy n="75" d="100"/>
        </p:scale>
        <p:origin x="3450" y="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handoutMaster" Target="handoutMasters/handoutMaster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presProps" Target="pres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viewProps" Target="viewProp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theme" Target="theme/theme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231" Type="http://schemas.openxmlformats.org/officeDocument/2006/relationships/tableStyles" Target="tableStyle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A5DFB5-05BD-4C3C-A20B-C883CB0BB652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31A62-98F8-498F-8450-080E2990B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8361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13251-9DA9-4D74-B9AF-2B8BEE02A147}" type="datetimeFigureOut">
              <a:rPr lang="ko-KR" altLang="en-US" smtClean="0"/>
              <a:t>2018-11-26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197570-0036-4005-A5E9-E95C737898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474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97570-0036-4005-A5E9-E95C7378986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9075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BF52359A-1AEC-4255-A1EC-4D781B68CEEF}" type="slidenum">
              <a:rPr lang="en-US" altLang="ko-KR" sz="1200">
                <a:latin typeface="Times" panose="02020603050405020304" pitchFamily="18" charset="0"/>
              </a:rPr>
              <a:pPr/>
              <a:t>22</a:t>
            </a:fld>
            <a:endParaRPr lang="en-US" altLang="ko-KR" sz="1200">
              <a:latin typeface="Times" panose="02020603050405020304" pitchFamily="18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smtClean="0">
              <a:latin typeface="Times" panose="02020603050405020304" pitchFamily="18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5323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E517759E-8CE4-4152-A05D-EC2F63A460F6}" type="slidenum">
              <a:rPr lang="en-US" altLang="ko-KR" sz="1200">
                <a:latin typeface="Times" panose="02020603050405020304" pitchFamily="18" charset="0"/>
              </a:rPr>
              <a:pPr/>
              <a:t>23</a:t>
            </a:fld>
            <a:endParaRPr lang="en-US" altLang="ko-KR" sz="1200">
              <a:latin typeface="Times" panose="02020603050405020304" pitchFamily="18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smtClean="0">
              <a:latin typeface="Times" panose="02020603050405020304" pitchFamily="18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1674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6485428E-B94B-41E0-86E2-DFFC393C4DCF}" type="slidenum">
              <a:rPr lang="en-US" altLang="ko-KR" sz="1200">
                <a:latin typeface="Times" panose="02020603050405020304" pitchFamily="18" charset="0"/>
              </a:rPr>
              <a:pPr/>
              <a:t>24</a:t>
            </a:fld>
            <a:endParaRPr lang="en-US" altLang="ko-KR" sz="1200">
              <a:latin typeface="Times" panose="02020603050405020304" pitchFamily="18" charset="0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smtClean="0">
              <a:latin typeface="Times" panose="02020603050405020304" pitchFamily="18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871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4704C2F5-FC2F-413A-AA74-F5F50C119B7E}" type="slidenum">
              <a:rPr lang="en-US" altLang="ko-KR" sz="1200">
                <a:latin typeface="Times" panose="02020603050405020304" pitchFamily="18" charset="0"/>
              </a:rPr>
              <a:pPr/>
              <a:t>25</a:t>
            </a:fld>
            <a:endParaRPr lang="en-US" altLang="ko-KR" sz="1200">
              <a:latin typeface="Times" panose="02020603050405020304" pitchFamily="18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smtClean="0">
              <a:latin typeface="Times" panose="02020603050405020304" pitchFamily="18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7573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BB7E7792-DF66-454C-BCC7-F9A122809DF2}" type="slidenum">
              <a:rPr lang="en-US" altLang="ko-KR" sz="1200">
                <a:latin typeface="Times" panose="02020603050405020304" pitchFamily="18" charset="0"/>
              </a:rPr>
              <a:pPr/>
              <a:t>26</a:t>
            </a:fld>
            <a:endParaRPr lang="en-US" altLang="ko-KR" sz="1200">
              <a:latin typeface="Times" panose="02020603050405020304" pitchFamily="18" charset="0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smtClean="0">
              <a:latin typeface="Times" panose="02020603050405020304" pitchFamily="18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71359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1813C310-D8DA-4FFC-A0D3-23E9B529B19A}" type="slidenum">
              <a:rPr lang="en-US" altLang="ko-KR" sz="1200">
                <a:latin typeface="Times" panose="02020603050405020304" pitchFamily="18" charset="0"/>
              </a:rPr>
              <a:pPr/>
              <a:t>27</a:t>
            </a:fld>
            <a:endParaRPr lang="en-US" altLang="ko-KR" sz="1200">
              <a:latin typeface="Times" panose="02020603050405020304" pitchFamily="18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smtClean="0">
              <a:latin typeface="Times" panose="02020603050405020304" pitchFamily="18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71127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4A54FE47-7977-4870-9AF3-1867A33057A5}" type="slidenum">
              <a:rPr lang="en-US" altLang="ko-KR" sz="1200">
                <a:latin typeface="Times" panose="02020603050405020304" pitchFamily="18" charset="0"/>
              </a:rPr>
              <a:pPr/>
              <a:t>28</a:t>
            </a:fld>
            <a:endParaRPr lang="en-US" altLang="ko-KR" sz="1200">
              <a:latin typeface="Times" panose="02020603050405020304" pitchFamily="18" charset="0"/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smtClean="0">
              <a:latin typeface="Times" panose="02020603050405020304" pitchFamily="18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3577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EE929FD8-5384-4340-AECB-FE7E98B0A0B6}" type="slidenum">
              <a:rPr lang="en-US" altLang="ko-KR" sz="1200">
                <a:latin typeface="Times" panose="02020603050405020304" pitchFamily="18" charset="0"/>
              </a:rPr>
              <a:pPr/>
              <a:t>29</a:t>
            </a:fld>
            <a:endParaRPr lang="en-US" altLang="ko-KR" sz="1200">
              <a:latin typeface="Times" panose="02020603050405020304" pitchFamily="18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smtClean="0">
              <a:latin typeface="Times" panose="02020603050405020304" pitchFamily="18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42192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85F9D86D-A0A5-44C0-B330-46BA3EEFF8C9}" type="slidenum">
              <a:rPr lang="en-US" altLang="ko-KR" sz="1200">
                <a:latin typeface="Times" panose="02020603050405020304" pitchFamily="18" charset="0"/>
              </a:rPr>
              <a:pPr/>
              <a:t>30</a:t>
            </a:fld>
            <a:endParaRPr lang="en-US" altLang="ko-KR" sz="1200">
              <a:latin typeface="Times" panose="02020603050405020304" pitchFamily="18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smtClean="0">
              <a:latin typeface="Times" panose="02020603050405020304" pitchFamily="18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91873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115C11A9-5898-4826-8393-1524AC41A647}" type="slidenum">
              <a:rPr lang="en-US" altLang="ko-KR" sz="1200">
                <a:latin typeface="Times" panose="02020603050405020304" pitchFamily="18" charset="0"/>
              </a:rPr>
              <a:pPr/>
              <a:t>31</a:t>
            </a:fld>
            <a:endParaRPr lang="en-US" altLang="ko-KR" sz="1200">
              <a:latin typeface="Times" panose="02020603050405020304" pitchFamily="18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smtClean="0">
              <a:latin typeface="Times" panose="02020603050405020304" pitchFamily="18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1233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FA64AB85-3F06-48F1-A82E-C5A99686026A}" type="slidenum">
              <a:rPr lang="en-US" altLang="ko-KR" sz="1200">
                <a:latin typeface="Times" panose="02020603050405020304" pitchFamily="18" charset="0"/>
              </a:rPr>
              <a:pPr/>
              <a:t>14</a:t>
            </a:fld>
            <a:endParaRPr lang="en-US" altLang="ko-KR" sz="1200">
              <a:latin typeface="Times" panose="02020603050405020304" pitchFamily="18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smtClean="0">
              <a:latin typeface="Times" panose="02020603050405020304" pitchFamily="18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86985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D651C52C-5990-4D56-A443-2E83548CECEA}" type="slidenum">
              <a:rPr lang="en-US" altLang="ko-KR" sz="1200">
                <a:latin typeface="Times" panose="02020603050405020304" pitchFamily="18" charset="0"/>
              </a:rPr>
              <a:pPr/>
              <a:t>32</a:t>
            </a:fld>
            <a:endParaRPr lang="en-US" altLang="ko-KR" sz="1200">
              <a:latin typeface="Times" panose="02020603050405020304" pitchFamily="18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smtClean="0">
              <a:latin typeface="Times" panose="02020603050405020304" pitchFamily="18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66838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7C861C63-DB35-4B29-9E0E-42883A2FF763}" type="slidenum">
              <a:rPr lang="en-US" altLang="ko-KR" sz="1200">
                <a:latin typeface="Times" panose="02020603050405020304" pitchFamily="18" charset="0"/>
              </a:rPr>
              <a:pPr/>
              <a:t>33</a:t>
            </a:fld>
            <a:endParaRPr lang="en-US" altLang="ko-KR" sz="1200">
              <a:latin typeface="Times" panose="02020603050405020304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smtClean="0">
              <a:latin typeface="Times" panose="02020603050405020304" pitchFamily="18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83585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F91C4FFA-17A4-4020-B247-E809C55DFC42}" type="slidenum">
              <a:rPr lang="en-US" altLang="ko-KR" sz="1200">
                <a:latin typeface="Times" panose="02020603050405020304" pitchFamily="18" charset="0"/>
              </a:rPr>
              <a:pPr/>
              <a:t>34</a:t>
            </a:fld>
            <a:endParaRPr lang="en-US" altLang="ko-KR" sz="1200">
              <a:latin typeface="Times" panose="02020603050405020304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smtClean="0">
              <a:latin typeface="Times" panose="02020603050405020304" pitchFamily="18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31695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BA700898-AC66-4F72-89AF-1ABEB7EEE4BB}" type="slidenum">
              <a:rPr lang="en-US" altLang="ko-KR" sz="1200">
                <a:latin typeface="Times" panose="02020603050405020304" pitchFamily="18" charset="0"/>
              </a:rPr>
              <a:pPr/>
              <a:t>35</a:t>
            </a:fld>
            <a:endParaRPr lang="en-US" altLang="ko-KR" sz="1200">
              <a:latin typeface="Times" panose="02020603050405020304" pitchFamily="18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ko-KR" smtClean="0">
                <a:latin typeface="Times" panose="02020603050405020304" pitchFamily="18" charset="0"/>
                <a:ea typeface="굴림" panose="020B0600000101010101" pitchFamily="50" charset="-127"/>
              </a:rPr>
              <a:t>~10/22/2007</a:t>
            </a:r>
          </a:p>
        </p:txBody>
      </p:sp>
    </p:spTree>
    <p:extLst>
      <p:ext uri="{BB962C8B-B14F-4D97-AF65-F5344CB8AC3E}">
        <p14:creationId xmlns:p14="http://schemas.microsoft.com/office/powerpoint/2010/main" val="23216025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fld id="{6BD664C3-4B2E-48A5-850E-1EB5B8278FE7}" type="slidenum">
              <a:rPr lang="en-US" altLang="ko-KR" sz="1200" i="0">
                <a:latin typeface="Times" pitchFamily="18" charset="0"/>
              </a:rPr>
              <a:pPr/>
              <a:t>110</a:t>
            </a:fld>
            <a:endParaRPr lang="en-US" altLang="ko-KR" sz="1200" i="0">
              <a:latin typeface="Times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smtClean="0">
              <a:latin typeface="Times" pitchFamily="18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3056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fld id="{D6956156-5A66-4019-AC6F-EAD39B921F4B}" type="slidenum">
              <a:rPr lang="en-US" altLang="ko-KR" sz="1200" i="0">
                <a:latin typeface="Times" pitchFamily="18" charset="0"/>
              </a:rPr>
              <a:pPr/>
              <a:t>111</a:t>
            </a:fld>
            <a:endParaRPr lang="en-US" altLang="ko-KR" sz="1200" i="0">
              <a:latin typeface="Times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smtClean="0">
              <a:latin typeface="Times" pitchFamily="18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57885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fld id="{458351F4-19D1-4F28-9CBB-C8CAE72553EA}" type="slidenum">
              <a:rPr lang="en-US" altLang="ko-KR" sz="1200" i="0">
                <a:latin typeface="Times" pitchFamily="18" charset="0"/>
              </a:rPr>
              <a:pPr/>
              <a:t>112</a:t>
            </a:fld>
            <a:endParaRPr lang="en-US" altLang="ko-KR" sz="1200" i="0">
              <a:latin typeface="Times" pitchFamily="18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smtClean="0">
              <a:latin typeface="Times" pitchFamily="18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052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fld id="{F6E62FF7-B77D-49CA-ACE2-6654FC9BACB7}" type="slidenum">
              <a:rPr lang="en-US" altLang="ko-KR" sz="1200" i="0">
                <a:latin typeface="Times" pitchFamily="18" charset="0"/>
              </a:rPr>
              <a:pPr/>
              <a:t>113</a:t>
            </a:fld>
            <a:endParaRPr lang="en-US" altLang="ko-KR" sz="1200" i="0">
              <a:latin typeface="Times" pitchFamily="18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smtClean="0">
              <a:latin typeface="Times" pitchFamily="18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21015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fld id="{96215200-5C86-4C21-A44F-CAB186C5EBFE}" type="slidenum">
              <a:rPr lang="en-US" altLang="ko-KR" sz="1200" i="0">
                <a:latin typeface="Times" pitchFamily="18" charset="0"/>
              </a:rPr>
              <a:pPr/>
              <a:t>114</a:t>
            </a:fld>
            <a:endParaRPr lang="en-US" altLang="ko-KR" sz="1200" i="0">
              <a:latin typeface="Times" pitchFamily="18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smtClean="0">
              <a:latin typeface="Times" pitchFamily="18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22175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fld id="{5A73CF4A-4359-4747-8E90-5F6B2FB51BC4}" type="slidenum">
              <a:rPr lang="en-US" altLang="ko-KR" sz="1200" i="0">
                <a:latin typeface="Times" pitchFamily="18" charset="0"/>
              </a:rPr>
              <a:pPr/>
              <a:t>115</a:t>
            </a:fld>
            <a:endParaRPr lang="en-US" altLang="ko-KR" sz="1200" i="0">
              <a:latin typeface="Times" pitchFamily="18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smtClean="0">
              <a:latin typeface="Times" pitchFamily="18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1980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3DE98AC5-AA1E-462D-AB9E-254CCCFC13AD}" type="slidenum">
              <a:rPr lang="en-US" altLang="ko-KR" sz="1200">
                <a:latin typeface="Times" panose="02020603050405020304" pitchFamily="18" charset="0"/>
              </a:rPr>
              <a:pPr/>
              <a:t>15</a:t>
            </a:fld>
            <a:endParaRPr lang="en-US" altLang="ko-KR" sz="1200">
              <a:latin typeface="Times" panose="02020603050405020304" pitchFamily="18" charset="0"/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smtClean="0">
              <a:latin typeface="Times" panose="02020603050405020304" pitchFamily="18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41495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9E3E3257-7CFA-4436-BDF4-2FF388C6C7B9}" type="slidenum">
              <a:rPr lang="en-US" altLang="ko-KR" sz="1200" i="0">
                <a:latin typeface="Times" pitchFamily="18" charset="0"/>
              </a:rPr>
              <a:pPr/>
              <a:t>116</a:t>
            </a:fld>
            <a:endParaRPr lang="en-US" altLang="ko-KR" sz="1200" i="0">
              <a:latin typeface="Times" pitchFamily="18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smtClean="0">
              <a:latin typeface="Times" pitchFamily="18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43332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57364DFC-DB9E-43E6-A720-6162F7845A79}" type="slidenum">
              <a:rPr lang="en-US" altLang="ko-KR" sz="1200" i="0">
                <a:latin typeface="Times" pitchFamily="18" charset="0"/>
              </a:rPr>
              <a:pPr/>
              <a:t>117</a:t>
            </a:fld>
            <a:endParaRPr lang="en-US" altLang="ko-KR" sz="1200" i="0">
              <a:latin typeface="Times" pitchFamily="18" charset="0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smtClean="0">
              <a:latin typeface="Times" pitchFamily="18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9174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7E8D294C-401E-44E0-BC45-52055A9E4607}" type="slidenum">
              <a:rPr lang="en-US" altLang="ko-KR" sz="1200" i="0">
                <a:latin typeface="Times" pitchFamily="18" charset="0"/>
              </a:rPr>
              <a:pPr/>
              <a:t>118</a:t>
            </a:fld>
            <a:endParaRPr lang="en-US" altLang="ko-KR" sz="1200" i="0">
              <a:latin typeface="Times" pitchFamily="18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smtClean="0">
              <a:latin typeface="Times" pitchFamily="18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95551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A00E27FF-70C6-4DB0-8A49-2EFF8C20D9BC}" type="slidenum">
              <a:rPr lang="en-US" altLang="ko-KR" sz="1200" i="0">
                <a:latin typeface="Times" pitchFamily="18" charset="0"/>
              </a:rPr>
              <a:pPr/>
              <a:t>126</a:t>
            </a:fld>
            <a:endParaRPr lang="en-US" altLang="ko-KR" sz="1200" i="0">
              <a:latin typeface="Times" pitchFamily="18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smtClean="0">
              <a:latin typeface="Times" pitchFamily="18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3889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60899803-AAAF-4CC1-A1B4-7A937F651324}" type="slidenum">
              <a:rPr lang="en-US" altLang="ko-KR" sz="1200" i="0">
                <a:latin typeface="Times" pitchFamily="18" charset="0"/>
              </a:rPr>
              <a:pPr/>
              <a:t>127</a:t>
            </a:fld>
            <a:endParaRPr lang="en-US" altLang="ko-KR" sz="1200" i="0">
              <a:latin typeface="Times" pitchFamily="18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smtClean="0">
              <a:latin typeface="Times" pitchFamily="18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4630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5029D33D-8AA5-4F99-926B-E5B93B75B668}" type="slidenum">
              <a:rPr lang="en-US" altLang="ko-KR" sz="1200" i="0">
                <a:latin typeface="Times" pitchFamily="18" charset="0"/>
              </a:rPr>
              <a:pPr/>
              <a:t>128</a:t>
            </a:fld>
            <a:endParaRPr lang="en-US" altLang="ko-KR" sz="1200" i="0">
              <a:latin typeface="Times" pitchFamily="18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r>
              <a:rPr lang="ko-KR" altLang="en-US" smtClean="0">
                <a:latin typeface="Times" pitchFamily="18" charset="0"/>
                <a:ea typeface="굴림" charset="-127"/>
              </a:rPr>
              <a:t>다익스트라</a:t>
            </a:r>
            <a:r>
              <a:rPr lang="en-US" altLang="ko-KR" smtClean="0">
                <a:latin typeface="Times" pitchFamily="18" charset="0"/>
                <a:ea typeface="굴림" charset="-127"/>
              </a:rPr>
              <a:t>1.wmf</a:t>
            </a:r>
          </a:p>
        </p:txBody>
      </p:sp>
    </p:spTree>
    <p:extLst>
      <p:ext uri="{BB962C8B-B14F-4D97-AF65-F5344CB8AC3E}">
        <p14:creationId xmlns:p14="http://schemas.microsoft.com/office/powerpoint/2010/main" val="38871036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E29AF735-2B26-4001-8904-17F3D9C52F10}" type="slidenum">
              <a:rPr lang="en-US" altLang="ko-KR" sz="1200" i="0">
                <a:latin typeface="Times" pitchFamily="18" charset="0"/>
              </a:rPr>
              <a:pPr/>
              <a:t>129</a:t>
            </a:fld>
            <a:endParaRPr lang="en-US" altLang="ko-KR" sz="1200" i="0">
              <a:latin typeface="Times" pitchFamily="18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r>
              <a:rPr lang="ko-KR" altLang="en-US" smtClean="0">
                <a:latin typeface="Times" pitchFamily="18" charset="0"/>
                <a:ea typeface="굴림" charset="-127"/>
              </a:rPr>
              <a:t>다익스트라</a:t>
            </a:r>
            <a:r>
              <a:rPr lang="en-US" altLang="ko-KR" smtClean="0">
                <a:latin typeface="Times" pitchFamily="18" charset="0"/>
                <a:ea typeface="굴림" charset="-127"/>
              </a:rPr>
              <a:t>2.wmf</a:t>
            </a:r>
          </a:p>
        </p:txBody>
      </p:sp>
    </p:spTree>
    <p:extLst>
      <p:ext uri="{BB962C8B-B14F-4D97-AF65-F5344CB8AC3E}">
        <p14:creationId xmlns:p14="http://schemas.microsoft.com/office/powerpoint/2010/main" val="37627058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2FC67BB1-7CB4-47B1-BF69-FBE4A85B8F3C}" type="slidenum">
              <a:rPr lang="en-US" altLang="ko-KR" sz="1200" i="0">
                <a:latin typeface="Times" pitchFamily="18" charset="0"/>
              </a:rPr>
              <a:pPr/>
              <a:t>130</a:t>
            </a:fld>
            <a:endParaRPr lang="en-US" altLang="ko-KR" sz="1200" i="0">
              <a:latin typeface="Times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r>
              <a:rPr lang="ko-KR" altLang="en-US" smtClean="0">
                <a:latin typeface="Times" pitchFamily="18" charset="0"/>
                <a:ea typeface="굴림" charset="-127"/>
              </a:rPr>
              <a:t>다익스트라</a:t>
            </a:r>
            <a:r>
              <a:rPr lang="en-US" altLang="ko-KR" smtClean="0">
                <a:latin typeface="Times" pitchFamily="18" charset="0"/>
                <a:ea typeface="굴림" charset="-127"/>
              </a:rPr>
              <a:t>2.wmf</a:t>
            </a:r>
          </a:p>
        </p:txBody>
      </p:sp>
    </p:spTree>
    <p:extLst>
      <p:ext uri="{BB962C8B-B14F-4D97-AF65-F5344CB8AC3E}">
        <p14:creationId xmlns:p14="http://schemas.microsoft.com/office/powerpoint/2010/main" val="936932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946FBDF3-18F0-4D51-8D8C-9A3990494CC5}" type="slidenum">
              <a:rPr lang="en-US" altLang="ko-KR" sz="1200" i="0">
                <a:latin typeface="Times" pitchFamily="18" charset="0"/>
              </a:rPr>
              <a:pPr/>
              <a:t>131</a:t>
            </a:fld>
            <a:endParaRPr lang="en-US" altLang="ko-KR" sz="1200" i="0">
              <a:latin typeface="Times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r>
              <a:rPr lang="en-US" altLang="ko-KR" smtClean="0">
                <a:latin typeface="Times" pitchFamily="18" charset="0"/>
                <a:ea typeface="굴림" charset="-127"/>
              </a:rPr>
              <a:t>A-star1.wmf</a:t>
            </a:r>
          </a:p>
        </p:txBody>
      </p:sp>
    </p:spTree>
    <p:extLst>
      <p:ext uri="{BB962C8B-B14F-4D97-AF65-F5344CB8AC3E}">
        <p14:creationId xmlns:p14="http://schemas.microsoft.com/office/powerpoint/2010/main" val="2668117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4897B352-00DF-4F60-AC21-29F8E38F5218}" type="slidenum">
              <a:rPr lang="en-US" altLang="ko-KR" sz="1200" i="0">
                <a:latin typeface="Times" pitchFamily="18" charset="0"/>
              </a:rPr>
              <a:pPr/>
              <a:t>132</a:t>
            </a:fld>
            <a:endParaRPr lang="en-US" altLang="ko-KR" sz="1200" i="0">
              <a:latin typeface="Times" pitchFamily="18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r>
              <a:rPr lang="en-US" altLang="ko-KR" smtClean="0">
                <a:latin typeface="Times" pitchFamily="18" charset="0"/>
                <a:ea typeface="굴림" charset="-127"/>
              </a:rPr>
              <a:t>A-star2.wmf</a:t>
            </a:r>
          </a:p>
        </p:txBody>
      </p:sp>
    </p:spTree>
    <p:extLst>
      <p:ext uri="{BB962C8B-B14F-4D97-AF65-F5344CB8AC3E}">
        <p14:creationId xmlns:p14="http://schemas.microsoft.com/office/powerpoint/2010/main" val="4052398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74B79F78-9BFC-466A-AFD0-4679A813F519}" type="slidenum">
              <a:rPr lang="en-US" altLang="ko-KR" sz="1200">
                <a:latin typeface="Times" panose="02020603050405020304" pitchFamily="18" charset="0"/>
              </a:rPr>
              <a:pPr/>
              <a:t>16</a:t>
            </a:fld>
            <a:endParaRPr lang="en-US" altLang="ko-KR" sz="1200">
              <a:latin typeface="Times" panose="02020603050405020304" pitchFamily="18" charset="0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smtClean="0">
              <a:latin typeface="Times" panose="02020603050405020304" pitchFamily="18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34748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  <p:sp>
        <p:nvSpPr>
          <p:cNvPr id="14340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9pPr>
          </a:lstStyle>
          <a:p>
            <a:pPr eaLnBrk="1" hangingPunct="1"/>
            <a:endParaRPr lang="en-US" altLang="ko-KR" sz="1400" smtClean="0">
              <a:latin typeface="Tahoma" pitchFamily="34" charset="0"/>
            </a:endParaRPr>
          </a:p>
        </p:txBody>
      </p:sp>
      <p:sp>
        <p:nvSpPr>
          <p:cNvPr id="14341" name="날짜 개체 틀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9pPr>
          </a:lstStyle>
          <a:p>
            <a:pPr eaLnBrk="1" hangingPunct="1"/>
            <a:endParaRPr lang="en-US" altLang="ko-KR" sz="1400" smtClean="0">
              <a:latin typeface="Tahoma" pitchFamily="34" charset="0"/>
            </a:endParaRPr>
          </a:p>
        </p:txBody>
      </p:sp>
      <p:sp>
        <p:nvSpPr>
          <p:cNvPr id="14342" name="슬라이드 번호 개체 틀 5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9pPr>
          </a:lstStyle>
          <a:p>
            <a:pPr eaLnBrk="1" hangingPunct="1"/>
            <a:fld id="{7B119649-0F08-4CCD-8B8D-6BB5A163D2B4}" type="slidenum">
              <a:rPr lang="ko-KR" altLang="en-US" sz="1400" smtClean="0">
                <a:latin typeface="Tahoma" pitchFamily="34" charset="0"/>
              </a:rPr>
              <a:pPr eaLnBrk="1" hangingPunct="1"/>
              <a:t>174</a:t>
            </a:fld>
            <a:endParaRPr lang="en-US" altLang="ko-KR" sz="1400" smtClean="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1487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97570-0036-4005-A5E9-E95C73789864}" type="slidenum">
              <a:rPr lang="ko-KR" altLang="en-US" smtClean="0"/>
              <a:t>198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3436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97570-0036-4005-A5E9-E95C73789864}" type="slidenum">
              <a:rPr lang="ko-KR" altLang="en-US" smtClean="0"/>
              <a:t>210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474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7C6FE812-BE39-45C8-87A0-A3C591AF36CE}" type="slidenum">
              <a:rPr lang="en-US" altLang="ko-KR" sz="1200">
                <a:latin typeface="Times" panose="02020603050405020304" pitchFamily="18" charset="0"/>
              </a:rPr>
              <a:pPr/>
              <a:t>17</a:t>
            </a:fld>
            <a:endParaRPr lang="en-US" altLang="ko-KR" sz="1200">
              <a:latin typeface="Times" panose="02020603050405020304" pitchFamily="18" charset="0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smtClean="0">
              <a:latin typeface="Times" panose="02020603050405020304" pitchFamily="18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5990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6EBADBE1-4D13-4C8E-BBD1-D264348BBEC7}" type="slidenum">
              <a:rPr lang="en-US" altLang="ko-KR" sz="1200">
                <a:latin typeface="Times" panose="02020603050405020304" pitchFamily="18" charset="0"/>
              </a:rPr>
              <a:pPr/>
              <a:t>18</a:t>
            </a:fld>
            <a:endParaRPr lang="en-US" altLang="ko-KR" sz="1200">
              <a:latin typeface="Times" panose="02020603050405020304" pitchFamily="18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smtClean="0">
              <a:latin typeface="Times" panose="02020603050405020304" pitchFamily="18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633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C887FE78-6CF7-4A32-A6E8-7329C77793D3}" type="slidenum">
              <a:rPr lang="en-US" altLang="ko-KR" sz="1200">
                <a:latin typeface="Times" panose="02020603050405020304" pitchFamily="18" charset="0"/>
              </a:rPr>
              <a:pPr/>
              <a:t>19</a:t>
            </a:fld>
            <a:endParaRPr lang="en-US" altLang="ko-KR" sz="1200">
              <a:latin typeface="Times" panose="02020603050405020304" pitchFamily="18" charset="0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smtClean="0">
              <a:latin typeface="Times" panose="02020603050405020304" pitchFamily="18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9506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4920BC40-2355-4C8B-AD0F-503CF5865F3D}" type="slidenum">
              <a:rPr lang="en-US" altLang="ko-KR" sz="1200">
                <a:latin typeface="Times" panose="02020603050405020304" pitchFamily="18" charset="0"/>
              </a:rPr>
              <a:pPr/>
              <a:t>20</a:t>
            </a:fld>
            <a:endParaRPr lang="en-US" altLang="ko-KR" sz="1200">
              <a:latin typeface="Times" panose="02020603050405020304" pitchFamily="18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smtClean="0">
              <a:latin typeface="Times" panose="02020603050405020304" pitchFamily="18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0249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E265F957-9FC7-4669-B9B5-3E4ED78907FC}" type="slidenum">
              <a:rPr lang="en-US" altLang="ko-KR" sz="1200">
                <a:latin typeface="Times" panose="02020603050405020304" pitchFamily="18" charset="0"/>
              </a:rPr>
              <a:pPr/>
              <a:t>21</a:t>
            </a:fld>
            <a:endParaRPr lang="en-US" altLang="ko-KR" sz="1200">
              <a:latin typeface="Times" panose="02020603050405020304" pitchFamily="18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smtClean="0">
              <a:latin typeface="Times" panose="02020603050405020304" pitchFamily="18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6217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576898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ko-KR" altLang="en-US" dirty="0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18890" y="6268700"/>
            <a:ext cx="245516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83227" y="6272785"/>
            <a:ext cx="417531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Dept. of Game &amp; Multimedia Engineering</a:t>
            </a:r>
            <a:endParaRPr lang="en-US" dirty="0" smtClean="0"/>
          </a:p>
        </p:txBody>
      </p:sp>
      <p:pic>
        <p:nvPicPr>
          <p:cNvPr id="13" name="image2.png"/>
          <p:cNvPicPr>
            <a:picLocks noChangeAspect="1"/>
          </p:cNvPicPr>
          <p:nvPr userDrawn="1"/>
        </p:nvPicPr>
        <p:blipFill rotWithShape="1">
          <a:blip r:embed="rId5">
            <a:extLst/>
          </a:blip>
          <a:srcRect r="66076"/>
          <a:stretch/>
        </p:blipFill>
        <p:spPr>
          <a:xfrm>
            <a:off x="788670" y="6205199"/>
            <a:ext cx="594557" cy="5429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165491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897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371E074-CA2B-4440-94E7-E49724C4F161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141639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DEB8132-3E69-42D4-86FC-16113E9DD667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77076003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5884863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6D509D81-3708-43C2-9D2E-7CA631CBDF0C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53898049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0475" y="381000"/>
            <a:ext cx="7654925" cy="5715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685800" y="1333500"/>
            <a:ext cx="8212138" cy="4152900"/>
          </a:xfrm>
        </p:spPr>
        <p:txBody>
          <a:bodyPr/>
          <a:lstStyle/>
          <a:p>
            <a:pPr lvl="0"/>
            <a:endParaRPr lang="ko-KR" alt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/>
              <a:t>Dept. of Game &amp; Multimedia Engineering</a:t>
            </a: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D08150-B92D-4363-B80E-44202824046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7485763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3D9C591-7583-4ABF-BD5B-E78EFEB259DB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98635308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257" y="239706"/>
            <a:ext cx="8621486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257" y="1265464"/>
            <a:ext cx="8621486" cy="4906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18890" y="635442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9328" y="6354425"/>
            <a:ext cx="41987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9868" y="635442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image2.png"/>
          <p:cNvPicPr>
            <a:picLocks noChangeAspect="1"/>
          </p:cNvPicPr>
          <p:nvPr userDrawn="1"/>
        </p:nvPicPr>
        <p:blipFill rotWithShape="1">
          <a:blip r:embed="rId9">
            <a:extLst/>
          </a:blip>
          <a:srcRect r="66076"/>
          <a:stretch/>
        </p:blipFill>
        <p:spPr>
          <a:xfrm>
            <a:off x="564772" y="6281081"/>
            <a:ext cx="594557" cy="54292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Rectangle 6"/>
          <p:cNvSpPr/>
          <p:nvPr userDrawn="1"/>
        </p:nvSpPr>
        <p:spPr>
          <a:xfrm>
            <a:off x="261257" y="1077861"/>
            <a:ext cx="7772400" cy="45719"/>
          </a:xfrm>
          <a:prstGeom prst="rect">
            <a:avLst/>
          </a:prstGeom>
          <a:blipFill dpi="0" rotWithShape="1">
            <a:blip r:embed="rId10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6478" b="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36301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0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0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0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0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0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tiff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알고리즘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5400" spc="-500" dirty="0" smtClean="0"/>
              <a:t>그리디 알고리즘</a:t>
            </a:r>
            <a:endParaRPr lang="ko-KR" altLang="en-US" spc="-5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임종범</a:t>
            </a:r>
            <a:endParaRPr lang="en-US" altLang="ko-KR" dirty="0" smtClean="0"/>
          </a:p>
          <a:p>
            <a:r>
              <a:rPr lang="en-US" altLang="ko-KR" i="1" dirty="0" smtClean="0">
                <a:latin typeface="Georgia" panose="02040502050405020303" pitchFamily="18" charset="0"/>
              </a:rPr>
              <a:t>jblim@kpu.ac.kr</a:t>
            </a:r>
            <a:endParaRPr lang="ko-KR" altLang="en-US" i="1" dirty="0">
              <a:latin typeface="Georgia" panose="02040502050405020303" pitchFamily="18" charset="0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Dept. of Game &amp; Multimedia Engineering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9305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dirty="0"/>
              <a:t>Line </a:t>
            </a:r>
            <a:r>
              <a:rPr lang="en-US" altLang="ko-KR" dirty="0" smtClean="0"/>
              <a:t>3:</a:t>
            </a:r>
            <a:r>
              <a:rPr lang="ko-KR" altLang="en-US" dirty="0" smtClean="0"/>
              <a:t> </a:t>
            </a:r>
            <a:r>
              <a:rPr lang="en-US" altLang="ko-KR" dirty="0" smtClean="0"/>
              <a:t>change&gt;</a:t>
            </a:r>
            <a:r>
              <a:rPr lang="ko-KR" altLang="en-US" dirty="0" smtClean="0"/>
              <a:t>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이므로 </a:t>
            </a:r>
            <a:r>
              <a:rPr lang="en-US" altLang="ko-KR" dirty="0"/>
              <a:t>while-</a:t>
            </a:r>
            <a:r>
              <a:rPr lang="ko-KR" altLang="en-US" dirty="0"/>
              <a:t>조건이 ‘참’이 되어서 </a:t>
            </a:r>
            <a:r>
              <a:rPr lang="en-US" altLang="ko-KR" dirty="0"/>
              <a:t>change = change-100 = 260-100 = 160</a:t>
            </a:r>
            <a:r>
              <a:rPr lang="ko-KR" altLang="en-US" dirty="0"/>
              <a:t>이 되고</a:t>
            </a:r>
            <a:r>
              <a:rPr lang="en-US" altLang="ko-KR" dirty="0"/>
              <a:t>, n100 = 1</a:t>
            </a:r>
            <a:r>
              <a:rPr lang="ko-KR" altLang="en-US" dirty="0"/>
              <a:t>이 된다</a:t>
            </a:r>
            <a:r>
              <a:rPr lang="en-US" altLang="ko-KR" dirty="0"/>
              <a:t>. </a:t>
            </a:r>
            <a:r>
              <a:rPr lang="ko-KR" altLang="en-US" dirty="0"/>
              <a:t>다음도 </a:t>
            </a:r>
            <a:r>
              <a:rPr lang="en-US" altLang="ko-KR" dirty="0" smtClean="0"/>
              <a:t>change&gt;</a:t>
            </a:r>
            <a:r>
              <a:rPr lang="ko-KR" altLang="en-US" dirty="0" smtClean="0"/>
              <a:t>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이므로 </a:t>
            </a:r>
            <a:r>
              <a:rPr lang="en-US" altLang="ko-KR" dirty="0"/>
              <a:t>while-</a:t>
            </a:r>
            <a:r>
              <a:rPr lang="ko-KR" altLang="en-US" dirty="0"/>
              <a:t>조건이 역시 ‘참’이라서 </a:t>
            </a:r>
            <a:r>
              <a:rPr lang="en-US" altLang="ko-KR" dirty="0"/>
              <a:t>change = change-100 = 160-100 = 60</a:t>
            </a:r>
            <a:r>
              <a:rPr lang="ko-KR" altLang="en-US" dirty="0"/>
              <a:t>이 되고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FF0000"/>
                </a:solidFill>
              </a:rPr>
              <a:t>n100=2</a:t>
            </a:r>
            <a:r>
              <a:rPr lang="ko-KR" altLang="en-US" dirty="0"/>
              <a:t>가 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0"/>
            <a:r>
              <a:rPr lang="ko-KR" altLang="en-US" dirty="0" smtClean="0"/>
              <a:t>그러나 </a:t>
            </a:r>
            <a:r>
              <a:rPr lang="ko-KR" altLang="en-US" dirty="0"/>
              <a:t>그 다음엔 </a:t>
            </a:r>
            <a:r>
              <a:rPr lang="en-US" altLang="ko-KR" dirty="0"/>
              <a:t>change</a:t>
            </a:r>
            <a:r>
              <a:rPr lang="ko-KR" altLang="en-US" dirty="0"/>
              <a:t>가 </a:t>
            </a:r>
            <a:r>
              <a:rPr lang="en-US" altLang="ko-KR" dirty="0"/>
              <a:t>60</a:t>
            </a:r>
            <a:r>
              <a:rPr lang="ko-KR" altLang="en-US" dirty="0"/>
              <a:t>이므로 </a:t>
            </a:r>
            <a:r>
              <a:rPr lang="en-US" altLang="ko-KR" dirty="0"/>
              <a:t>100</a:t>
            </a:r>
            <a:r>
              <a:rPr lang="ko-KR" altLang="en-US" dirty="0"/>
              <a:t>보다 작아서 </a:t>
            </a:r>
            <a:r>
              <a:rPr lang="en-US" altLang="ko-KR" dirty="0"/>
              <a:t>while-</a:t>
            </a:r>
            <a:r>
              <a:rPr lang="ko-KR" altLang="en-US" dirty="0"/>
              <a:t>루프는 수행되지 않는다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40247">
            <a:off x="3351384" y="4268572"/>
            <a:ext cx="764998" cy="788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40247">
            <a:off x="4405105" y="4278812"/>
            <a:ext cx="764998" cy="788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33516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2996208" y="234888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타원 6"/>
          <p:cNvSpPr/>
          <p:nvPr/>
        </p:nvSpPr>
        <p:spPr>
          <a:xfrm>
            <a:off x="6439151" y="1477147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타원 7"/>
          <p:cNvSpPr/>
          <p:nvPr/>
        </p:nvSpPr>
        <p:spPr>
          <a:xfrm>
            <a:off x="3573172" y="597402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타원 8"/>
          <p:cNvSpPr/>
          <p:nvPr/>
        </p:nvSpPr>
        <p:spPr>
          <a:xfrm>
            <a:off x="6362775" y="5661248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타원 10"/>
          <p:cNvSpPr/>
          <p:nvPr/>
        </p:nvSpPr>
        <p:spPr>
          <a:xfrm>
            <a:off x="2814964" y="3645024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타원 12"/>
          <p:cNvSpPr/>
          <p:nvPr/>
        </p:nvSpPr>
        <p:spPr>
          <a:xfrm>
            <a:off x="2721374" y="5109916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타원 16"/>
          <p:cNvSpPr/>
          <p:nvPr/>
        </p:nvSpPr>
        <p:spPr>
          <a:xfrm>
            <a:off x="5741937" y="4293096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타원 17"/>
          <p:cNvSpPr/>
          <p:nvPr/>
        </p:nvSpPr>
        <p:spPr>
          <a:xfrm>
            <a:off x="7020272" y="3861048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타원 18"/>
          <p:cNvSpPr/>
          <p:nvPr/>
        </p:nvSpPr>
        <p:spPr>
          <a:xfrm>
            <a:off x="5004048" y="1764665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직선 연결선 21"/>
          <p:cNvCxnSpPr>
            <a:stCxn id="8" idx="4"/>
            <a:endCxn id="4" idx="0"/>
          </p:cNvCxnSpPr>
          <p:nvPr/>
        </p:nvCxnSpPr>
        <p:spPr>
          <a:xfrm flipH="1">
            <a:off x="3104220" y="813426"/>
            <a:ext cx="576964" cy="15354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17" idx="2"/>
          </p:cNvCxnSpPr>
          <p:nvPr/>
        </p:nvCxnSpPr>
        <p:spPr>
          <a:xfrm flipH="1" flipV="1">
            <a:off x="3748276" y="3510364"/>
            <a:ext cx="1993661" cy="8907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17" idx="0"/>
            <a:endCxn id="19" idx="5"/>
          </p:cNvCxnSpPr>
          <p:nvPr/>
        </p:nvCxnSpPr>
        <p:spPr>
          <a:xfrm flipH="1" flipV="1">
            <a:off x="5188436" y="1949053"/>
            <a:ext cx="661513" cy="23440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stCxn id="18" idx="2"/>
            <a:endCxn id="17" idx="6"/>
          </p:cNvCxnSpPr>
          <p:nvPr/>
        </p:nvCxnSpPr>
        <p:spPr>
          <a:xfrm flipH="1">
            <a:off x="5957961" y="3969060"/>
            <a:ext cx="1062311" cy="4320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stCxn id="9" idx="0"/>
            <a:endCxn id="17" idx="5"/>
          </p:cNvCxnSpPr>
          <p:nvPr/>
        </p:nvCxnSpPr>
        <p:spPr>
          <a:xfrm flipH="1" flipV="1">
            <a:off x="5926325" y="4477484"/>
            <a:ext cx="544462" cy="11837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>
            <a:stCxn id="9" idx="2"/>
            <a:endCxn id="13" idx="6"/>
          </p:cNvCxnSpPr>
          <p:nvPr/>
        </p:nvCxnSpPr>
        <p:spPr>
          <a:xfrm flipH="1" flipV="1">
            <a:off x="2937398" y="5217928"/>
            <a:ext cx="3425377" cy="551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>
            <a:endCxn id="4" idx="5"/>
          </p:cNvCxnSpPr>
          <p:nvPr/>
        </p:nvCxnSpPr>
        <p:spPr>
          <a:xfrm flipH="1" flipV="1">
            <a:off x="3180596" y="2533268"/>
            <a:ext cx="491304" cy="7927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>
            <a:endCxn id="11" idx="7"/>
          </p:cNvCxnSpPr>
          <p:nvPr/>
        </p:nvCxnSpPr>
        <p:spPr>
          <a:xfrm flipH="1">
            <a:off x="2999352" y="3510364"/>
            <a:ext cx="596172" cy="1662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stCxn id="13" idx="0"/>
            <a:endCxn id="11" idx="4"/>
          </p:cNvCxnSpPr>
          <p:nvPr/>
        </p:nvCxnSpPr>
        <p:spPr>
          <a:xfrm flipV="1">
            <a:off x="2829386" y="3861048"/>
            <a:ext cx="93590" cy="12488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>
            <a:stCxn id="7" idx="2"/>
            <a:endCxn id="19" idx="6"/>
          </p:cNvCxnSpPr>
          <p:nvPr/>
        </p:nvCxnSpPr>
        <p:spPr>
          <a:xfrm flipH="1">
            <a:off x="5220072" y="1585159"/>
            <a:ext cx="1219079" cy="287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>
            <a:stCxn id="11" idx="0"/>
            <a:endCxn id="4" idx="4"/>
          </p:cNvCxnSpPr>
          <p:nvPr/>
        </p:nvCxnSpPr>
        <p:spPr>
          <a:xfrm flipV="1">
            <a:off x="2922976" y="2564904"/>
            <a:ext cx="181244" cy="10801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>
            <a:stCxn id="19" idx="1"/>
            <a:endCxn id="8" idx="5"/>
          </p:cNvCxnSpPr>
          <p:nvPr/>
        </p:nvCxnSpPr>
        <p:spPr>
          <a:xfrm flipH="1" flipV="1">
            <a:off x="3757560" y="781790"/>
            <a:ext cx="1278124" cy="10145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>
            <a:stCxn id="18" idx="0"/>
            <a:endCxn id="7" idx="4"/>
          </p:cNvCxnSpPr>
          <p:nvPr/>
        </p:nvCxnSpPr>
        <p:spPr>
          <a:xfrm flipH="1" flipV="1">
            <a:off x="6547163" y="1693171"/>
            <a:ext cx="581121" cy="21678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>
            <a:stCxn id="9" idx="7"/>
            <a:endCxn id="18" idx="4"/>
          </p:cNvCxnSpPr>
          <p:nvPr/>
        </p:nvCxnSpPr>
        <p:spPr>
          <a:xfrm flipV="1">
            <a:off x="6547163" y="4077072"/>
            <a:ext cx="581121" cy="16158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2795602" y="44776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서울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49" name="TextBox 148"/>
          <p:cNvSpPr txBox="1"/>
          <p:nvPr/>
        </p:nvSpPr>
        <p:spPr>
          <a:xfrm>
            <a:off x="6552296" y="587007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부산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1" name="TextBox 150"/>
          <p:cNvSpPr txBox="1"/>
          <p:nvPr/>
        </p:nvSpPr>
        <p:spPr>
          <a:xfrm>
            <a:off x="2447764" y="542087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광</a:t>
            </a:r>
            <a:r>
              <a:rPr lang="ko-KR" altLang="en-US" dirty="0" smtClean="0"/>
              <a:t>주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4" name="TextBox 153"/>
          <p:cNvSpPr txBox="1"/>
          <p:nvPr/>
        </p:nvSpPr>
        <p:spPr>
          <a:xfrm>
            <a:off x="1907704" y="3568370"/>
            <a:ext cx="90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논산</a:t>
            </a:r>
            <a:endParaRPr lang="en-US" dirty="0"/>
          </a:p>
        </p:txBody>
      </p:sp>
      <p:sp>
        <p:nvSpPr>
          <p:cNvPr id="156" name="TextBox 155"/>
          <p:cNvSpPr txBox="1"/>
          <p:nvPr/>
        </p:nvSpPr>
        <p:spPr>
          <a:xfrm>
            <a:off x="7128284" y="392376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포항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8" name="TextBox 157"/>
          <p:cNvSpPr txBox="1"/>
          <p:nvPr/>
        </p:nvSpPr>
        <p:spPr>
          <a:xfrm>
            <a:off x="3439940" y="361185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대전</a:t>
            </a:r>
            <a:endParaRPr lang="en-US" dirty="0"/>
          </a:p>
        </p:txBody>
      </p:sp>
      <p:sp>
        <p:nvSpPr>
          <p:cNvPr id="161" name="TextBox 160"/>
          <p:cNvSpPr txBox="1"/>
          <p:nvPr/>
        </p:nvSpPr>
        <p:spPr>
          <a:xfrm>
            <a:off x="2369454" y="1970655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천안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6019118" y="1043823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강릉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4" name="TextBox 163"/>
          <p:cNvSpPr txBox="1"/>
          <p:nvPr/>
        </p:nvSpPr>
        <p:spPr>
          <a:xfrm>
            <a:off x="4290046" y="1685849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원주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4342541" y="5051544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4424415" y="3892406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5763438" y="4925250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6837723" y="2550750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2369454" y="4300816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3123922" y="3539629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5519192" y="2929622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4275654" y="1034283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2888689" y="1228489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3403120" y="2735416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2560606" y="2920082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6767064" y="4747778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6229505" y="3796524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804659" y="1409191"/>
            <a:ext cx="851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D=</a:t>
            </a:r>
            <a:r>
              <a:rPr lang="en-US" altLang="ko-KR" u="sng" dirty="0" smtClean="0">
                <a:latin typeface="Times New Roman"/>
                <a:cs typeface="Times New Roman"/>
              </a:rPr>
              <a:t>15</a:t>
            </a:r>
            <a:endParaRPr lang="en-US" u="sng" dirty="0"/>
          </a:p>
        </p:txBody>
      </p:sp>
      <p:sp>
        <p:nvSpPr>
          <p:cNvPr id="50" name="TextBox 49"/>
          <p:cNvSpPr txBox="1"/>
          <p:nvPr/>
        </p:nvSpPr>
        <p:spPr>
          <a:xfrm>
            <a:off x="6661303" y="1174388"/>
            <a:ext cx="93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D=</a:t>
            </a:r>
            <a:r>
              <a:rPr lang="en-US" altLang="ko-KR" dirty="0" smtClean="0">
                <a:solidFill>
                  <a:srgbClr val="C00000"/>
                </a:solidFill>
                <a:latin typeface="Times New Roman"/>
                <a:cs typeface="Times New Roman"/>
              </a:rPr>
              <a:t>36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806107" y="3222692"/>
            <a:ext cx="938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 smtClean="0"/>
              <a:t>D=</a:t>
            </a:r>
            <a:r>
              <a:rPr lang="en-US" u="sng" dirty="0" smtClean="0">
                <a:cs typeface="Times New Roman"/>
                <a:sym typeface="Wingdings 3"/>
              </a:rPr>
              <a:t>19</a:t>
            </a:r>
            <a:endParaRPr lang="en-US" u="sng" dirty="0"/>
          </a:p>
        </p:txBody>
      </p:sp>
      <p:sp>
        <p:nvSpPr>
          <p:cNvPr id="52" name="TextBox 51"/>
          <p:cNvSpPr txBox="1"/>
          <p:nvPr/>
        </p:nvSpPr>
        <p:spPr>
          <a:xfrm>
            <a:off x="2186670" y="2302588"/>
            <a:ext cx="84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D=</a:t>
            </a:r>
            <a:r>
              <a:rPr lang="en-US" altLang="ko-KR" u="sng" dirty="0" smtClean="0">
                <a:latin typeface="Times New Roman"/>
                <a:cs typeface="Times New Roman"/>
              </a:rPr>
              <a:t>12</a:t>
            </a:r>
            <a:endParaRPr lang="en-US" u="sng" dirty="0"/>
          </a:p>
        </p:txBody>
      </p:sp>
      <p:sp>
        <p:nvSpPr>
          <p:cNvPr id="53" name="TextBox 52"/>
          <p:cNvSpPr txBox="1"/>
          <p:nvPr/>
        </p:nvSpPr>
        <p:spPr>
          <a:xfrm>
            <a:off x="1730186" y="3815752"/>
            <a:ext cx="135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D=16</a:t>
            </a:r>
            <a:endParaRPr lang="en-US" u="sng" dirty="0"/>
          </a:p>
        </p:txBody>
      </p:sp>
      <p:sp>
        <p:nvSpPr>
          <p:cNvPr id="54" name="TextBox 53"/>
          <p:cNvSpPr txBox="1"/>
          <p:nvPr/>
        </p:nvSpPr>
        <p:spPr>
          <a:xfrm>
            <a:off x="3013598" y="4834079"/>
            <a:ext cx="922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D=</a:t>
            </a:r>
            <a:r>
              <a:rPr lang="en-US" altLang="ko-KR" dirty="0" smtClean="0">
                <a:solidFill>
                  <a:srgbClr val="C00000"/>
                </a:solidFill>
                <a:latin typeface="Times New Roman"/>
                <a:cs typeface="Times New Roman"/>
              </a:rPr>
              <a:t>29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035684" y="4371348"/>
            <a:ext cx="1311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 smtClean="0"/>
              <a:t>D=</a:t>
            </a:r>
            <a:r>
              <a:rPr lang="en-US" altLang="ko-KR" u="sng" dirty="0" smtClean="0">
                <a:latin typeface="Times New Roman"/>
                <a:cs typeface="Times New Roman"/>
              </a:rPr>
              <a:t>22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092077" y="3389460"/>
            <a:ext cx="1255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D=</a:t>
            </a:r>
            <a:r>
              <a:rPr lang="en-US" altLang="ko-KR" dirty="0" smtClean="0">
                <a:solidFill>
                  <a:srgbClr val="C00000"/>
                </a:solidFill>
                <a:latin typeface="Times New Roman"/>
                <a:cs typeface="Times New Roman"/>
              </a:rPr>
              <a:t>22+19</a:t>
            </a:r>
          </a:p>
          <a:p>
            <a:r>
              <a:rPr lang="en-US" altLang="ko-KR" dirty="0" smtClean="0">
                <a:solidFill>
                  <a:srgbClr val="C00000"/>
                </a:solidFill>
                <a:latin typeface="Times New Roman"/>
                <a:cs typeface="Times New Roman"/>
              </a:rPr>
              <a:t>  </a:t>
            </a:r>
            <a:r>
              <a:rPr lang="en-US" altLang="ko-KR" dirty="0" smtClean="0">
                <a:solidFill>
                  <a:srgbClr val="C00000"/>
                </a:solidFill>
              </a:rPr>
              <a:t>=</a:t>
            </a:r>
            <a:r>
              <a:rPr lang="en-US" altLang="ko-KR" dirty="0" smtClean="0">
                <a:solidFill>
                  <a:srgbClr val="C00000"/>
                </a:solidFill>
                <a:latin typeface="Times New Roman"/>
                <a:cs typeface="Times New Roman"/>
              </a:rPr>
              <a:t>41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812182" y="444094"/>
            <a:ext cx="69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D=</a:t>
            </a:r>
            <a:r>
              <a:rPr lang="en-US" altLang="ko-KR" u="sng" dirty="0" smtClean="0">
                <a:latin typeface="Times New Roman"/>
                <a:cs typeface="Times New Roman"/>
              </a:rPr>
              <a:t>0</a:t>
            </a:r>
            <a:endParaRPr lang="en-US" u="sng" dirty="0"/>
          </a:p>
        </p:txBody>
      </p:sp>
      <p:sp>
        <p:nvSpPr>
          <p:cNvPr id="59" name="TextBox 58"/>
          <p:cNvSpPr txBox="1"/>
          <p:nvPr/>
        </p:nvSpPr>
        <p:spPr>
          <a:xfrm>
            <a:off x="5530893" y="1359770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21</a:t>
            </a:r>
            <a:endParaRPr lang="en-US" dirty="0"/>
          </a:p>
        </p:txBody>
      </p:sp>
      <p:sp>
        <p:nvSpPr>
          <p:cNvPr id="61" name="타원 60"/>
          <p:cNvSpPr/>
          <p:nvPr/>
        </p:nvSpPr>
        <p:spPr>
          <a:xfrm>
            <a:off x="3577813" y="3325976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6556928" y="5303383"/>
            <a:ext cx="1222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D=</a:t>
            </a:r>
            <a:r>
              <a:rPr lang="en-US" altLang="ko-KR" dirty="0" smtClean="0">
                <a:solidFill>
                  <a:srgbClr val="C00000"/>
                </a:solidFill>
                <a:latin typeface="Times New Roman"/>
                <a:cs typeface="Times New Roman"/>
              </a:rPr>
              <a:t>22+9</a:t>
            </a:r>
          </a:p>
          <a:p>
            <a:r>
              <a:rPr lang="en-US" altLang="ko-KR" dirty="0" smtClean="0">
                <a:solidFill>
                  <a:srgbClr val="C00000"/>
                </a:solidFill>
                <a:latin typeface="Times New Roman"/>
                <a:cs typeface="Times New Roman"/>
              </a:rPr>
              <a:t>   </a:t>
            </a:r>
            <a:r>
              <a:rPr lang="en-US" altLang="ko-KR" dirty="0">
                <a:solidFill>
                  <a:srgbClr val="C00000"/>
                </a:solidFill>
              </a:rPr>
              <a:t>=</a:t>
            </a:r>
            <a:r>
              <a:rPr lang="en-US" altLang="ko-KR" dirty="0" smtClean="0">
                <a:solidFill>
                  <a:srgbClr val="C00000"/>
                </a:solidFill>
                <a:latin typeface="Times New Roman"/>
                <a:cs typeface="Times New Roman"/>
              </a:rPr>
              <a:t>31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100</a:t>
            </a:fld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5977865" y="4370880"/>
            <a:ext cx="708946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 2"/>
              </a:rPr>
              <a:t> </a:t>
            </a:r>
            <a:endParaRPr lang="en-US" altLang="ko-KR" sz="28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 2"/>
            </a:endParaRPr>
          </a:p>
          <a:p>
            <a:pPr>
              <a:lnSpc>
                <a:spcPts val="1600"/>
              </a:lnSpc>
            </a:pPr>
            <a:r>
              <a:rPr lang="ko-KR" altLang="en-US" dirty="0" smtClean="0"/>
              <a:t>대구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68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2996208" y="234888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타원 6"/>
          <p:cNvSpPr/>
          <p:nvPr/>
        </p:nvSpPr>
        <p:spPr>
          <a:xfrm>
            <a:off x="6439151" y="1477147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타원 7"/>
          <p:cNvSpPr/>
          <p:nvPr/>
        </p:nvSpPr>
        <p:spPr>
          <a:xfrm>
            <a:off x="3573172" y="597402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타원 8"/>
          <p:cNvSpPr/>
          <p:nvPr/>
        </p:nvSpPr>
        <p:spPr>
          <a:xfrm>
            <a:off x="6362775" y="5661248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타원 10"/>
          <p:cNvSpPr/>
          <p:nvPr/>
        </p:nvSpPr>
        <p:spPr>
          <a:xfrm>
            <a:off x="2814964" y="3645024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타원 12"/>
          <p:cNvSpPr/>
          <p:nvPr/>
        </p:nvSpPr>
        <p:spPr>
          <a:xfrm>
            <a:off x="2721374" y="5109916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타원 16"/>
          <p:cNvSpPr/>
          <p:nvPr/>
        </p:nvSpPr>
        <p:spPr>
          <a:xfrm>
            <a:off x="5741937" y="4293096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타원 17"/>
          <p:cNvSpPr/>
          <p:nvPr/>
        </p:nvSpPr>
        <p:spPr>
          <a:xfrm>
            <a:off x="7020272" y="3861048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타원 18"/>
          <p:cNvSpPr/>
          <p:nvPr/>
        </p:nvSpPr>
        <p:spPr>
          <a:xfrm>
            <a:off x="5004048" y="1764665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직선 연결선 21"/>
          <p:cNvCxnSpPr>
            <a:stCxn id="8" idx="4"/>
            <a:endCxn id="4" idx="0"/>
          </p:cNvCxnSpPr>
          <p:nvPr/>
        </p:nvCxnSpPr>
        <p:spPr>
          <a:xfrm flipH="1">
            <a:off x="3104220" y="813426"/>
            <a:ext cx="576964" cy="15354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17" idx="2"/>
          </p:cNvCxnSpPr>
          <p:nvPr/>
        </p:nvCxnSpPr>
        <p:spPr>
          <a:xfrm flipH="1" flipV="1">
            <a:off x="3748276" y="3510364"/>
            <a:ext cx="1993661" cy="8907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17" idx="0"/>
            <a:endCxn id="19" idx="5"/>
          </p:cNvCxnSpPr>
          <p:nvPr/>
        </p:nvCxnSpPr>
        <p:spPr>
          <a:xfrm flipH="1" flipV="1">
            <a:off x="5188436" y="1949053"/>
            <a:ext cx="661513" cy="23440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stCxn id="18" idx="2"/>
            <a:endCxn id="17" idx="6"/>
          </p:cNvCxnSpPr>
          <p:nvPr/>
        </p:nvCxnSpPr>
        <p:spPr>
          <a:xfrm flipH="1">
            <a:off x="5957961" y="3969060"/>
            <a:ext cx="1062311" cy="4320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stCxn id="9" idx="0"/>
            <a:endCxn id="17" idx="5"/>
          </p:cNvCxnSpPr>
          <p:nvPr/>
        </p:nvCxnSpPr>
        <p:spPr>
          <a:xfrm flipH="1" flipV="1">
            <a:off x="5926325" y="4477484"/>
            <a:ext cx="544462" cy="11837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>
            <a:stCxn id="9" idx="2"/>
            <a:endCxn id="13" idx="6"/>
          </p:cNvCxnSpPr>
          <p:nvPr/>
        </p:nvCxnSpPr>
        <p:spPr>
          <a:xfrm flipH="1" flipV="1">
            <a:off x="2937398" y="5217928"/>
            <a:ext cx="3425377" cy="551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>
            <a:endCxn id="4" idx="5"/>
          </p:cNvCxnSpPr>
          <p:nvPr/>
        </p:nvCxnSpPr>
        <p:spPr>
          <a:xfrm flipH="1" flipV="1">
            <a:off x="3180596" y="2533268"/>
            <a:ext cx="491304" cy="7927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>
            <a:endCxn id="11" idx="7"/>
          </p:cNvCxnSpPr>
          <p:nvPr/>
        </p:nvCxnSpPr>
        <p:spPr>
          <a:xfrm flipH="1">
            <a:off x="2999352" y="3510364"/>
            <a:ext cx="596172" cy="1662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stCxn id="13" idx="0"/>
            <a:endCxn id="11" idx="4"/>
          </p:cNvCxnSpPr>
          <p:nvPr/>
        </p:nvCxnSpPr>
        <p:spPr>
          <a:xfrm flipV="1">
            <a:off x="2829386" y="3861048"/>
            <a:ext cx="93590" cy="12488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>
            <a:stCxn id="7" idx="2"/>
            <a:endCxn id="19" idx="6"/>
          </p:cNvCxnSpPr>
          <p:nvPr/>
        </p:nvCxnSpPr>
        <p:spPr>
          <a:xfrm flipH="1">
            <a:off x="5220072" y="1585159"/>
            <a:ext cx="1219079" cy="287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>
            <a:stCxn id="11" idx="0"/>
            <a:endCxn id="4" idx="4"/>
          </p:cNvCxnSpPr>
          <p:nvPr/>
        </p:nvCxnSpPr>
        <p:spPr>
          <a:xfrm flipV="1">
            <a:off x="2922976" y="2564904"/>
            <a:ext cx="181244" cy="10801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>
            <a:stCxn id="19" idx="1"/>
            <a:endCxn id="8" idx="5"/>
          </p:cNvCxnSpPr>
          <p:nvPr/>
        </p:nvCxnSpPr>
        <p:spPr>
          <a:xfrm flipH="1" flipV="1">
            <a:off x="3757560" y="781790"/>
            <a:ext cx="1278124" cy="10145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>
            <a:stCxn id="18" idx="0"/>
            <a:endCxn id="7" idx="4"/>
          </p:cNvCxnSpPr>
          <p:nvPr/>
        </p:nvCxnSpPr>
        <p:spPr>
          <a:xfrm flipH="1" flipV="1">
            <a:off x="6547163" y="1693171"/>
            <a:ext cx="581121" cy="21678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>
            <a:stCxn id="9" idx="7"/>
            <a:endCxn id="18" idx="4"/>
          </p:cNvCxnSpPr>
          <p:nvPr/>
        </p:nvCxnSpPr>
        <p:spPr>
          <a:xfrm flipV="1">
            <a:off x="6547163" y="4077072"/>
            <a:ext cx="581121" cy="16158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2795602" y="44776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서울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49" name="TextBox 148"/>
          <p:cNvSpPr txBox="1"/>
          <p:nvPr/>
        </p:nvSpPr>
        <p:spPr>
          <a:xfrm>
            <a:off x="6602280" y="564554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부산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1" name="TextBox 150"/>
          <p:cNvSpPr txBox="1"/>
          <p:nvPr/>
        </p:nvSpPr>
        <p:spPr>
          <a:xfrm>
            <a:off x="2215239" y="5242053"/>
            <a:ext cx="1213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광주</a:t>
            </a:r>
            <a:r>
              <a:rPr lang="ko-KR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 2"/>
              </a:rPr>
              <a:t> </a:t>
            </a:r>
            <a:r>
              <a:rPr lang="ko-KR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 2"/>
              </a:rPr>
              <a:t>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4" name="TextBox 153"/>
          <p:cNvSpPr txBox="1"/>
          <p:nvPr/>
        </p:nvSpPr>
        <p:spPr>
          <a:xfrm>
            <a:off x="1907704" y="3568370"/>
            <a:ext cx="90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논산</a:t>
            </a:r>
            <a:endParaRPr lang="en-US" dirty="0"/>
          </a:p>
        </p:txBody>
      </p:sp>
      <p:sp>
        <p:nvSpPr>
          <p:cNvPr id="155" name="TextBox 154"/>
          <p:cNvSpPr txBox="1"/>
          <p:nvPr/>
        </p:nvSpPr>
        <p:spPr>
          <a:xfrm>
            <a:off x="6015834" y="432473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대구</a:t>
            </a:r>
            <a:endParaRPr lang="en-US" dirty="0"/>
          </a:p>
        </p:txBody>
      </p:sp>
      <p:sp>
        <p:nvSpPr>
          <p:cNvPr id="156" name="TextBox 155"/>
          <p:cNvSpPr txBox="1"/>
          <p:nvPr/>
        </p:nvSpPr>
        <p:spPr>
          <a:xfrm>
            <a:off x="7128284" y="392376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포항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8" name="TextBox 157"/>
          <p:cNvSpPr txBox="1"/>
          <p:nvPr/>
        </p:nvSpPr>
        <p:spPr>
          <a:xfrm>
            <a:off x="3439940" y="361185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대전</a:t>
            </a:r>
            <a:endParaRPr lang="en-US" dirty="0"/>
          </a:p>
        </p:txBody>
      </p:sp>
      <p:sp>
        <p:nvSpPr>
          <p:cNvPr id="161" name="TextBox 160"/>
          <p:cNvSpPr txBox="1"/>
          <p:nvPr/>
        </p:nvSpPr>
        <p:spPr>
          <a:xfrm>
            <a:off x="2369454" y="1970655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천안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6019118" y="1043823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강릉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4" name="TextBox 163"/>
          <p:cNvSpPr txBox="1"/>
          <p:nvPr/>
        </p:nvSpPr>
        <p:spPr>
          <a:xfrm>
            <a:off x="4290046" y="1685849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원주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4342541" y="5051544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4424415" y="3892406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5763438" y="4925250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6837723" y="2550750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2369454" y="4300816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3123922" y="3539629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5519192" y="2929622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4275654" y="1034283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2888689" y="1228489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3403120" y="2735416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2560606" y="2920082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6767064" y="4747778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6229505" y="3796524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771672" y="1434866"/>
            <a:ext cx="898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D=</a:t>
            </a:r>
            <a:r>
              <a:rPr lang="en-US" altLang="ko-KR" u="sng" dirty="0" smtClean="0">
                <a:latin typeface="Times New Roman"/>
                <a:cs typeface="Times New Roman"/>
              </a:rPr>
              <a:t>15</a:t>
            </a:r>
            <a:endParaRPr lang="en-US" u="sng" dirty="0"/>
          </a:p>
        </p:txBody>
      </p:sp>
      <p:sp>
        <p:nvSpPr>
          <p:cNvPr id="50" name="TextBox 49"/>
          <p:cNvSpPr txBox="1"/>
          <p:nvPr/>
        </p:nvSpPr>
        <p:spPr>
          <a:xfrm>
            <a:off x="6533573" y="1289045"/>
            <a:ext cx="93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D=</a:t>
            </a:r>
            <a:r>
              <a:rPr lang="en-US" altLang="ko-KR" dirty="0" smtClean="0">
                <a:solidFill>
                  <a:srgbClr val="C00000"/>
                </a:solidFill>
                <a:latin typeface="Times New Roman"/>
                <a:cs typeface="Times New Roman"/>
              </a:rPr>
              <a:t>36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792297" y="3199038"/>
            <a:ext cx="888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 smtClean="0"/>
              <a:t>D=</a:t>
            </a:r>
            <a:r>
              <a:rPr lang="en-US" u="sng" dirty="0" smtClean="0">
                <a:cs typeface="Times New Roman"/>
                <a:sym typeface="Wingdings 3"/>
              </a:rPr>
              <a:t>19</a:t>
            </a:r>
            <a:endParaRPr lang="en-US" u="sng" dirty="0"/>
          </a:p>
        </p:txBody>
      </p:sp>
      <p:sp>
        <p:nvSpPr>
          <p:cNvPr id="52" name="TextBox 51"/>
          <p:cNvSpPr txBox="1"/>
          <p:nvPr/>
        </p:nvSpPr>
        <p:spPr>
          <a:xfrm>
            <a:off x="2186670" y="2302588"/>
            <a:ext cx="873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D=</a:t>
            </a:r>
            <a:r>
              <a:rPr lang="en-US" altLang="ko-KR" u="sng" dirty="0" smtClean="0">
                <a:latin typeface="Times New Roman"/>
                <a:cs typeface="Times New Roman"/>
              </a:rPr>
              <a:t>12</a:t>
            </a:r>
            <a:endParaRPr lang="en-US" u="sng" dirty="0"/>
          </a:p>
        </p:txBody>
      </p:sp>
      <p:sp>
        <p:nvSpPr>
          <p:cNvPr id="53" name="TextBox 52"/>
          <p:cNvSpPr txBox="1"/>
          <p:nvPr/>
        </p:nvSpPr>
        <p:spPr>
          <a:xfrm>
            <a:off x="1730186" y="3815752"/>
            <a:ext cx="135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D=16</a:t>
            </a:r>
            <a:endParaRPr lang="en-US" u="sng" dirty="0"/>
          </a:p>
        </p:txBody>
      </p:sp>
      <p:sp>
        <p:nvSpPr>
          <p:cNvPr id="54" name="TextBox 53"/>
          <p:cNvSpPr txBox="1"/>
          <p:nvPr/>
        </p:nvSpPr>
        <p:spPr>
          <a:xfrm>
            <a:off x="3013598" y="4834079"/>
            <a:ext cx="922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D=</a:t>
            </a:r>
            <a:r>
              <a:rPr lang="en-US" altLang="ko-KR" dirty="0" smtClean="0">
                <a:solidFill>
                  <a:srgbClr val="C00000"/>
                </a:solidFill>
                <a:latin typeface="Times New Roman"/>
                <a:cs typeface="Times New Roman"/>
              </a:rPr>
              <a:t>29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067513" y="4375015"/>
            <a:ext cx="1311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 smtClean="0"/>
              <a:t>D=</a:t>
            </a:r>
            <a:r>
              <a:rPr lang="en-US" altLang="ko-KR" u="sng" dirty="0" smtClean="0">
                <a:latin typeface="Times New Roman"/>
                <a:cs typeface="Times New Roman"/>
              </a:rPr>
              <a:t>22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097656" y="3569751"/>
            <a:ext cx="1044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D=</a:t>
            </a:r>
            <a:r>
              <a:rPr lang="en-US" altLang="ko-KR" dirty="0" smtClean="0">
                <a:solidFill>
                  <a:srgbClr val="C00000"/>
                </a:solidFill>
                <a:latin typeface="Times New Roman"/>
                <a:cs typeface="Times New Roman"/>
              </a:rPr>
              <a:t>41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812182" y="444094"/>
            <a:ext cx="69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D=</a:t>
            </a:r>
            <a:r>
              <a:rPr lang="en-US" altLang="ko-KR" u="sng" dirty="0" smtClean="0">
                <a:latin typeface="Times New Roman"/>
                <a:cs typeface="Times New Roman"/>
              </a:rPr>
              <a:t>0</a:t>
            </a:r>
            <a:endParaRPr lang="en-US" u="sng" dirty="0"/>
          </a:p>
        </p:txBody>
      </p:sp>
      <p:sp>
        <p:nvSpPr>
          <p:cNvPr id="59" name="TextBox 58"/>
          <p:cNvSpPr txBox="1"/>
          <p:nvPr/>
        </p:nvSpPr>
        <p:spPr>
          <a:xfrm>
            <a:off x="5530893" y="1359770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21</a:t>
            </a:r>
            <a:endParaRPr lang="en-US" dirty="0"/>
          </a:p>
        </p:txBody>
      </p:sp>
      <p:sp>
        <p:nvSpPr>
          <p:cNvPr id="61" name="타원 60"/>
          <p:cNvSpPr/>
          <p:nvPr/>
        </p:nvSpPr>
        <p:spPr>
          <a:xfrm>
            <a:off x="3577813" y="3325976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6513282" y="5323552"/>
            <a:ext cx="1044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D=</a:t>
            </a:r>
            <a:r>
              <a:rPr lang="en-US" altLang="ko-KR" dirty="0" smtClean="0">
                <a:solidFill>
                  <a:srgbClr val="C00000"/>
                </a:solidFill>
                <a:latin typeface="Times New Roman"/>
                <a:cs typeface="Times New Roman"/>
              </a:rPr>
              <a:t>31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07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2996208" y="234888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타원 6"/>
          <p:cNvSpPr/>
          <p:nvPr/>
        </p:nvSpPr>
        <p:spPr>
          <a:xfrm>
            <a:off x="6439151" y="1477147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타원 7"/>
          <p:cNvSpPr/>
          <p:nvPr/>
        </p:nvSpPr>
        <p:spPr>
          <a:xfrm>
            <a:off x="3573172" y="597402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타원 8"/>
          <p:cNvSpPr/>
          <p:nvPr/>
        </p:nvSpPr>
        <p:spPr>
          <a:xfrm>
            <a:off x="6362775" y="5661248"/>
            <a:ext cx="216024" cy="21602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타원 10"/>
          <p:cNvSpPr/>
          <p:nvPr/>
        </p:nvSpPr>
        <p:spPr>
          <a:xfrm>
            <a:off x="2814964" y="3645024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타원 12"/>
          <p:cNvSpPr/>
          <p:nvPr/>
        </p:nvSpPr>
        <p:spPr>
          <a:xfrm>
            <a:off x="2721374" y="5109916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타원 16"/>
          <p:cNvSpPr/>
          <p:nvPr/>
        </p:nvSpPr>
        <p:spPr>
          <a:xfrm>
            <a:off x="5741937" y="4293096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타원 17"/>
          <p:cNvSpPr/>
          <p:nvPr/>
        </p:nvSpPr>
        <p:spPr>
          <a:xfrm>
            <a:off x="7020272" y="3861048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타원 18"/>
          <p:cNvSpPr/>
          <p:nvPr/>
        </p:nvSpPr>
        <p:spPr>
          <a:xfrm>
            <a:off x="5004048" y="1764665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직선 연결선 21"/>
          <p:cNvCxnSpPr>
            <a:stCxn id="8" idx="4"/>
            <a:endCxn id="4" idx="0"/>
          </p:cNvCxnSpPr>
          <p:nvPr/>
        </p:nvCxnSpPr>
        <p:spPr>
          <a:xfrm flipH="1">
            <a:off x="3104220" y="813426"/>
            <a:ext cx="576964" cy="15354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17" idx="2"/>
          </p:cNvCxnSpPr>
          <p:nvPr/>
        </p:nvCxnSpPr>
        <p:spPr>
          <a:xfrm flipH="1" flipV="1">
            <a:off x="3748276" y="3510364"/>
            <a:ext cx="1993661" cy="8907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17" idx="0"/>
            <a:endCxn id="19" idx="5"/>
          </p:cNvCxnSpPr>
          <p:nvPr/>
        </p:nvCxnSpPr>
        <p:spPr>
          <a:xfrm flipH="1" flipV="1">
            <a:off x="5188436" y="1949053"/>
            <a:ext cx="661513" cy="23440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stCxn id="18" idx="2"/>
            <a:endCxn id="17" idx="6"/>
          </p:cNvCxnSpPr>
          <p:nvPr/>
        </p:nvCxnSpPr>
        <p:spPr>
          <a:xfrm flipH="1">
            <a:off x="5957961" y="3969060"/>
            <a:ext cx="1062311" cy="4320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stCxn id="9" idx="0"/>
            <a:endCxn id="17" idx="5"/>
          </p:cNvCxnSpPr>
          <p:nvPr/>
        </p:nvCxnSpPr>
        <p:spPr>
          <a:xfrm flipH="1" flipV="1">
            <a:off x="5926325" y="4477484"/>
            <a:ext cx="544462" cy="11837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>
            <a:stCxn id="9" idx="2"/>
            <a:endCxn id="13" idx="6"/>
          </p:cNvCxnSpPr>
          <p:nvPr/>
        </p:nvCxnSpPr>
        <p:spPr>
          <a:xfrm flipH="1" flipV="1">
            <a:off x="2937398" y="5217928"/>
            <a:ext cx="3425377" cy="551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>
            <a:endCxn id="4" idx="5"/>
          </p:cNvCxnSpPr>
          <p:nvPr/>
        </p:nvCxnSpPr>
        <p:spPr>
          <a:xfrm flipH="1" flipV="1">
            <a:off x="3180596" y="2533268"/>
            <a:ext cx="491304" cy="7927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>
            <a:endCxn id="11" idx="7"/>
          </p:cNvCxnSpPr>
          <p:nvPr/>
        </p:nvCxnSpPr>
        <p:spPr>
          <a:xfrm flipH="1">
            <a:off x="2999352" y="3510364"/>
            <a:ext cx="596172" cy="1662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stCxn id="13" idx="0"/>
            <a:endCxn id="11" idx="4"/>
          </p:cNvCxnSpPr>
          <p:nvPr/>
        </p:nvCxnSpPr>
        <p:spPr>
          <a:xfrm flipV="1">
            <a:off x="2829386" y="3861048"/>
            <a:ext cx="93590" cy="12488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>
            <a:stCxn id="7" idx="2"/>
            <a:endCxn id="19" idx="6"/>
          </p:cNvCxnSpPr>
          <p:nvPr/>
        </p:nvCxnSpPr>
        <p:spPr>
          <a:xfrm flipH="1">
            <a:off x="5220072" y="1585159"/>
            <a:ext cx="1219079" cy="287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>
            <a:stCxn id="11" idx="0"/>
            <a:endCxn id="4" idx="4"/>
          </p:cNvCxnSpPr>
          <p:nvPr/>
        </p:nvCxnSpPr>
        <p:spPr>
          <a:xfrm flipV="1">
            <a:off x="2922976" y="2564904"/>
            <a:ext cx="181244" cy="10801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>
            <a:stCxn id="19" idx="1"/>
            <a:endCxn id="8" idx="5"/>
          </p:cNvCxnSpPr>
          <p:nvPr/>
        </p:nvCxnSpPr>
        <p:spPr>
          <a:xfrm flipH="1" flipV="1">
            <a:off x="3757560" y="781790"/>
            <a:ext cx="1278124" cy="10145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>
            <a:stCxn id="18" idx="0"/>
            <a:endCxn id="7" idx="4"/>
          </p:cNvCxnSpPr>
          <p:nvPr/>
        </p:nvCxnSpPr>
        <p:spPr>
          <a:xfrm flipH="1" flipV="1">
            <a:off x="6547163" y="1693171"/>
            <a:ext cx="581121" cy="21678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>
            <a:stCxn id="9" idx="7"/>
            <a:endCxn id="18" idx="4"/>
          </p:cNvCxnSpPr>
          <p:nvPr/>
        </p:nvCxnSpPr>
        <p:spPr>
          <a:xfrm flipV="1">
            <a:off x="6547163" y="4077072"/>
            <a:ext cx="581121" cy="16158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2795602" y="44776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서울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49" name="TextBox 148"/>
          <p:cNvSpPr txBox="1"/>
          <p:nvPr/>
        </p:nvSpPr>
        <p:spPr>
          <a:xfrm>
            <a:off x="6318880" y="5578191"/>
            <a:ext cx="1272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 2"/>
              </a:rPr>
              <a:t></a:t>
            </a:r>
            <a:r>
              <a:rPr lang="ko-KR" altLang="en-US" dirty="0" smtClean="0"/>
              <a:t>부산</a:t>
            </a:r>
            <a:endParaRPr lang="en-US" dirty="0"/>
          </a:p>
        </p:txBody>
      </p:sp>
      <p:sp>
        <p:nvSpPr>
          <p:cNvPr id="151" name="TextBox 150"/>
          <p:cNvSpPr txBox="1"/>
          <p:nvPr/>
        </p:nvSpPr>
        <p:spPr>
          <a:xfrm>
            <a:off x="2269322" y="5328882"/>
            <a:ext cx="1213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광주</a:t>
            </a:r>
            <a:endParaRPr lang="en-US" dirty="0"/>
          </a:p>
        </p:txBody>
      </p:sp>
      <p:sp>
        <p:nvSpPr>
          <p:cNvPr id="154" name="TextBox 153"/>
          <p:cNvSpPr txBox="1"/>
          <p:nvPr/>
        </p:nvSpPr>
        <p:spPr>
          <a:xfrm>
            <a:off x="1907704" y="3568370"/>
            <a:ext cx="90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논산</a:t>
            </a:r>
            <a:endParaRPr lang="en-US" dirty="0"/>
          </a:p>
        </p:txBody>
      </p:sp>
      <p:sp>
        <p:nvSpPr>
          <p:cNvPr id="155" name="TextBox 154"/>
          <p:cNvSpPr txBox="1"/>
          <p:nvPr/>
        </p:nvSpPr>
        <p:spPr>
          <a:xfrm>
            <a:off x="6015834" y="432473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대구</a:t>
            </a:r>
            <a:endParaRPr lang="en-US" dirty="0"/>
          </a:p>
        </p:txBody>
      </p:sp>
      <p:sp>
        <p:nvSpPr>
          <p:cNvPr id="156" name="TextBox 155"/>
          <p:cNvSpPr txBox="1"/>
          <p:nvPr/>
        </p:nvSpPr>
        <p:spPr>
          <a:xfrm>
            <a:off x="7128284" y="392376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포항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8" name="TextBox 157"/>
          <p:cNvSpPr txBox="1"/>
          <p:nvPr/>
        </p:nvSpPr>
        <p:spPr>
          <a:xfrm>
            <a:off x="3439940" y="361185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대전</a:t>
            </a:r>
            <a:endParaRPr lang="en-US" dirty="0"/>
          </a:p>
        </p:txBody>
      </p:sp>
      <p:sp>
        <p:nvSpPr>
          <p:cNvPr id="161" name="TextBox 160"/>
          <p:cNvSpPr txBox="1"/>
          <p:nvPr/>
        </p:nvSpPr>
        <p:spPr>
          <a:xfrm>
            <a:off x="2369454" y="1970655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천안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6019118" y="1043823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강릉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4" name="TextBox 163"/>
          <p:cNvSpPr txBox="1"/>
          <p:nvPr/>
        </p:nvSpPr>
        <p:spPr>
          <a:xfrm>
            <a:off x="4290046" y="1685849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원주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4342541" y="5051544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4424415" y="3892406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5763438" y="4925250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6837723" y="2550750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2369454" y="4300816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3123922" y="3539629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5519192" y="2929622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4275654" y="1034283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2888689" y="1228489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3403120" y="2735416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2560606" y="2920082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6767064" y="4747778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6229505" y="3796524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825821" y="1388364"/>
            <a:ext cx="812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D=</a:t>
            </a:r>
            <a:r>
              <a:rPr lang="en-US" altLang="ko-KR" u="sng" dirty="0" smtClean="0">
                <a:latin typeface="Times New Roman"/>
                <a:cs typeface="Times New Roman"/>
              </a:rPr>
              <a:t>15</a:t>
            </a:r>
            <a:endParaRPr lang="en-US" u="sng" dirty="0"/>
          </a:p>
        </p:txBody>
      </p:sp>
      <p:sp>
        <p:nvSpPr>
          <p:cNvPr id="50" name="TextBox 49"/>
          <p:cNvSpPr txBox="1"/>
          <p:nvPr/>
        </p:nvSpPr>
        <p:spPr>
          <a:xfrm>
            <a:off x="6533573" y="1289045"/>
            <a:ext cx="93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D=</a:t>
            </a:r>
            <a:r>
              <a:rPr lang="en-US" altLang="ko-KR" dirty="0" smtClean="0">
                <a:solidFill>
                  <a:srgbClr val="C00000"/>
                </a:solidFill>
                <a:latin typeface="Times New Roman"/>
                <a:cs typeface="Times New Roman"/>
              </a:rPr>
              <a:t>36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805868" y="3174690"/>
            <a:ext cx="868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 smtClean="0"/>
              <a:t>D=</a:t>
            </a:r>
            <a:r>
              <a:rPr lang="en-US" u="sng" dirty="0" smtClean="0">
                <a:cs typeface="Times New Roman"/>
                <a:sym typeface="Wingdings 3"/>
              </a:rPr>
              <a:t>19</a:t>
            </a:r>
            <a:endParaRPr lang="en-US" u="sng" dirty="0"/>
          </a:p>
        </p:txBody>
      </p:sp>
      <p:sp>
        <p:nvSpPr>
          <p:cNvPr id="52" name="TextBox 51"/>
          <p:cNvSpPr txBox="1"/>
          <p:nvPr/>
        </p:nvSpPr>
        <p:spPr>
          <a:xfrm>
            <a:off x="2186670" y="2302588"/>
            <a:ext cx="826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D=</a:t>
            </a:r>
            <a:r>
              <a:rPr lang="en-US" altLang="ko-KR" u="sng" dirty="0" smtClean="0">
                <a:latin typeface="Times New Roman"/>
                <a:cs typeface="Times New Roman"/>
              </a:rPr>
              <a:t>12</a:t>
            </a:r>
            <a:endParaRPr lang="en-US" u="sng" dirty="0"/>
          </a:p>
        </p:txBody>
      </p:sp>
      <p:sp>
        <p:nvSpPr>
          <p:cNvPr id="53" name="TextBox 52"/>
          <p:cNvSpPr txBox="1"/>
          <p:nvPr/>
        </p:nvSpPr>
        <p:spPr>
          <a:xfrm>
            <a:off x="1730186" y="3815752"/>
            <a:ext cx="135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D=16</a:t>
            </a:r>
            <a:endParaRPr lang="en-US" u="sng" dirty="0"/>
          </a:p>
        </p:txBody>
      </p:sp>
      <p:sp>
        <p:nvSpPr>
          <p:cNvPr id="54" name="TextBox 53"/>
          <p:cNvSpPr txBox="1"/>
          <p:nvPr/>
        </p:nvSpPr>
        <p:spPr>
          <a:xfrm>
            <a:off x="2989281" y="4881194"/>
            <a:ext cx="922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 smtClean="0"/>
              <a:t>D=</a:t>
            </a:r>
            <a:r>
              <a:rPr lang="en-US" altLang="ko-KR" u="sng" dirty="0" smtClean="0">
                <a:latin typeface="Times New Roman"/>
                <a:cs typeface="Times New Roman"/>
              </a:rPr>
              <a:t>29</a:t>
            </a:r>
            <a:endParaRPr lang="en-US" u="sng" dirty="0"/>
          </a:p>
        </p:txBody>
      </p:sp>
      <p:sp>
        <p:nvSpPr>
          <p:cNvPr id="55" name="TextBox 54"/>
          <p:cNvSpPr txBox="1"/>
          <p:nvPr/>
        </p:nvSpPr>
        <p:spPr>
          <a:xfrm>
            <a:off x="5035684" y="4382826"/>
            <a:ext cx="1311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 smtClean="0"/>
              <a:t>D=</a:t>
            </a:r>
            <a:r>
              <a:rPr lang="en-US" altLang="ko-KR" u="sng" dirty="0" smtClean="0">
                <a:latin typeface="Times New Roman"/>
                <a:cs typeface="Times New Roman"/>
              </a:rPr>
              <a:t>22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097656" y="3569751"/>
            <a:ext cx="1044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D=</a:t>
            </a:r>
            <a:r>
              <a:rPr lang="en-US" altLang="ko-KR" dirty="0" smtClean="0">
                <a:solidFill>
                  <a:srgbClr val="C00000"/>
                </a:solidFill>
                <a:latin typeface="Times New Roman"/>
                <a:cs typeface="Times New Roman"/>
              </a:rPr>
              <a:t>41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812182" y="444094"/>
            <a:ext cx="69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D=</a:t>
            </a:r>
            <a:r>
              <a:rPr lang="en-US" altLang="ko-KR" u="sng" dirty="0" smtClean="0">
                <a:latin typeface="Times New Roman"/>
                <a:cs typeface="Times New Roman"/>
              </a:rPr>
              <a:t>0</a:t>
            </a:r>
            <a:endParaRPr lang="en-US" u="sng" dirty="0"/>
          </a:p>
        </p:txBody>
      </p:sp>
      <p:sp>
        <p:nvSpPr>
          <p:cNvPr id="59" name="TextBox 58"/>
          <p:cNvSpPr txBox="1"/>
          <p:nvPr/>
        </p:nvSpPr>
        <p:spPr>
          <a:xfrm>
            <a:off x="5530893" y="1359770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21</a:t>
            </a:r>
            <a:endParaRPr lang="en-US" dirty="0"/>
          </a:p>
        </p:txBody>
      </p:sp>
      <p:sp>
        <p:nvSpPr>
          <p:cNvPr id="61" name="타원 60"/>
          <p:cNvSpPr/>
          <p:nvPr/>
        </p:nvSpPr>
        <p:spPr>
          <a:xfrm>
            <a:off x="3577813" y="3325976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6513282" y="5323552"/>
            <a:ext cx="1044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D=</a:t>
            </a:r>
            <a:r>
              <a:rPr lang="en-US" altLang="ko-KR" dirty="0" smtClean="0">
                <a:solidFill>
                  <a:srgbClr val="C00000"/>
                </a:solidFill>
                <a:latin typeface="Times New Roman"/>
                <a:cs typeface="Times New Roman"/>
              </a:rPr>
              <a:t>31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52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2996208" y="234888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타원 6"/>
          <p:cNvSpPr/>
          <p:nvPr/>
        </p:nvSpPr>
        <p:spPr>
          <a:xfrm>
            <a:off x="6439151" y="1477147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타원 7"/>
          <p:cNvSpPr/>
          <p:nvPr/>
        </p:nvSpPr>
        <p:spPr>
          <a:xfrm>
            <a:off x="3573172" y="597402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타원 8"/>
          <p:cNvSpPr/>
          <p:nvPr/>
        </p:nvSpPr>
        <p:spPr>
          <a:xfrm>
            <a:off x="6362775" y="5661248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타원 10"/>
          <p:cNvSpPr/>
          <p:nvPr/>
        </p:nvSpPr>
        <p:spPr>
          <a:xfrm>
            <a:off x="2814964" y="3645024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타원 12"/>
          <p:cNvSpPr/>
          <p:nvPr/>
        </p:nvSpPr>
        <p:spPr>
          <a:xfrm>
            <a:off x="2721374" y="5109916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타원 16"/>
          <p:cNvSpPr/>
          <p:nvPr/>
        </p:nvSpPr>
        <p:spPr>
          <a:xfrm>
            <a:off x="5741937" y="4293096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타원 18"/>
          <p:cNvSpPr/>
          <p:nvPr/>
        </p:nvSpPr>
        <p:spPr>
          <a:xfrm>
            <a:off x="5004048" y="1764665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직선 연결선 21"/>
          <p:cNvCxnSpPr>
            <a:stCxn id="8" idx="4"/>
            <a:endCxn id="4" idx="0"/>
          </p:cNvCxnSpPr>
          <p:nvPr/>
        </p:nvCxnSpPr>
        <p:spPr>
          <a:xfrm flipH="1">
            <a:off x="3104220" y="813426"/>
            <a:ext cx="576964" cy="15354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17" idx="2"/>
          </p:cNvCxnSpPr>
          <p:nvPr/>
        </p:nvCxnSpPr>
        <p:spPr>
          <a:xfrm flipH="1" flipV="1">
            <a:off x="3748276" y="3510364"/>
            <a:ext cx="1993661" cy="8907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17" idx="0"/>
            <a:endCxn id="19" idx="5"/>
          </p:cNvCxnSpPr>
          <p:nvPr/>
        </p:nvCxnSpPr>
        <p:spPr>
          <a:xfrm flipH="1" flipV="1">
            <a:off x="5188436" y="1949053"/>
            <a:ext cx="661513" cy="23440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endCxn id="17" idx="6"/>
          </p:cNvCxnSpPr>
          <p:nvPr/>
        </p:nvCxnSpPr>
        <p:spPr>
          <a:xfrm flipH="1">
            <a:off x="5957961" y="3969060"/>
            <a:ext cx="1062311" cy="4320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stCxn id="9" idx="0"/>
            <a:endCxn id="17" idx="5"/>
          </p:cNvCxnSpPr>
          <p:nvPr/>
        </p:nvCxnSpPr>
        <p:spPr>
          <a:xfrm flipH="1" flipV="1">
            <a:off x="5926325" y="4477484"/>
            <a:ext cx="544462" cy="11837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>
            <a:stCxn id="9" idx="2"/>
            <a:endCxn id="13" idx="6"/>
          </p:cNvCxnSpPr>
          <p:nvPr/>
        </p:nvCxnSpPr>
        <p:spPr>
          <a:xfrm flipH="1" flipV="1">
            <a:off x="2937398" y="5217928"/>
            <a:ext cx="3425377" cy="551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>
            <a:endCxn id="4" idx="5"/>
          </p:cNvCxnSpPr>
          <p:nvPr/>
        </p:nvCxnSpPr>
        <p:spPr>
          <a:xfrm flipH="1" flipV="1">
            <a:off x="3180596" y="2533268"/>
            <a:ext cx="491304" cy="7927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>
            <a:endCxn id="11" idx="7"/>
          </p:cNvCxnSpPr>
          <p:nvPr/>
        </p:nvCxnSpPr>
        <p:spPr>
          <a:xfrm flipH="1">
            <a:off x="2999352" y="3510364"/>
            <a:ext cx="596172" cy="1662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stCxn id="13" idx="0"/>
            <a:endCxn id="11" idx="4"/>
          </p:cNvCxnSpPr>
          <p:nvPr/>
        </p:nvCxnSpPr>
        <p:spPr>
          <a:xfrm flipV="1">
            <a:off x="2829386" y="3861048"/>
            <a:ext cx="93590" cy="12488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>
            <a:stCxn id="7" idx="2"/>
            <a:endCxn id="19" idx="6"/>
          </p:cNvCxnSpPr>
          <p:nvPr/>
        </p:nvCxnSpPr>
        <p:spPr>
          <a:xfrm flipH="1">
            <a:off x="5220072" y="1585159"/>
            <a:ext cx="1219079" cy="287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>
            <a:stCxn id="11" idx="0"/>
            <a:endCxn id="4" idx="4"/>
          </p:cNvCxnSpPr>
          <p:nvPr/>
        </p:nvCxnSpPr>
        <p:spPr>
          <a:xfrm flipV="1">
            <a:off x="2922976" y="2564904"/>
            <a:ext cx="181244" cy="10801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>
            <a:stCxn id="19" idx="1"/>
            <a:endCxn id="8" idx="5"/>
          </p:cNvCxnSpPr>
          <p:nvPr/>
        </p:nvCxnSpPr>
        <p:spPr>
          <a:xfrm flipH="1" flipV="1">
            <a:off x="3757560" y="781790"/>
            <a:ext cx="1278124" cy="10145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>
            <a:endCxn id="7" idx="4"/>
          </p:cNvCxnSpPr>
          <p:nvPr/>
        </p:nvCxnSpPr>
        <p:spPr>
          <a:xfrm flipH="1" flipV="1">
            <a:off x="6547163" y="1693171"/>
            <a:ext cx="581121" cy="21678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>
            <a:stCxn id="9" idx="7"/>
          </p:cNvCxnSpPr>
          <p:nvPr/>
        </p:nvCxnSpPr>
        <p:spPr>
          <a:xfrm flipV="1">
            <a:off x="6547163" y="4077072"/>
            <a:ext cx="581121" cy="16158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2795602" y="44776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서울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1" name="TextBox 150"/>
          <p:cNvSpPr txBox="1"/>
          <p:nvPr/>
        </p:nvSpPr>
        <p:spPr>
          <a:xfrm>
            <a:off x="2269322" y="5328882"/>
            <a:ext cx="1213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광주</a:t>
            </a:r>
            <a:endParaRPr lang="en-US" dirty="0"/>
          </a:p>
        </p:txBody>
      </p:sp>
      <p:sp>
        <p:nvSpPr>
          <p:cNvPr id="154" name="TextBox 153"/>
          <p:cNvSpPr txBox="1"/>
          <p:nvPr/>
        </p:nvSpPr>
        <p:spPr>
          <a:xfrm>
            <a:off x="1907704" y="3568370"/>
            <a:ext cx="90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논산</a:t>
            </a:r>
            <a:endParaRPr lang="en-US" dirty="0"/>
          </a:p>
        </p:txBody>
      </p:sp>
      <p:sp>
        <p:nvSpPr>
          <p:cNvPr id="155" name="TextBox 154"/>
          <p:cNvSpPr txBox="1"/>
          <p:nvPr/>
        </p:nvSpPr>
        <p:spPr>
          <a:xfrm>
            <a:off x="6015834" y="432473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대구</a:t>
            </a:r>
            <a:endParaRPr lang="en-US" dirty="0"/>
          </a:p>
        </p:txBody>
      </p:sp>
      <p:sp>
        <p:nvSpPr>
          <p:cNvPr id="156" name="TextBox 155"/>
          <p:cNvSpPr txBox="1"/>
          <p:nvPr/>
        </p:nvSpPr>
        <p:spPr>
          <a:xfrm>
            <a:off x="7128284" y="392376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포항</a:t>
            </a:r>
            <a:endParaRPr lang="en-US" dirty="0"/>
          </a:p>
        </p:txBody>
      </p:sp>
      <p:sp>
        <p:nvSpPr>
          <p:cNvPr id="158" name="TextBox 157"/>
          <p:cNvSpPr txBox="1"/>
          <p:nvPr/>
        </p:nvSpPr>
        <p:spPr>
          <a:xfrm>
            <a:off x="3439940" y="361185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대전</a:t>
            </a:r>
            <a:endParaRPr lang="en-US" dirty="0"/>
          </a:p>
        </p:txBody>
      </p:sp>
      <p:sp>
        <p:nvSpPr>
          <p:cNvPr id="161" name="TextBox 160"/>
          <p:cNvSpPr txBox="1"/>
          <p:nvPr/>
        </p:nvSpPr>
        <p:spPr>
          <a:xfrm>
            <a:off x="2369454" y="1970655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천안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6019118" y="1043823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강릉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4" name="TextBox 163"/>
          <p:cNvSpPr txBox="1"/>
          <p:nvPr/>
        </p:nvSpPr>
        <p:spPr>
          <a:xfrm>
            <a:off x="4290046" y="1685849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원주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4342541" y="5051544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4424415" y="3892406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5763438" y="4925250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6837723" y="2550750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2369454" y="4300816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3123922" y="3539629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5519192" y="2929622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4275654" y="1034283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2888689" y="1228489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3403120" y="2735416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2560606" y="2920082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6767064" y="4747778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6229505" y="3796524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840530" y="1402881"/>
            <a:ext cx="820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D=</a:t>
            </a:r>
            <a:r>
              <a:rPr lang="en-US" altLang="ko-KR" u="sng" dirty="0" smtClean="0">
                <a:latin typeface="Times New Roman"/>
                <a:cs typeface="Times New Roman"/>
              </a:rPr>
              <a:t>15</a:t>
            </a:r>
            <a:endParaRPr lang="en-US" u="sng" dirty="0"/>
          </a:p>
        </p:txBody>
      </p:sp>
      <p:sp>
        <p:nvSpPr>
          <p:cNvPr id="50" name="TextBox 49"/>
          <p:cNvSpPr txBox="1"/>
          <p:nvPr/>
        </p:nvSpPr>
        <p:spPr>
          <a:xfrm>
            <a:off x="6533573" y="1289045"/>
            <a:ext cx="93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D=</a:t>
            </a:r>
            <a:r>
              <a:rPr lang="en-US" altLang="ko-KR" dirty="0" smtClean="0">
                <a:solidFill>
                  <a:srgbClr val="C00000"/>
                </a:solidFill>
                <a:latin typeface="Times New Roman"/>
                <a:cs typeface="Times New Roman"/>
              </a:rPr>
              <a:t>36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772764" y="3206242"/>
            <a:ext cx="9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 smtClean="0"/>
              <a:t>D=</a:t>
            </a:r>
            <a:r>
              <a:rPr lang="en-US" u="sng" dirty="0" smtClean="0">
                <a:cs typeface="Times New Roman"/>
                <a:sym typeface="Wingdings 3"/>
              </a:rPr>
              <a:t>19</a:t>
            </a:r>
            <a:endParaRPr lang="en-US" u="sng" dirty="0"/>
          </a:p>
        </p:txBody>
      </p:sp>
      <p:sp>
        <p:nvSpPr>
          <p:cNvPr id="52" name="TextBox 51"/>
          <p:cNvSpPr txBox="1"/>
          <p:nvPr/>
        </p:nvSpPr>
        <p:spPr>
          <a:xfrm>
            <a:off x="2186670" y="2302588"/>
            <a:ext cx="826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D=</a:t>
            </a:r>
            <a:r>
              <a:rPr lang="en-US" altLang="ko-KR" u="sng" dirty="0" smtClean="0">
                <a:latin typeface="Times New Roman"/>
                <a:cs typeface="Times New Roman"/>
              </a:rPr>
              <a:t>12</a:t>
            </a:r>
            <a:endParaRPr lang="en-US" u="sng" dirty="0"/>
          </a:p>
        </p:txBody>
      </p:sp>
      <p:sp>
        <p:nvSpPr>
          <p:cNvPr id="53" name="TextBox 52"/>
          <p:cNvSpPr txBox="1"/>
          <p:nvPr/>
        </p:nvSpPr>
        <p:spPr>
          <a:xfrm>
            <a:off x="1730186" y="3815752"/>
            <a:ext cx="135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D=16</a:t>
            </a:r>
            <a:endParaRPr lang="en-US" u="sng" dirty="0"/>
          </a:p>
        </p:txBody>
      </p:sp>
      <p:sp>
        <p:nvSpPr>
          <p:cNvPr id="54" name="TextBox 53"/>
          <p:cNvSpPr txBox="1"/>
          <p:nvPr/>
        </p:nvSpPr>
        <p:spPr>
          <a:xfrm>
            <a:off x="3013598" y="4834079"/>
            <a:ext cx="922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 smtClean="0"/>
              <a:t>D=</a:t>
            </a:r>
            <a:r>
              <a:rPr lang="en-US" altLang="ko-KR" u="sng" dirty="0" smtClean="0">
                <a:latin typeface="Times New Roman"/>
                <a:cs typeface="Times New Roman"/>
              </a:rPr>
              <a:t>29</a:t>
            </a:r>
            <a:endParaRPr lang="en-US" u="sng" dirty="0"/>
          </a:p>
        </p:txBody>
      </p:sp>
      <p:sp>
        <p:nvSpPr>
          <p:cNvPr id="55" name="TextBox 54"/>
          <p:cNvSpPr txBox="1"/>
          <p:nvPr/>
        </p:nvSpPr>
        <p:spPr>
          <a:xfrm>
            <a:off x="5051130" y="4386180"/>
            <a:ext cx="1311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 smtClean="0"/>
              <a:t>D=</a:t>
            </a:r>
            <a:r>
              <a:rPr lang="en-US" altLang="ko-KR" u="sng" dirty="0" smtClean="0">
                <a:latin typeface="Times New Roman"/>
                <a:cs typeface="Times New Roman"/>
              </a:rPr>
              <a:t>22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240388" y="3371472"/>
            <a:ext cx="1434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D=</a:t>
            </a:r>
            <a:r>
              <a:rPr lang="en-US" altLang="ko-KR" dirty="0" smtClean="0">
                <a:solidFill>
                  <a:srgbClr val="C00000"/>
                </a:solidFill>
                <a:cs typeface="Times New Roman"/>
              </a:rPr>
              <a:t>41 </a:t>
            </a:r>
            <a:r>
              <a:rPr lang="en-US" altLang="ko-KR" dirty="0">
                <a:solidFill>
                  <a:srgbClr val="0000CC"/>
                </a:solidFill>
                <a:cs typeface="Times New Roman"/>
                <a:sym typeface="Wingdings 3"/>
              </a:rPr>
              <a:t></a:t>
            </a:r>
            <a:endParaRPr lang="en-US" altLang="ko-KR" dirty="0" smtClean="0">
              <a:solidFill>
                <a:srgbClr val="C00000"/>
              </a:solidFill>
              <a:cs typeface="Times New Roman"/>
              <a:sym typeface="Wingdings 3"/>
            </a:endParaRPr>
          </a:p>
          <a:p>
            <a:r>
              <a:rPr lang="en-US" b="1" dirty="0" smtClean="0">
                <a:solidFill>
                  <a:srgbClr val="C00000"/>
                </a:solidFill>
                <a:cs typeface="Times New Roman"/>
                <a:sym typeface="Wingdings 3"/>
              </a:rPr>
              <a:t>D=31+5=36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812182" y="444094"/>
            <a:ext cx="69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D=</a:t>
            </a:r>
            <a:r>
              <a:rPr lang="en-US" altLang="ko-KR" u="sng" dirty="0" smtClean="0">
                <a:latin typeface="Times New Roman"/>
                <a:cs typeface="Times New Roman"/>
              </a:rPr>
              <a:t>0</a:t>
            </a:r>
            <a:endParaRPr lang="en-US" u="sng" dirty="0"/>
          </a:p>
        </p:txBody>
      </p:sp>
      <p:sp>
        <p:nvSpPr>
          <p:cNvPr id="59" name="TextBox 58"/>
          <p:cNvSpPr txBox="1"/>
          <p:nvPr/>
        </p:nvSpPr>
        <p:spPr>
          <a:xfrm>
            <a:off x="5530893" y="1359770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21</a:t>
            </a:r>
            <a:endParaRPr lang="en-US" dirty="0"/>
          </a:p>
        </p:txBody>
      </p:sp>
      <p:sp>
        <p:nvSpPr>
          <p:cNvPr id="61" name="타원 60"/>
          <p:cNvSpPr/>
          <p:nvPr/>
        </p:nvSpPr>
        <p:spPr>
          <a:xfrm>
            <a:off x="3577813" y="3325976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6513282" y="5323552"/>
            <a:ext cx="1044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D=</a:t>
            </a:r>
            <a:r>
              <a:rPr lang="en-US" altLang="ko-KR" u="sng" dirty="0" smtClean="0">
                <a:latin typeface="Times New Roman"/>
                <a:cs typeface="Times New Roman"/>
              </a:rPr>
              <a:t>31</a:t>
            </a:r>
            <a:endParaRPr lang="en-US" u="sng" dirty="0"/>
          </a:p>
        </p:txBody>
      </p:sp>
      <p:sp>
        <p:nvSpPr>
          <p:cNvPr id="62" name="웃는 얼굴 61"/>
          <p:cNvSpPr/>
          <p:nvPr/>
        </p:nvSpPr>
        <p:spPr>
          <a:xfrm>
            <a:off x="6991993" y="3842813"/>
            <a:ext cx="258942" cy="252493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자유형 1"/>
          <p:cNvSpPr/>
          <p:nvPr/>
        </p:nvSpPr>
        <p:spPr>
          <a:xfrm>
            <a:off x="6344816" y="4208106"/>
            <a:ext cx="625151" cy="1187966"/>
          </a:xfrm>
          <a:custGeom>
            <a:avLst/>
            <a:gdLst>
              <a:gd name="connsiteX0" fmla="*/ 0 w 625151"/>
              <a:gd name="connsiteY0" fmla="*/ 877078 h 1187966"/>
              <a:gd name="connsiteX1" fmla="*/ 167951 w 625151"/>
              <a:gd name="connsiteY1" fmla="*/ 1138335 h 1187966"/>
              <a:gd name="connsiteX2" fmla="*/ 625151 w 625151"/>
              <a:gd name="connsiteY2" fmla="*/ 0 h 1187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5151" h="1187966">
                <a:moveTo>
                  <a:pt x="0" y="877078"/>
                </a:moveTo>
                <a:cubicBezTo>
                  <a:pt x="31879" y="1080796"/>
                  <a:pt x="63759" y="1284515"/>
                  <a:pt x="167951" y="1138335"/>
                </a:cubicBezTo>
                <a:cubicBezTo>
                  <a:pt x="272143" y="992155"/>
                  <a:pt x="448647" y="496077"/>
                  <a:pt x="625151" y="0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103</a:t>
            </a:fld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6318880" y="5578191"/>
            <a:ext cx="1272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 2"/>
              </a:rPr>
              <a:t></a:t>
            </a:r>
            <a:r>
              <a:rPr lang="ko-KR" altLang="en-US" dirty="0" smtClean="0"/>
              <a:t>부산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80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2996208" y="234888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타원 6"/>
          <p:cNvSpPr/>
          <p:nvPr/>
        </p:nvSpPr>
        <p:spPr>
          <a:xfrm>
            <a:off x="6439151" y="1477147"/>
            <a:ext cx="216024" cy="216024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타원 7"/>
          <p:cNvSpPr/>
          <p:nvPr/>
        </p:nvSpPr>
        <p:spPr>
          <a:xfrm>
            <a:off x="3573172" y="597402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타원 8"/>
          <p:cNvSpPr/>
          <p:nvPr/>
        </p:nvSpPr>
        <p:spPr>
          <a:xfrm>
            <a:off x="6362775" y="5661248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타원 10"/>
          <p:cNvSpPr/>
          <p:nvPr/>
        </p:nvSpPr>
        <p:spPr>
          <a:xfrm>
            <a:off x="2814964" y="3645024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타원 12"/>
          <p:cNvSpPr/>
          <p:nvPr/>
        </p:nvSpPr>
        <p:spPr>
          <a:xfrm>
            <a:off x="2721374" y="5109916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타원 16"/>
          <p:cNvSpPr/>
          <p:nvPr/>
        </p:nvSpPr>
        <p:spPr>
          <a:xfrm>
            <a:off x="5741937" y="4293096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타원 18"/>
          <p:cNvSpPr/>
          <p:nvPr/>
        </p:nvSpPr>
        <p:spPr>
          <a:xfrm>
            <a:off x="5004048" y="1764665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직선 연결선 21"/>
          <p:cNvCxnSpPr>
            <a:stCxn id="8" idx="4"/>
            <a:endCxn id="4" idx="0"/>
          </p:cNvCxnSpPr>
          <p:nvPr/>
        </p:nvCxnSpPr>
        <p:spPr>
          <a:xfrm flipH="1">
            <a:off x="3104220" y="813426"/>
            <a:ext cx="576964" cy="15354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17" idx="2"/>
          </p:cNvCxnSpPr>
          <p:nvPr/>
        </p:nvCxnSpPr>
        <p:spPr>
          <a:xfrm flipH="1" flipV="1">
            <a:off x="3748276" y="3510364"/>
            <a:ext cx="1993661" cy="8907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17" idx="0"/>
            <a:endCxn id="19" idx="5"/>
          </p:cNvCxnSpPr>
          <p:nvPr/>
        </p:nvCxnSpPr>
        <p:spPr>
          <a:xfrm flipH="1" flipV="1">
            <a:off x="5188436" y="1949053"/>
            <a:ext cx="661513" cy="23440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endCxn id="17" idx="6"/>
          </p:cNvCxnSpPr>
          <p:nvPr/>
        </p:nvCxnSpPr>
        <p:spPr>
          <a:xfrm flipH="1">
            <a:off x="5957961" y="3969060"/>
            <a:ext cx="1062311" cy="4320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stCxn id="9" idx="0"/>
            <a:endCxn id="17" idx="5"/>
          </p:cNvCxnSpPr>
          <p:nvPr/>
        </p:nvCxnSpPr>
        <p:spPr>
          <a:xfrm flipH="1" flipV="1">
            <a:off x="5926325" y="4477484"/>
            <a:ext cx="544462" cy="11837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>
            <a:stCxn id="9" idx="2"/>
            <a:endCxn id="13" idx="6"/>
          </p:cNvCxnSpPr>
          <p:nvPr/>
        </p:nvCxnSpPr>
        <p:spPr>
          <a:xfrm flipH="1" flipV="1">
            <a:off x="2937398" y="5217928"/>
            <a:ext cx="3425377" cy="551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>
            <a:endCxn id="4" idx="5"/>
          </p:cNvCxnSpPr>
          <p:nvPr/>
        </p:nvCxnSpPr>
        <p:spPr>
          <a:xfrm flipH="1" flipV="1">
            <a:off x="3180596" y="2533268"/>
            <a:ext cx="491304" cy="7927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>
            <a:endCxn id="11" idx="7"/>
          </p:cNvCxnSpPr>
          <p:nvPr/>
        </p:nvCxnSpPr>
        <p:spPr>
          <a:xfrm flipH="1">
            <a:off x="2999352" y="3510364"/>
            <a:ext cx="596172" cy="1662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stCxn id="13" idx="0"/>
            <a:endCxn id="11" idx="4"/>
          </p:cNvCxnSpPr>
          <p:nvPr/>
        </p:nvCxnSpPr>
        <p:spPr>
          <a:xfrm flipV="1">
            <a:off x="2829386" y="3861048"/>
            <a:ext cx="93590" cy="12488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>
            <a:stCxn id="7" idx="2"/>
            <a:endCxn id="19" idx="6"/>
          </p:cNvCxnSpPr>
          <p:nvPr/>
        </p:nvCxnSpPr>
        <p:spPr>
          <a:xfrm flipH="1">
            <a:off x="5220072" y="1585159"/>
            <a:ext cx="1219079" cy="287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>
            <a:stCxn id="11" idx="0"/>
            <a:endCxn id="4" idx="4"/>
          </p:cNvCxnSpPr>
          <p:nvPr/>
        </p:nvCxnSpPr>
        <p:spPr>
          <a:xfrm flipV="1">
            <a:off x="2922976" y="2564904"/>
            <a:ext cx="181244" cy="10801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>
            <a:stCxn id="19" idx="1"/>
            <a:endCxn id="8" idx="5"/>
          </p:cNvCxnSpPr>
          <p:nvPr/>
        </p:nvCxnSpPr>
        <p:spPr>
          <a:xfrm flipH="1" flipV="1">
            <a:off x="3757560" y="781790"/>
            <a:ext cx="1278124" cy="10145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>
            <a:endCxn id="7" idx="4"/>
          </p:cNvCxnSpPr>
          <p:nvPr/>
        </p:nvCxnSpPr>
        <p:spPr>
          <a:xfrm flipH="1" flipV="1">
            <a:off x="6547163" y="1693171"/>
            <a:ext cx="581121" cy="21678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>
            <a:stCxn id="9" idx="7"/>
          </p:cNvCxnSpPr>
          <p:nvPr/>
        </p:nvCxnSpPr>
        <p:spPr>
          <a:xfrm flipV="1">
            <a:off x="6547163" y="4077072"/>
            <a:ext cx="581121" cy="16158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2795602" y="44776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서울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49" name="TextBox 148"/>
          <p:cNvSpPr txBox="1"/>
          <p:nvPr/>
        </p:nvSpPr>
        <p:spPr>
          <a:xfrm>
            <a:off x="6602280" y="5645547"/>
            <a:ext cx="88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부산</a:t>
            </a:r>
            <a:endParaRPr lang="en-US" dirty="0"/>
          </a:p>
        </p:txBody>
      </p:sp>
      <p:sp>
        <p:nvSpPr>
          <p:cNvPr id="151" name="TextBox 150"/>
          <p:cNvSpPr txBox="1"/>
          <p:nvPr/>
        </p:nvSpPr>
        <p:spPr>
          <a:xfrm>
            <a:off x="2269322" y="5328882"/>
            <a:ext cx="1213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광주</a:t>
            </a:r>
            <a:endParaRPr lang="en-US" dirty="0"/>
          </a:p>
        </p:txBody>
      </p:sp>
      <p:sp>
        <p:nvSpPr>
          <p:cNvPr id="154" name="TextBox 153"/>
          <p:cNvSpPr txBox="1"/>
          <p:nvPr/>
        </p:nvSpPr>
        <p:spPr>
          <a:xfrm>
            <a:off x="1907704" y="3568370"/>
            <a:ext cx="90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논산</a:t>
            </a:r>
            <a:endParaRPr lang="en-US" dirty="0"/>
          </a:p>
        </p:txBody>
      </p:sp>
      <p:sp>
        <p:nvSpPr>
          <p:cNvPr id="155" name="TextBox 154"/>
          <p:cNvSpPr txBox="1"/>
          <p:nvPr/>
        </p:nvSpPr>
        <p:spPr>
          <a:xfrm>
            <a:off x="6015834" y="432473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대구</a:t>
            </a:r>
            <a:endParaRPr lang="en-US" dirty="0"/>
          </a:p>
        </p:txBody>
      </p:sp>
      <p:sp>
        <p:nvSpPr>
          <p:cNvPr id="156" name="TextBox 155"/>
          <p:cNvSpPr txBox="1"/>
          <p:nvPr/>
        </p:nvSpPr>
        <p:spPr>
          <a:xfrm>
            <a:off x="7128284" y="392376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포항</a:t>
            </a:r>
            <a:endParaRPr lang="en-US" dirty="0"/>
          </a:p>
        </p:txBody>
      </p:sp>
      <p:sp>
        <p:nvSpPr>
          <p:cNvPr id="158" name="TextBox 157"/>
          <p:cNvSpPr txBox="1"/>
          <p:nvPr/>
        </p:nvSpPr>
        <p:spPr>
          <a:xfrm>
            <a:off x="3439940" y="361185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대전</a:t>
            </a:r>
            <a:endParaRPr lang="en-US" dirty="0"/>
          </a:p>
        </p:txBody>
      </p:sp>
      <p:sp>
        <p:nvSpPr>
          <p:cNvPr id="161" name="TextBox 160"/>
          <p:cNvSpPr txBox="1"/>
          <p:nvPr/>
        </p:nvSpPr>
        <p:spPr>
          <a:xfrm>
            <a:off x="2369454" y="1970655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천안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5884888" y="991441"/>
            <a:ext cx="981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강릉</a:t>
            </a:r>
            <a:r>
              <a:rPr lang="ko-KR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 2"/>
              </a:rPr>
              <a:t> </a:t>
            </a:r>
            <a:r>
              <a:rPr lang="ko-KR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 2"/>
              </a:rPr>
              <a:t>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sp>
        <p:nvSpPr>
          <p:cNvPr id="164" name="TextBox 163"/>
          <p:cNvSpPr txBox="1"/>
          <p:nvPr/>
        </p:nvSpPr>
        <p:spPr>
          <a:xfrm>
            <a:off x="4290046" y="1685849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원주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4342541" y="5051544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4424415" y="3892406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5763438" y="4925250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6837723" y="2550750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2369454" y="4300816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3123922" y="3539629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5519192" y="2929622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4275654" y="1034283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2888689" y="1228489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3403120" y="2735416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2560606" y="2920082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6767064" y="4747778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6229505" y="3796524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831432" y="1397860"/>
            <a:ext cx="820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D=</a:t>
            </a:r>
            <a:r>
              <a:rPr lang="en-US" altLang="ko-KR" u="sng" dirty="0" smtClean="0">
                <a:latin typeface="Times New Roman"/>
                <a:cs typeface="Times New Roman"/>
              </a:rPr>
              <a:t>15</a:t>
            </a:r>
            <a:endParaRPr lang="en-US" u="sng" dirty="0"/>
          </a:p>
        </p:txBody>
      </p:sp>
      <p:sp>
        <p:nvSpPr>
          <p:cNvPr id="50" name="TextBox 49"/>
          <p:cNvSpPr txBox="1"/>
          <p:nvPr/>
        </p:nvSpPr>
        <p:spPr>
          <a:xfrm>
            <a:off x="6533573" y="1289045"/>
            <a:ext cx="93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D=</a:t>
            </a:r>
            <a:r>
              <a:rPr lang="en-US" altLang="ko-KR" dirty="0" smtClean="0">
                <a:solidFill>
                  <a:srgbClr val="C00000"/>
                </a:solidFill>
                <a:latin typeface="Times New Roman"/>
                <a:cs typeface="Times New Roman"/>
              </a:rPr>
              <a:t>36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883254" y="3220097"/>
            <a:ext cx="814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 smtClean="0"/>
              <a:t>D=</a:t>
            </a:r>
            <a:r>
              <a:rPr lang="en-US" u="sng" dirty="0" smtClean="0">
                <a:cs typeface="Times New Roman"/>
                <a:sym typeface="Wingdings 3"/>
              </a:rPr>
              <a:t>19</a:t>
            </a:r>
            <a:endParaRPr lang="en-US" u="sng" dirty="0"/>
          </a:p>
        </p:txBody>
      </p:sp>
      <p:sp>
        <p:nvSpPr>
          <p:cNvPr id="52" name="TextBox 51"/>
          <p:cNvSpPr txBox="1"/>
          <p:nvPr/>
        </p:nvSpPr>
        <p:spPr>
          <a:xfrm>
            <a:off x="2186670" y="2302588"/>
            <a:ext cx="809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D=</a:t>
            </a:r>
            <a:r>
              <a:rPr lang="en-US" altLang="ko-KR" u="sng" dirty="0" smtClean="0">
                <a:latin typeface="Times New Roman"/>
                <a:cs typeface="Times New Roman"/>
              </a:rPr>
              <a:t>12</a:t>
            </a:r>
            <a:endParaRPr lang="en-US" u="sng" dirty="0"/>
          </a:p>
        </p:txBody>
      </p:sp>
      <p:sp>
        <p:nvSpPr>
          <p:cNvPr id="53" name="TextBox 52"/>
          <p:cNvSpPr txBox="1"/>
          <p:nvPr/>
        </p:nvSpPr>
        <p:spPr>
          <a:xfrm>
            <a:off x="1730186" y="3815752"/>
            <a:ext cx="135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D=16</a:t>
            </a:r>
            <a:endParaRPr lang="en-US" u="sng" dirty="0"/>
          </a:p>
        </p:txBody>
      </p:sp>
      <p:sp>
        <p:nvSpPr>
          <p:cNvPr id="54" name="TextBox 53"/>
          <p:cNvSpPr txBox="1"/>
          <p:nvPr/>
        </p:nvSpPr>
        <p:spPr>
          <a:xfrm>
            <a:off x="3013598" y="4834079"/>
            <a:ext cx="922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 smtClean="0"/>
              <a:t>D=</a:t>
            </a:r>
            <a:r>
              <a:rPr lang="en-US" altLang="ko-KR" u="sng" dirty="0" smtClean="0">
                <a:latin typeface="Times New Roman"/>
                <a:cs typeface="Times New Roman"/>
              </a:rPr>
              <a:t>29</a:t>
            </a:r>
            <a:endParaRPr lang="en-US" u="sng" dirty="0"/>
          </a:p>
        </p:txBody>
      </p:sp>
      <p:sp>
        <p:nvSpPr>
          <p:cNvPr id="55" name="TextBox 54"/>
          <p:cNvSpPr txBox="1"/>
          <p:nvPr/>
        </p:nvSpPr>
        <p:spPr>
          <a:xfrm>
            <a:off x="5086114" y="4412479"/>
            <a:ext cx="1311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 smtClean="0"/>
              <a:t>D=</a:t>
            </a:r>
            <a:r>
              <a:rPr lang="en-US" altLang="ko-KR" u="sng" dirty="0" smtClean="0">
                <a:latin typeface="Times New Roman"/>
                <a:cs typeface="Times New Roman"/>
              </a:rPr>
              <a:t>22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271358" y="3586404"/>
            <a:ext cx="143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D=</a:t>
            </a:r>
            <a:r>
              <a:rPr lang="en-US" dirty="0" smtClean="0">
                <a:solidFill>
                  <a:srgbClr val="C00000"/>
                </a:solidFill>
                <a:cs typeface="Times New Roman"/>
                <a:sym typeface="Wingdings 3"/>
              </a:rPr>
              <a:t>36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812182" y="444094"/>
            <a:ext cx="69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D=</a:t>
            </a:r>
            <a:r>
              <a:rPr lang="en-US" altLang="ko-KR" u="sng" dirty="0" smtClean="0">
                <a:latin typeface="Times New Roman"/>
                <a:cs typeface="Times New Roman"/>
              </a:rPr>
              <a:t>0</a:t>
            </a:r>
            <a:endParaRPr lang="en-US" u="sng" dirty="0"/>
          </a:p>
        </p:txBody>
      </p:sp>
      <p:sp>
        <p:nvSpPr>
          <p:cNvPr id="59" name="TextBox 58"/>
          <p:cNvSpPr txBox="1"/>
          <p:nvPr/>
        </p:nvSpPr>
        <p:spPr>
          <a:xfrm>
            <a:off x="5530893" y="1359770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21</a:t>
            </a:r>
            <a:endParaRPr lang="en-US" dirty="0"/>
          </a:p>
        </p:txBody>
      </p:sp>
      <p:sp>
        <p:nvSpPr>
          <p:cNvPr id="61" name="타원 60"/>
          <p:cNvSpPr/>
          <p:nvPr/>
        </p:nvSpPr>
        <p:spPr>
          <a:xfrm>
            <a:off x="3577813" y="3325976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6513282" y="5323552"/>
            <a:ext cx="1044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D=</a:t>
            </a:r>
            <a:r>
              <a:rPr lang="en-US" altLang="ko-KR" u="sng" dirty="0" smtClean="0">
                <a:latin typeface="Times New Roman"/>
                <a:cs typeface="Times New Roman"/>
              </a:rPr>
              <a:t>31</a:t>
            </a:r>
            <a:endParaRPr lang="en-US" u="sng" dirty="0"/>
          </a:p>
        </p:txBody>
      </p:sp>
      <p:sp>
        <p:nvSpPr>
          <p:cNvPr id="63" name="타원 62"/>
          <p:cNvSpPr/>
          <p:nvPr/>
        </p:nvSpPr>
        <p:spPr>
          <a:xfrm>
            <a:off x="7020272" y="3847724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47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2996208" y="234888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타원 6"/>
          <p:cNvSpPr/>
          <p:nvPr/>
        </p:nvSpPr>
        <p:spPr>
          <a:xfrm>
            <a:off x="6439151" y="1477147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타원 7"/>
          <p:cNvSpPr/>
          <p:nvPr/>
        </p:nvSpPr>
        <p:spPr>
          <a:xfrm>
            <a:off x="3573172" y="597402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타원 8"/>
          <p:cNvSpPr/>
          <p:nvPr/>
        </p:nvSpPr>
        <p:spPr>
          <a:xfrm>
            <a:off x="6362775" y="5661248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타원 10"/>
          <p:cNvSpPr/>
          <p:nvPr/>
        </p:nvSpPr>
        <p:spPr>
          <a:xfrm>
            <a:off x="2814964" y="3645024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타원 12"/>
          <p:cNvSpPr/>
          <p:nvPr/>
        </p:nvSpPr>
        <p:spPr>
          <a:xfrm>
            <a:off x="2721374" y="5109916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타원 16"/>
          <p:cNvSpPr/>
          <p:nvPr/>
        </p:nvSpPr>
        <p:spPr>
          <a:xfrm>
            <a:off x="5741937" y="4293096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타원 18"/>
          <p:cNvSpPr/>
          <p:nvPr/>
        </p:nvSpPr>
        <p:spPr>
          <a:xfrm>
            <a:off x="5004048" y="1764665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직선 연결선 21"/>
          <p:cNvCxnSpPr>
            <a:stCxn id="8" idx="4"/>
            <a:endCxn id="4" idx="0"/>
          </p:cNvCxnSpPr>
          <p:nvPr/>
        </p:nvCxnSpPr>
        <p:spPr>
          <a:xfrm flipH="1">
            <a:off x="3104220" y="813426"/>
            <a:ext cx="576964" cy="15354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17" idx="2"/>
          </p:cNvCxnSpPr>
          <p:nvPr/>
        </p:nvCxnSpPr>
        <p:spPr>
          <a:xfrm flipH="1" flipV="1">
            <a:off x="3748276" y="3510364"/>
            <a:ext cx="1993661" cy="8907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17" idx="0"/>
            <a:endCxn id="19" idx="5"/>
          </p:cNvCxnSpPr>
          <p:nvPr/>
        </p:nvCxnSpPr>
        <p:spPr>
          <a:xfrm flipH="1" flipV="1">
            <a:off x="5188436" y="1949053"/>
            <a:ext cx="661513" cy="23440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endCxn id="17" idx="6"/>
          </p:cNvCxnSpPr>
          <p:nvPr/>
        </p:nvCxnSpPr>
        <p:spPr>
          <a:xfrm flipH="1">
            <a:off x="5957961" y="3969060"/>
            <a:ext cx="1062311" cy="4320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stCxn id="9" idx="0"/>
            <a:endCxn id="17" idx="5"/>
          </p:cNvCxnSpPr>
          <p:nvPr/>
        </p:nvCxnSpPr>
        <p:spPr>
          <a:xfrm flipH="1" flipV="1">
            <a:off x="5926325" y="4477484"/>
            <a:ext cx="544462" cy="11837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>
            <a:stCxn id="9" idx="2"/>
            <a:endCxn id="13" idx="6"/>
          </p:cNvCxnSpPr>
          <p:nvPr/>
        </p:nvCxnSpPr>
        <p:spPr>
          <a:xfrm flipH="1" flipV="1">
            <a:off x="2937398" y="5217928"/>
            <a:ext cx="3425377" cy="551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>
            <a:endCxn id="4" idx="5"/>
          </p:cNvCxnSpPr>
          <p:nvPr/>
        </p:nvCxnSpPr>
        <p:spPr>
          <a:xfrm flipH="1" flipV="1">
            <a:off x="3180596" y="2533268"/>
            <a:ext cx="491304" cy="7927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>
            <a:endCxn id="11" idx="7"/>
          </p:cNvCxnSpPr>
          <p:nvPr/>
        </p:nvCxnSpPr>
        <p:spPr>
          <a:xfrm flipH="1">
            <a:off x="2999352" y="3510364"/>
            <a:ext cx="596172" cy="1662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stCxn id="13" idx="0"/>
            <a:endCxn id="11" idx="4"/>
          </p:cNvCxnSpPr>
          <p:nvPr/>
        </p:nvCxnSpPr>
        <p:spPr>
          <a:xfrm flipV="1">
            <a:off x="2829386" y="3861048"/>
            <a:ext cx="93590" cy="12488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>
            <a:stCxn id="7" idx="2"/>
            <a:endCxn id="19" idx="6"/>
          </p:cNvCxnSpPr>
          <p:nvPr/>
        </p:nvCxnSpPr>
        <p:spPr>
          <a:xfrm flipH="1">
            <a:off x="5220072" y="1585159"/>
            <a:ext cx="1219079" cy="287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>
            <a:stCxn id="11" idx="0"/>
            <a:endCxn id="4" idx="4"/>
          </p:cNvCxnSpPr>
          <p:nvPr/>
        </p:nvCxnSpPr>
        <p:spPr>
          <a:xfrm flipV="1">
            <a:off x="2922976" y="2564904"/>
            <a:ext cx="181244" cy="10801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>
            <a:stCxn id="19" idx="1"/>
            <a:endCxn id="8" idx="5"/>
          </p:cNvCxnSpPr>
          <p:nvPr/>
        </p:nvCxnSpPr>
        <p:spPr>
          <a:xfrm flipH="1" flipV="1">
            <a:off x="3757560" y="781790"/>
            <a:ext cx="1278124" cy="10145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>
            <a:endCxn id="7" idx="4"/>
          </p:cNvCxnSpPr>
          <p:nvPr/>
        </p:nvCxnSpPr>
        <p:spPr>
          <a:xfrm flipH="1" flipV="1">
            <a:off x="6547163" y="1693171"/>
            <a:ext cx="581121" cy="21678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>
            <a:stCxn id="9" idx="7"/>
          </p:cNvCxnSpPr>
          <p:nvPr/>
        </p:nvCxnSpPr>
        <p:spPr>
          <a:xfrm flipV="1">
            <a:off x="6547163" y="4077072"/>
            <a:ext cx="581121" cy="16158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2795602" y="44776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서울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49" name="TextBox 148"/>
          <p:cNvSpPr txBox="1"/>
          <p:nvPr/>
        </p:nvSpPr>
        <p:spPr>
          <a:xfrm>
            <a:off x="6602280" y="5645547"/>
            <a:ext cx="88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부산</a:t>
            </a:r>
            <a:endParaRPr lang="en-US" dirty="0"/>
          </a:p>
        </p:txBody>
      </p:sp>
      <p:sp>
        <p:nvSpPr>
          <p:cNvPr id="151" name="TextBox 150"/>
          <p:cNvSpPr txBox="1"/>
          <p:nvPr/>
        </p:nvSpPr>
        <p:spPr>
          <a:xfrm>
            <a:off x="2269322" y="5328882"/>
            <a:ext cx="1213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광주</a:t>
            </a:r>
            <a:endParaRPr lang="en-US" dirty="0"/>
          </a:p>
        </p:txBody>
      </p:sp>
      <p:sp>
        <p:nvSpPr>
          <p:cNvPr id="154" name="TextBox 153"/>
          <p:cNvSpPr txBox="1"/>
          <p:nvPr/>
        </p:nvSpPr>
        <p:spPr>
          <a:xfrm>
            <a:off x="1907704" y="3568370"/>
            <a:ext cx="90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논산</a:t>
            </a:r>
            <a:endParaRPr lang="en-US" dirty="0"/>
          </a:p>
        </p:txBody>
      </p:sp>
      <p:sp>
        <p:nvSpPr>
          <p:cNvPr id="155" name="TextBox 154"/>
          <p:cNvSpPr txBox="1"/>
          <p:nvPr/>
        </p:nvSpPr>
        <p:spPr>
          <a:xfrm>
            <a:off x="6015834" y="432473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대구</a:t>
            </a:r>
            <a:endParaRPr lang="en-US" dirty="0"/>
          </a:p>
        </p:txBody>
      </p:sp>
      <p:sp>
        <p:nvSpPr>
          <p:cNvPr id="156" name="TextBox 155"/>
          <p:cNvSpPr txBox="1"/>
          <p:nvPr/>
        </p:nvSpPr>
        <p:spPr>
          <a:xfrm>
            <a:off x="7001090" y="3862523"/>
            <a:ext cx="1164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 2"/>
              </a:rPr>
              <a:t></a:t>
            </a:r>
            <a:r>
              <a:rPr lang="ko-KR" altLang="en-US" dirty="0" smtClean="0"/>
              <a:t>포항</a:t>
            </a:r>
            <a:endParaRPr lang="en-US" dirty="0"/>
          </a:p>
        </p:txBody>
      </p:sp>
      <p:sp>
        <p:nvSpPr>
          <p:cNvPr id="158" name="TextBox 157"/>
          <p:cNvSpPr txBox="1"/>
          <p:nvPr/>
        </p:nvSpPr>
        <p:spPr>
          <a:xfrm>
            <a:off x="3439940" y="361185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대전</a:t>
            </a:r>
            <a:endParaRPr lang="en-US" dirty="0"/>
          </a:p>
        </p:txBody>
      </p:sp>
      <p:sp>
        <p:nvSpPr>
          <p:cNvPr id="161" name="TextBox 160"/>
          <p:cNvSpPr txBox="1"/>
          <p:nvPr/>
        </p:nvSpPr>
        <p:spPr>
          <a:xfrm>
            <a:off x="2369454" y="1970655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천안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6019118" y="1043823"/>
            <a:ext cx="981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강릉</a:t>
            </a:r>
            <a:endParaRPr lang="en-US" dirty="0"/>
          </a:p>
        </p:txBody>
      </p:sp>
      <p:sp>
        <p:nvSpPr>
          <p:cNvPr id="164" name="TextBox 163"/>
          <p:cNvSpPr txBox="1"/>
          <p:nvPr/>
        </p:nvSpPr>
        <p:spPr>
          <a:xfrm>
            <a:off x="4290046" y="1685849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원주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4342541" y="5051544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4424415" y="3892406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5763438" y="4925250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6837723" y="2550750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2369454" y="4300816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3123922" y="3539629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5519192" y="2929622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4275654" y="1034283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2888689" y="1228489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3403120" y="2735416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2560606" y="2920082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6767064" y="4747778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6229505" y="3796524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788244" y="1403615"/>
            <a:ext cx="83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D=</a:t>
            </a:r>
            <a:r>
              <a:rPr lang="en-US" altLang="ko-KR" u="sng" dirty="0" smtClean="0">
                <a:latin typeface="Times New Roman"/>
                <a:cs typeface="Times New Roman"/>
              </a:rPr>
              <a:t>15</a:t>
            </a:r>
            <a:endParaRPr lang="en-US" u="sng" dirty="0"/>
          </a:p>
        </p:txBody>
      </p:sp>
      <p:sp>
        <p:nvSpPr>
          <p:cNvPr id="50" name="TextBox 49"/>
          <p:cNvSpPr txBox="1"/>
          <p:nvPr/>
        </p:nvSpPr>
        <p:spPr>
          <a:xfrm>
            <a:off x="6533573" y="1289045"/>
            <a:ext cx="93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D=</a:t>
            </a:r>
            <a:r>
              <a:rPr lang="en-US" altLang="ko-KR" u="sng" dirty="0" smtClean="0">
                <a:latin typeface="Times New Roman"/>
                <a:cs typeface="Times New Roman"/>
              </a:rPr>
              <a:t>36</a:t>
            </a:r>
            <a:endParaRPr lang="en-US" u="sng" dirty="0"/>
          </a:p>
        </p:txBody>
      </p:sp>
      <p:sp>
        <p:nvSpPr>
          <p:cNvPr id="51" name="TextBox 50"/>
          <p:cNvSpPr txBox="1"/>
          <p:nvPr/>
        </p:nvSpPr>
        <p:spPr>
          <a:xfrm>
            <a:off x="3883254" y="3220097"/>
            <a:ext cx="904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 smtClean="0"/>
              <a:t>D=</a:t>
            </a:r>
            <a:r>
              <a:rPr lang="en-US" u="sng" dirty="0" smtClean="0">
                <a:cs typeface="Times New Roman"/>
                <a:sym typeface="Wingdings 3"/>
              </a:rPr>
              <a:t>19</a:t>
            </a:r>
            <a:endParaRPr lang="en-US" u="sng" dirty="0"/>
          </a:p>
        </p:txBody>
      </p:sp>
      <p:sp>
        <p:nvSpPr>
          <p:cNvPr id="52" name="TextBox 51"/>
          <p:cNvSpPr txBox="1"/>
          <p:nvPr/>
        </p:nvSpPr>
        <p:spPr>
          <a:xfrm>
            <a:off x="2186670" y="2302588"/>
            <a:ext cx="789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D=</a:t>
            </a:r>
            <a:r>
              <a:rPr lang="en-US" altLang="ko-KR" u="sng" dirty="0" smtClean="0">
                <a:latin typeface="Times New Roman"/>
                <a:cs typeface="Times New Roman"/>
              </a:rPr>
              <a:t>12</a:t>
            </a:r>
            <a:endParaRPr lang="en-US" u="sng" dirty="0"/>
          </a:p>
        </p:txBody>
      </p:sp>
      <p:sp>
        <p:nvSpPr>
          <p:cNvPr id="53" name="TextBox 52"/>
          <p:cNvSpPr txBox="1"/>
          <p:nvPr/>
        </p:nvSpPr>
        <p:spPr>
          <a:xfrm>
            <a:off x="1730186" y="3815752"/>
            <a:ext cx="135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D=16</a:t>
            </a:r>
            <a:endParaRPr lang="en-US" u="sng" dirty="0"/>
          </a:p>
        </p:txBody>
      </p:sp>
      <p:sp>
        <p:nvSpPr>
          <p:cNvPr id="54" name="TextBox 53"/>
          <p:cNvSpPr txBox="1"/>
          <p:nvPr/>
        </p:nvSpPr>
        <p:spPr>
          <a:xfrm>
            <a:off x="3013598" y="4834079"/>
            <a:ext cx="922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 smtClean="0"/>
              <a:t>D=</a:t>
            </a:r>
            <a:r>
              <a:rPr lang="en-US" altLang="ko-KR" u="sng" dirty="0" smtClean="0">
                <a:latin typeface="Times New Roman"/>
                <a:cs typeface="Times New Roman"/>
              </a:rPr>
              <a:t>29</a:t>
            </a:r>
            <a:endParaRPr lang="en-US" u="sng" dirty="0"/>
          </a:p>
        </p:txBody>
      </p:sp>
      <p:sp>
        <p:nvSpPr>
          <p:cNvPr id="55" name="TextBox 54"/>
          <p:cNvSpPr txBox="1"/>
          <p:nvPr/>
        </p:nvSpPr>
        <p:spPr>
          <a:xfrm>
            <a:off x="5051130" y="4402222"/>
            <a:ext cx="1311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 smtClean="0"/>
              <a:t>D=</a:t>
            </a:r>
            <a:r>
              <a:rPr lang="en-US" altLang="ko-KR" u="sng" dirty="0" smtClean="0">
                <a:latin typeface="Times New Roman"/>
                <a:cs typeface="Times New Roman"/>
              </a:rPr>
              <a:t>22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271358" y="3586404"/>
            <a:ext cx="143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D=</a:t>
            </a:r>
            <a:r>
              <a:rPr lang="en-US" dirty="0" smtClean="0">
                <a:solidFill>
                  <a:srgbClr val="C00000"/>
                </a:solidFill>
                <a:cs typeface="Times New Roman"/>
                <a:sym typeface="Wingdings 3"/>
              </a:rPr>
              <a:t>36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812182" y="444094"/>
            <a:ext cx="69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D=</a:t>
            </a:r>
            <a:r>
              <a:rPr lang="en-US" altLang="ko-KR" u="sng" dirty="0" smtClean="0">
                <a:latin typeface="Times New Roman"/>
                <a:cs typeface="Times New Roman"/>
              </a:rPr>
              <a:t>0</a:t>
            </a:r>
            <a:endParaRPr lang="en-US" u="sng" dirty="0"/>
          </a:p>
        </p:txBody>
      </p:sp>
      <p:sp>
        <p:nvSpPr>
          <p:cNvPr id="59" name="TextBox 58"/>
          <p:cNvSpPr txBox="1"/>
          <p:nvPr/>
        </p:nvSpPr>
        <p:spPr>
          <a:xfrm>
            <a:off x="5530893" y="1359770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21</a:t>
            </a:r>
            <a:endParaRPr lang="en-US" dirty="0"/>
          </a:p>
        </p:txBody>
      </p:sp>
      <p:sp>
        <p:nvSpPr>
          <p:cNvPr id="61" name="타원 60"/>
          <p:cNvSpPr/>
          <p:nvPr/>
        </p:nvSpPr>
        <p:spPr>
          <a:xfrm>
            <a:off x="3577813" y="3325976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6513282" y="5323552"/>
            <a:ext cx="1044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D=</a:t>
            </a:r>
            <a:r>
              <a:rPr lang="en-US" altLang="ko-KR" u="sng" dirty="0" smtClean="0">
                <a:latin typeface="Times New Roman"/>
                <a:cs typeface="Times New Roman"/>
              </a:rPr>
              <a:t>31</a:t>
            </a:r>
            <a:endParaRPr lang="en-US" u="sng" dirty="0"/>
          </a:p>
        </p:txBody>
      </p:sp>
      <p:sp>
        <p:nvSpPr>
          <p:cNvPr id="63" name="타원 62"/>
          <p:cNvSpPr/>
          <p:nvPr/>
        </p:nvSpPr>
        <p:spPr>
          <a:xfrm>
            <a:off x="7020272" y="3847724"/>
            <a:ext cx="216024" cy="216024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62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2996208" y="234888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타원 6"/>
          <p:cNvSpPr/>
          <p:nvPr/>
        </p:nvSpPr>
        <p:spPr>
          <a:xfrm>
            <a:off x="6439151" y="1477147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타원 7"/>
          <p:cNvSpPr/>
          <p:nvPr/>
        </p:nvSpPr>
        <p:spPr>
          <a:xfrm>
            <a:off x="3573172" y="597402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타원 8"/>
          <p:cNvSpPr/>
          <p:nvPr/>
        </p:nvSpPr>
        <p:spPr>
          <a:xfrm>
            <a:off x="6362775" y="5661248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타원 10"/>
          <p:cNvSpPr/>
          <p:nvPr/>
        </p:nvSpPr>
        <p:spPr>
          <a:xfrm>
            <a:off x="2814964" y="3645024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타원 12"/>
          <p:cNvSpPr/>
          <p:nvPr/>
        </p:nvSpPr>
        <p:spPr>
          <a:xfrm>
            <a:off x="2721374" y="5109916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타원 16"/>
          <p:cNvSpPr/>
          <p:nvPr/>
        </p:nvSpPr>
        <p:spPr>
          <a:xfrm>
            <a:off x="5741937" y="4293096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타원 18"/>
          <p:cNvSpPr/>
          <p:nvPr/>
        </p:nvSpPr>
        <p:spPr>
          <a:xfrm>
            <a:off x="5004048" y="1764665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직선 연결선 21"/>
          <p:cNvCxnSpPr>
            <a:stCxn id="8" idx="4"/>
            <a:endCxn id="4" idx="0"/>
          </p:cNvCxnSpPr>
          <p:nvPr/>
        </p:nvCxnSpPr>
        <p:spPr>
          <a:xfrm flipH="1">
            <a:off x="3104220" y="813426"/>
            <a:ext cx="576964" cy="15354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17" idx="2"/>
          </p:cNvCxnSpPr>
          <p:nvPr/>
        </p:nvCxnSpPr>
        <p:spPr>
          <a:xfrm flipH="1" flipV="1">
            <a:off x="3748276" y="3510364"/>
            <a:ext cx="1993661" cy="8907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17" idx="0"/>
            <a:endCxn id="19" idx="5"/>
          </p:cNvCxnSpPr>
          <p:nvPr/>
        </p:nvCxnSpPr>
        <p:spPr>
          <a:xfrm flipH="1" flipV="1">
            <a:off x="5188436" y="1949053"/>
            <a:ext cx="661513" cy="23440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endCxn id="17" idx="6"/>
          </p:cNvCxnSpPr>
          <p:nvPr/>
        </p:nvCxnSpPr>
        <p:spPr>
          <a:xfrm flipH="1">
            <a:off x="5957961" y="3969060"/>
            <a:ext cx="1062311" cy="4320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stCxn id="9" idx="0"/>
            <a:endCxn id="17" idx="5"/>
          </p:cNvCxnSpPr>
          <p:nvPr/>
        </p:nvCxnSpPr>
        <p:spPr>
          <a:xfrm flipH="1" flipV="1">
            <a:off x="5926325" y="4477484"/>
            <a:ext cx="544462" cy="11837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>
            <a:stCxn id="9" idx="2"/>
            <a:endCxn id="13" idx="6"/>
          </p:cNvCxnSpPr>
          <p:nvPr/>
        </p:nvCxnSpPr>
        <p:spPr>
          <a:xfrm flipH="1" flipV="1">
            <a:off x="2937398" y="5217928"/>
            <a:ext cx="3425377" cy="551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>
            <a:endCxn id="4" idx="5"/>
          </p:cNvCxnSpPr>
          <p:nvPr/>
        </p:nvCxnSpPr>
        <p:spPr>
          <a:xfrm flipH="1" flipV="1">
            <a:off x="3180596" y="2533268"/>
            <a:ext cx="491304" cy="7927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>
            <a:endCxn id="11" idx="7"/>
          </p:cNvCxnSpPr>
          <p:nvPr/>
        </p:nvCxnSpPr>
        <p:spPr>
          <a:xfrm flipH="1">
            <a:off x="2999352" y="3510364"/>
            <a:ext cx="596172" cy="1662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stCxn id="13" idx="0"/>
            <a:endCxn id="11" idx="4"/>
          </p:cNvCxnSpPr>
          <p:nvPr/>
        </p:nvCxnSpPr>
        <p:spPr>
          <a:xfrm flipV="1">
            <a:off x="2829386" y="3861048"/>
            <a:ext cx="93590" cy="12488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>
            <a:stCxn id="7" idx="2"/>
            <a:endCxn id="19" idx="6"/>
          </p:cNvCxnSpPr>
          <p:nvPr/>
        </p:nvCxnSpPr>
        <p:spPr>
          <a:xfrm flipH="1">
            <a:off x="5220072" y="1585159"/>
            <a:ext cx="1219079" cy="287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>
            <a:stCxn id="11" idx="0"/>
            <a:endCxn id="4" idx="4"/>
          </p:cNvCxnSpPr>
          <p:nvPr/>
        </p:nvCxnSpPr>
        <p:spPr>
          <a:xfrm flipV="1">
            <a:off x="2922976" y="2564904"/>
            <a:ext cx="181244" cy="10801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>
            <a:stCxn id="19" idx="1"/>
            <a:endCxn id="8" idx="5"/>
          </p:cNvCxnSpPr>
          <p:nvPr/>
        </p:nvCxnSpPr>
        <p:spPr>
          <a:xfrm flipH="1" flipV="1">
            <a:off x="3757560" y="781790"/>
            <a:ext cx="1278124" cy="10145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>
            <a:endCxn id="7" idx="4"/>
          </p:cNvCxnSpPr>
          <p:nvPr/>
        </p:nvCxnSpPr>
        <p:spPr>
          <a:xfrm flipH="1" flipV="1">
            <a:off x="6547163" y="1693171"/>
            <a:ext cx="581121" cy="21678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>
            <a:stCxn id="9" idx="7"/>
          </p:cNvCxnSpPr>
          <p:nvPr/>
        </p:nvCxnSpPr>
        <p:spPr>
          <a:xfrm flipV="1">
            <a:off x="6547163" y="4077072"/>
            <a:ext cx="581121" cy="16158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2795602" y="44776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서울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49" name="TextBox 148"/>
          <p:cNvSpPr txBox="1"/>
          <p:nvPr/>
        </p:nvSpPr>
        <p:spPr>
          <a:xfrm>
            <a:off x="6552112" y="5611439"/>
            <a:ext cx="88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부산</a:t>
            </a:r>
            <a:endParaRPr lang="en-US" dirty="0"/>
          </a:p>
        </p:txBody>
      </p:sp>
      <p:sp>
        <p:nvSpPr>
          <p:cNvPr id="151" name="TextBox 150"/>
          <p:cNvSpPr txBox="1"/>
          <p:nvPr/>
        </p:nvSpPr>
        <p:spPr>
          <a:xfrm>
            <a:off x="2269322" y="5328882"/>
            <a:ext cx="1213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광주</a:t>
            </a:r>
            <a:endParaRPr lang="en-US" dirty="0"/>
          </a:p>
        </p:txBody>
      </p:sp>
      <p:sp>
        <p:nvSpPr>
          <p:cNvPr id="154" name="TextBox 153"/>
          <p:cNvSpPr txBox="1"/>
          <p:nvPr/>
        </p:nvSpPr>
        <p:spPr>
          <a:xfrm>
            <a:off x="1907704" y="3568370"/>
            <a:ext cx="90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논산</a:t>
            </a:r>
            <a:endParaRPr lang="en-US" dirty="0"/>
          </a:p>
        </p:txBody>
      </p:sp>
      <p:sp>
        <p:nvSpPr>
          <p:cNvPr id="155" name="TextBox 154"/>
          <p:cNvSpPr txBox="1"/>
          <p:nvPr/>
        </p:nvSpPr>
        <p:spPr>
          <a:xfrm>
            <a:off x="6015834" y="432473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대구</a:t>
            </a:r>
            <a:endParaRPr lang="en-US" dirty="0"/>
          </a:p>
        </p:txBody>
      </p:sp>
      <p:sp>
        <p:nvSpPr>
          <p:cNvPr id="156" name="TextBox 155"/>
          <p:cNvSpPr txBox="1"/>
          <p:nvPr/>
        </p:nvSpPr>
        <p:spPr>
          <a:xfrm>
            <a:off x="7128284" y="392376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포항</a:t>
            </a:r>
            <a:endParaRPr lang="en-US" dirty="0"/>
          </a:p>
        </p:txBody>
      </p:sp>
      <p:sp>
        <p:nvSpPr>
          <p:cNvPr id="158" name="TextBox 157"/>
          <p:cNvSpPr txBox="1"/>
          <p:nvPr/>
        </p:nvSpPr>
        <p:spPr>
          <a:xfrm>
            <a:off x="3439940" y="361185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대전</a:t>
            </a:r>
            <a:endParaRPr lang="en-US" dirty="0"/>
          </a:p>
        </p:txBody>
      </p:sp>
      <p:sp>
        <p:nvSpPr>
          <p:cNvPr id="161" name="TextBox 160"/>
          <p:cNvSpPr txBox="1"/>
          <p:nvPr/>
        </p:nvSpPr>
        <p:spPr>
          <a:xfrm>
            <a:off x="2369454" y="1970655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천안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6019118" y="1043823"/>
            <a:ext cx="981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강릉</a:t>
            </a:r>
            <a:endParaRPr lang="en-US" dirty="0"/>
          </a:p>
        </p:txBody>
      </p:sp>
      <p:sp>
        <p:nvSpPr>
          <p:cNvPr id="164" name="TextBox 163"/>
          <p:cNvSpPr txBox="1"/>
          <p:nvPr/>
        </p:nvSpPr>
        <p:spPr>
          <a:xfrm>
            <a:off x="4290046" y="1685849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원주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4342541" y="5051544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4424415" y="3892406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5763438" y="4925250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6837723" y="2550750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2369454" y="4300816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3123922" y="3539629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5519192" y="2929622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4275654" y="1034283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2888689" y="1228489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3403120" y="2735416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2560606" y="2920082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6767064" y="4747778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6229505" y="3796524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810330" y="1393171"/>
            <a:ext cx="790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 smtClean="0">
                <a:solidFill>
                  <a:srgbClr val="FF0000"/>
                </a:solidFill>
              </a:rPr>
              <a:t>D=</a:t>
            </a:r>
            <a:r>
              <a:rPr lang="en-US" altLang="ko-KR" b="1" u="sng" dirty="0" smtClean="0">
                <a:solidFill>
                  <a:srgbClr val="FF0000"/>
                </a:solidFill>
                <a:latin typeface="Times New Roman"/>
                <a:cs typeface="Times New Roman"/>
              </a:rPr>
              <a:t>15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533573" y="1289045"/>
            <a:ext cx="93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 smtClean="0">
                <a:solidFill>
                  <a:srgbClr val="FF0000"/>
                </a:solidFill>
              </a:rPr>
              <a:t>D=</a:t>
            </a:r>
            <a:r>
              <a:rPr lang="en-US" altLang="ko-KR" b="1" u="sng" dirty="0" smtClean="0">
                <a:solidFill>
                  <a:srgbClr val="FF0000"/>
                </a:solidFill>
                <a:latin typeface="Times New Roman"/>
                <a:cs typeface="Times New Roman"/>
              </a:rPr>
              <a:t>36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828899" y="3224180"/>
            <a:ext cx="862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>
                <a:solidFill>
                  <a:srgbClr val="FF0000"/>
                </a:solidFill>
              </a:rPr>
              <a:t>D=</a:t>
            </a:r>
            <a:r>
              <a:rPr lang="en-US" b="1" u="sng" dirty="0" smtClean="0">
                <a:solidFill>
                  <a:srgbClr val="FF0000"/>
                </a:solidFill>
                <a:cs typeface="Times New Roman"/>
                <a:sym typeface="Wingdings 3"/>
              </a:rPr>
              <a:t>19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186670" y="2302588"/>
            <a:ext cx="85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 smtClean="0">
                <a:solidFill>
                  <a:srgbClr val="FF0000"/>
                </a:solidFill>
              </a:rPr>
              <a:t>D=</a:t>
            </a:r>
            <a:r>
              <a:rPr lang="en-US" altLang="ko-KR" b="1" u="sng" dirty="0" smtClean="0">
                <a:solidFill>
                  <a:srgbClr val="FF0000"/>
                </a:solidFill>
                <a:latin typeface="Times New Roman"/>
                <a:cs typeface="Times New Roman"/>
              </a:rPr>
              <a:t>12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730186" y="3815752"/>
            <a:ext cx="135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 smtClean="0">
                <a:solidFill>
                  <a:srgbClr val="FF0000"/>
                </a:solidFill>
              </a:rPr>
              <a:t>D=16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013598" y="4834079"/>
            <a:ext cx="922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>
                <a:solidFill>
                  <a:srgbClr val="FF0000"/>
                </a:solidFill>
              </a:rPr>
              <a:t>D=</a:t>
            </a:r>
            <a:r>
              <a:rPr lang="en-US" altLang="ko-KR" b="1" u="sng" dirty="0" smtClean="0">
                <a:solidFill>
                  <a:srgbClr val="FF0000"/>
                </a:solidFill>
                <a:latin typeface="Times New Roman"/>
                <a:cs typeface="Times New Roman"/>
              </a:rPr>
              <a:t>29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051130" y="4373918"/>
            <a:ext cx="1311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>
                <a:solidFill>
                  <a:srgbClr val="FF0000"/>
                </a:solidFill>
              </a:rPr>
              <a:t>D=</a:t>
            </a:r>
            <a:r>
              <a:rPr lang="en-US" altLang="ko-KR" b="1" u="sng" dirty="0" smtClean="0">
                <a:solidFill>
                  <a:srgbClr val="FF0000"/>
                </a:solidFill>
                <a:latin typeface="Times New Roman"/>
                <a:cs typeface="Times New Roman"/>
              </a:rPr>
              <a:t>22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215114" y="3633640"/>
            <a:ext cx="143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>
                <a:solidFill>
                  <a:srgbClr val="FF0000"/>
                </a:solidFill>
              </a:rPr>
              <a:t>D=</a:t>
            </a:r>
            <a:r>
              <a:rPr lang="en-US" b="1" u="sng" dirty="0" smtClean="0">
                <a:solidFill>
                  <a:srgbClr val="FF0000"/>
                </a:solidFill>
                <a:cs typeface="Times New Roman"/>
                <a:sym typeface="Wingdings 3"/>
              </a:rPr>
              <a:t>36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812182" y="444094"/>
            <a:ext cx="69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 smtClean="0">
                <a:solidFill>
                  <a:srgbClr val="FF0000"/>
                </a:solidFill>
              </a:rPr>
              <a:t>D=</a:t>
            </a:r>
            <a:r>
              <a:rPr lang="en-US" altLang="ko-KR" b="1" u="sng" dirty="0" smtClean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30893" y="1359770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21</a:t>
            </a:r>
            <a:endParaRPr lang="en-US" dirty="0"/>
          </a:p>
        </p:txBody>
      </p:sp>
      <p:sp>
        <p:nvSpPr>
          <p:cNvPr id="61" name="타원 60"/>
          <p:cNvSpPr/>
          <p:nvPr/>
        </p:nvSpPr>
        <p:spPr>
          <a:xfrm>
            <a:off x="3577813" y="3325976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6513282" y="5323552"/>
            <a:ext cx="1044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 smtClean="0">
                <a:solidFill>
                  <a:srgbClr val="FF0000"/>
                </a:solidFill>
              </a:rPr>
              <a:t>D=</a:t>
            </a:r>
            <a:r>
              <a:rPr lang="en-US" altLang="ko-KR" b="1" u="sng" dirty="0" smtClean="0">
                <a:solidFill>
                  <a:srgbClr val="FF0000"/>
                </a:solidFill>
                <a:latin typeface="Times New Roman"/>
                <a:cs typeface="Times New Roman"/>
              </a:rPr>
              <a:t>31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7020272" y="3847724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2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841442" y="234888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타원 6"/>
          <p:cNvSpPr/>
          <p:nvPr/>
        </p:nvSpPr>
        <p:spPr>
          <a:xfrm>
            <a:off x="4284385" y="1477147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타원 7"/>
          <p:cNvSpPr/>
          <p:nvPr/>
        </p:nvSpPr>
        <p:spPr>
          <a:xfrm>
            <a:off x="1418406" y="597402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타원 8"/>
          <p:cNvSpPr/>
          <p:nvPr/>
        </p:nvSpPr>
        <p:spPr>
          <a:xfrm>
            <a:off x="4208009" y="5661248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타원 10"/>
          <p:cNvSpPr/>
          <p:nvPr/>
        </p:nvSpPr>
        <p:spPr>
          <a:xfrm>
            <a:off x="660198" y="3645024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타원 12"/>
          <p:cNvSpPr/>
          <p:nvPr/>
        </p:nvSpPr>
        <p:spPr>
          <a:xfrm>
            <a:off x="566608" y="5109916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타원 16"/>
          <p:cNvSpPr/>
          <p:nvPr/>
        </p:nvSpPr>
        <p:spPr>
          <a:xfrm>
            <a:off x="3587171" y="4293096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타원 18"/>
          <p:cNvSpPr/>
          <p:nvPr/>
        </p:nvSpPr>
        <p:spPr>
          <a:xfrm>
            <a:off x="2849282" y="1764665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직선 연결선 21"/>
          <p:cNvCxnSpPr>
            <a:stCxn id="8" idx="4"/>
            <a:endCxn id="4" idx="0"/>
          </p:cNvCxnSpPr>
          <p:nvPr/>
        </p:nvCxnSpPr>
        <p:spPr>
          <a:xfrm flipH="1">
            <a:off x="949454" y="813426"/>
            <a:ext cx="576964" cy="15354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17" idx="2"/>
          </p:cNvCxnSpPr>
          <p:nvPr/>
        </p:nvCxnSpPr>
        <p:spPr>
          <a:xfrm flipH="1" flipV="1">
            <a:off x="1593510" y="3510364"/>
            <a:ext cx="1993661" cy="8907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17" idx="0"/>
            <a:endCxn id="19" idx="5"/>
          </p:cNvCxnSpPr>
          <p:nvPr/>
        </p:nvCxnSpPr>
        <p:spPr>
          <a:xfrm flipH="1" flipV="1">
            <a:off x="3033670" y="1949053"/>
            <a:ext cx="661513" cy="23440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endCxn id="17" idx="6"/>
          </p:cNvCxnSpPr>
          <p:nvPr/>
        </p:nvCxnSpPr>
        <p:spPr>
          <a:xfrm flipH="1">
            <a:off x="3803195" y="3969060"/>
            <a:ext cx="1062311" cy="4320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stCxn id="9" idx="0"/>
            <a:endCxn id="17" idx="5"/>
          </p:cNvCxnSpPr>
          <p:nvPr/>
        </p:nvCxnSpPr>
        <p:spPr>
          <a:xfrm flipH="1" flipV="1">
            <a:off x="3771559" y="4477484"/>
            <a:ext cx="544462" cy="11837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>
            <a:stCxn id="9" idx="2"/>
            <a:endCxn id="13" idx="6"/>
          </p:cNvCxnSpPr>
          <p:nvPr/>
        </p:nvCxnSpPr>
        <p:spPr>
          <a:xfrm flipH="1" flipV="1">
            <a:off x="782632" y="5217928"/>
            <a:ext cx="3425377" cy="551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>
            <a:endCxn id="4" idx="5"/>
          </p:cNvCxnSpPr>
          <p:nvPr/>
        </p:nvCxnSpPr>
        <p:spPr>
          <a:xfrm flipH="1" flipV="1">
            <a:off x="1025830" y="2533268"/>
            <a:ext cx="491304" cy="7927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>
            <a:endCxn id="11" idx="7"/>
          </p:cNvCxnSpPr>
          <p:nvPr/>
        </p:nvCxnSpPr>
        <p:spPr>
          <a:xfrm flipH="1">
            <a:off x="844586" y="3510364"/>
            <a:ext cx="596172" cy="1662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stCxn id="13" idx="0"/>
            <a:endCxn id="11" idx="4"/>
          </p:cNvCxnSpPr>
          <p:nvPr/>
        </p:nvCxnSpPr>
        <p:spPr>
          <a:xfrm flipV="1">
            <a:off x="674620" y="3861048"/>
            <a:ext cx="93590" cy="12488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>
            <a:stCxn id="7" idx="2"/>
            <a:endCxn id="19" idx="6"/>
          </p:cNvCxnSpPr>
          <p:nvPr/>
        </p:nvCxnSpPr>
        <p:spPr>
          <a:xfrm flipH="1">
            <a:off x="3065306" y="1585159"/>
            <a:ext cx="1219079" cy="287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>
            <a:stCxn id="11" idx="0"/>
            <a:endCxn id="4" idx="4"/>
          </p:cNvCxnSpPr>
          <p:nvPr/>
        </p:nvCxnSpPr>
        <p:spPr>
          <a:xfrm flipV="1">
            <a:off x="768210" y="2564904"/>
            <a:ext cx="181244" cy="10801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>
            <a:stCxn id="19" idx="1"/>
            <a:endCxn id="8" idx="5"/>
          </p:cNvCxnSpPr>
          <p:nvPr/>
        </p:nvCxnSpPr>
        <p:spPr>
          <a:xfrm flipH="1" flipV="1">
            <a:off x="1602794" y="781790"/>
            <a:ext cx="1278124" cy="10145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>
            <a:endCxn id="7" idx="4"/>
          </p:cNvCxnSpPr>
          <p:nvPr/>
        </p:nvCxnSpPr>
        <p:spPr>
          <a:xfrm flipH="1" flipV="1">
            <a:off x="4392397" y="1693171"/>
            <a:ext cx="581121" cy="21678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>
            <a:stCxn id="9" idx="7"/>
          </p:cNvCxnSpPr>
          <p:nvPr/>
        </p:nvCxnSpPr>
        <p:spPr>
          <a:xfrm flipV="1">
            <a:off x="4392397" y="4077072"/>
            <a:ext cx="581121" cy="16158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823890" y="285760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FF0000"/>
                </a:solidFill>
              </a:rPr>
              <a:t>0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2187775" y="5051544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2269649" y="3892406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3608672" y="4925250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4145398" y="2550750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214688" y="4300816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969156" y="3539629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3364426" y="2929622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2120888" y="1034283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733923" y="1228489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1248354" y="2735416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405840" y="2920082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4612298" y="4747778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4074739" y="3796524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3376127" y="1359770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21</a:t>
            </a:r>
            <a:endParaRPr lang="en-US" dirty="0"/>
          </a:p>
        </p:txBody>
      </p:sp>
      <p:sp>
        <p:nvSpPr>
          <p:cNvPr id="61" name="타원 60"/>
          <p:cNvSpPr/>
          <p:nvPr/>
        </p:nvSpPr>
        <p:spPr>
          <a:xfrm>
            <a:off x="1423047" y="3325976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타원 62"/>
          <p:cNvSpPr/>
          <p:nvPr/>
        </p:nvSpPr>
        <p:spPr>
          <a:xfrm>
            <a:off x="4865506" y="3847724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107</a:t>
            </a:fld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2600146" y="1279494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FF0000"/>
                </a:solidFill>
              </a:rPr>
              <a:t>1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120288" y="967740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FF0000"/>
                </a:solidFill>
              </a:rPr>
              <a:t>2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82575" y="2086003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FF0000"/>
                </a:solidFill>
              </a:rPr>
              <a:t>3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8954" y="3316084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FF0000"/>
                </a:solidFill>
              </a:rPr>
              <a:t>4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432303" y="2975315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FF0000"/>
                </a:solidFill>
              </a:rPr>
              <a:t>5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093553" y="3839304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FF0000"/>
                </a:solidFill>
              </a:rPr>
              <a:t>6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343518" y="3458290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FF0000"/>
                </a:solidFill>
              </a:rPr>
              <a:t>7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6778" y="4884978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FF0000"/>
                </a:solidFill>
              </a:rPr>
              <a:t>8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629744" y="5236210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FF0000"/>
                </a:solidFill>
              </a:rPr>
              <a:t>9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133172" y="1265140"/>
            <a:ext cx="3954929" cy="40934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ko-KR" sz="2400" spc="-100" dirty="0" smtClean="0">
                <a:latin typeface="Consolas" panose="020B0609020204030204" pitchFamily="49" charset="0"/>
              </a:rPr>
              <a:t>{ </a:t>
            </a:r>
          </a:p>
          <a:p>
            <a:pPr>
              <a:lnSpc>
                <a:spcPts val="2600"/>
              </a:lnSpc>
            </a:pPr>
            <a:r>
              <a:rPr lang="en-US" altLang="ko-KR" sz="2400" spc="-100" dirty="0" smtClean="0">
                <a:latin typeface="Consolas" panose="020B0609020204030204" pitchFamily="49" charset="0"/>
              </a:rPr>
              <a:t>{0,15,0,12,0,0,0,0,0,0},</a:t>
            </a:r>
          </a:p>
          <a:p>
            <a:pPr>
              <a:lnSpc>
                <a:spcPts val="2600"/>
              </a:lnSpc>
            </a:pPr>
            <a:r>
              <a:rPr lang="en-US" altLang="ko-KR" sz="2400" spc="-100" dirty="0" smtClean="0">
                <a:latin typeface="Consolas" panose="020B0609020204030204" pitchFamily="49" charset="0"/>
              </a:rPr>
              <a:t>{15,0,21,0,0,0,7,0,0,0},</a:t>
            </a:r>
          </a:p>
          <a:p>
            <a:pPr>
              <a:lnSpc>
                <a:spcPts val="2600"/>
              </a:lnSpc>
            </a:pPr>
            <a:r>
              <a:rPr lang="en-US" altLang="ko-KR" sz="2400" spc="-100" dirty="0" smtClean="0">
                <a:latin typeface="Consolas" panose="020B0609020204030204" pitchFamily="49" charset="0"/>
              </a:rPr>
              <a:t>{0,21,0,0,0,0,0,25,0,0},</a:t>
            </a:r>
          </a:p>
          <a:p>
            <a:pPr>
              <a:lnSpc>
                <a:spcPts val="2600"/>
              </a:lnSpc>
            </a:pPr>
            <a:r>
              <a:rPr lang="en-US" altLang="ko-KR" sz="2400" spc="-100" dirty="0" smtClean="0">
                <a:latin typeface="Consolas" panose="020B0609020204030204" pitchFamily="49" charset="0"/>
              </a:rPr>
              <a:t>{12,0,0,0,4,10,0,0,0,0},</a:t>
            </a:r>
          </a:p>
          <a:p>
            <a:pPr>
              <a:lnSpc>
                <a:spcPts val="2600"/>
              </a:lnSpc>
            </a:pPr>
            <a:r>
              <a:rPr lang="en-US" altLang="ko-KR" sz="2400" spc="-100" dirty="0" smtClean="0">
                <a:latin typeface="Consolas" panose="020B0609020204030204" pitchFamily="49" charset="0"/>
              </a:rPr>
              <a:t>{0,0,0,4,0,3,0,0,13,0},</a:t>
            </a:r>
          </a:p>
          <a:p>
            <a:pPr>
              <a:lnSpc>
                <a:spcPts val="2600"/>
              </a:lnSpc>
            </a:pPr>
            <a:r>
              <a:rPr lang="en-US" altLang="ko-KR" sz="2400" spc="-100" dirty="0" smtClean="0">
                <a:latin typeface="Consolas" panose="020B0609020204030204" pitchFamily="49" charset="0"/>
              </a:rPr>
              <a:t>{0,0,0,10,3,0,10,0,0,0},</a:t>
            </a:r>
          </a:p>
          <a:p>
            <a:pPr>
              <a:lnSpc>
                <a:spcPts val="2600"/>
              </a:lnSpc>
            </a:pPr>
            <a:r>
              <a:rPr lang="en-US" altLang="ko-KR" sz="2400" spc="-100" dirty="0" smtClean="0">
                <a:latin typeface="Consolas" panose="020B0609020204030204" pitchFamily="49" charset="0"/>
              </a:rPr>
              <a:t>{0,7,0,0,0,10,0,19,0,9},</a:t>
            </a:r>
          </a:p>
          <a:p>
            <a:pPr>
              <a:lnSpc>
                <a:spcPts val="2600"/>
              </a:lnSpc>
            </a:pPr>
            <a:r>
              <a:rPr lang="en-US" altLang="ko-KR" sz="2400" spc="-100" dirty="0" smtClean="0">
                <a:latin typeface="Consolas" panose="020B0609020204030204" pitchFamily="49" charset="0"/>
              </a:rPr>
              <a:t>{0,0,25,0,0,0,19,0,0,5},</a:t>
            </a:r>
          </a:p>
          <a:p>
            <a:pPr>
              <a:lnSpc>
                <a:spcPts val="2600"/>
              </a:lnSpc>
            </a:pPr>
            <a:r>
              <a:rPr lang="en-US" altLang="ko-KR" sz="2400" spc="-100" dirty="0" smtClean="0">
                <a:latin typeface="Consolas" panose="020B0609020204030204" pitchFamily="49" charset="0"/>
              </a:rPr>
              <a:t>{0,0,0,0,13,0,0,0,0,15},</a:t>
            </a:r>
          </a:p>
          <a:p>
            <a:pPr>
              <a:lnSpc>
                <a:spcPts val="2600"/>
              </a:lnSpc>
            </a:pPr>
            <a:r>
              <a:rPr lang="en-US" altLang="ko-KR" sz="2400" spc="-100" dirty="0" smtClean="0">
                <a:latin typeface="Consolas" panose="020B0609020204030204" pitchFamily="49" charset="0"/>
              </a:rPr>
              <a:t>{0,0,0,0,0,0,9,5,15,0}</a:t>
            </a:r>
          </a:p>
          <a:p>
            <a:pPr>
              <a:lnSpc>
                <a:spcPts val="2600"/>
              </a:lnSpc>
            </a:pPr>
            <a:r>
              <a:rPr lang="en-US" altLang="ko-KR" sz="2400" spc="-100" dirty="0" smtClean="0">
                <a:latin typeface="Consolas" panose="020B0609020204030204" pitchFamily="49" charset="0"/>
              </a:rPr>
              <a:t>};</a:t>
            </a:r>
            <a:endParaRPr lang="en-US" sz="2400" spc="-1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39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108</a:t>
            </a:fld>
            <a:endParaRPr lang="en-US" dirty="0"/>
          </a:p>
        </p:txBody>
      </p:sp>
      <p:sp>
        <p:nvSpPr>
          <p:cNvPr id="6" name="타원 3"/>
          <p:cNvSpPr/>
          <p:nvPr/>
        </p:nvSpPr>
        <p:spPr>
          <a:xfrm>
            <a:off x="2754909" y="2306546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타원 6"/>
          <p:cNvSpPr/>
          <p:nvPr/>
        </p:nvSpPr>
        <p:spPr>
          <a:xfrm>
            <a:off x="6197852" y="1434813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타원 7"/>
          <p:cNvSpPr/>
          <p:nvPr/>
        </p:nvSpPr>
        <p:spPr>
          <a:xfrm>
            <a:off x="3331873" y="555068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타원 8"/>
          <p:cNvSpPr/>
          <p:nvPr/>
        </p:nvSpPr>
        <p:spPr>
          <a:xfrm>
            <a:off x="6121476" y="5618914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타원 10"/>
          <p:cNvSpPr/>
          <p:nvPr/>
        </p:nvSpPr>
        <p:spPr>
          <a:xfrm>
            <a:off x="2573665" y="3602690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타원 12"/>
          <p:cNvSpPr/>
          <p:nvPr/>
        </p:nvSpPr>
        <p:spPr>
          <a:xfrm>
            <a:off x="2480075" y="5067582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타원 16"/>
          <p:cNvSpPr/>
          <p:nvPr/>
        </p:nvSpPr>
        <p:spPr>
          <a:xfrm>
            <a:off x="5500638" y="4250762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타원 18"/>
          <p:cNvSpPr/>
          <p:nvPr/>
        </p:nvSpPr>
        <p:spPr>
          <a:xfrm>
            <a:off x="4762749" y="1722331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직선 연결선 21"/>
          <p:cNvCxnSpPr>
            <a:stCxn id="8" idx="4"/>
            <a:endCxn id="6" idx="0"/>
          </p:cNvCxnSpPr>
          <p:nvPr/>
        </p:nvCxnSpPr>
        <p:spPr>
          <a:xfrm flipH="1">
            <a:off x="2862921" y="771092"/>
            <a:ext cx="576964" cy="15354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29"/>
          <p:cNvCxnSpPr>
            <a:stCxn id="12" idx="2"/>
          </p:cNvCxnSpPr>
          <p:nvPr/>
        </p:nvCxnSpPr>
        <p:spPr>
          <a:xfrm flipH="1" flipV="1">
            <a:off x="3506977" y="3468030"/>
            <a:ext cx="1993661" cy="8907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32"/>
          <p:cNvCxnSpPr>
            <a:stCxn id="12" idx="0"/>
            <a:endCxn id="13" idx="5"/>
          </p:cNvCxnSpPr>
          <p:nvPr/>
        </p:nvCxnSpPr>
        <p:spPr>
          <a:xfrm flipH="1" flipV="1">
            <a:off x="4947137" y="1906719"/>
            <a:ext cx="661513" cy="23440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36"/>
          <p:cNvCxnSpPr>
            <a:endCxn id="12" idx="6"/>
          </p:cNvCxnSpPr>
          <p:nvPr/>
        </p:nvCxnSpPr>
        <p:spPr>
          <a:xfrm flipH="1">
            <a:off x="5716662" y="3926726"/>
            <a:ext cx="1062311" cy="4320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38"/>
          <p:cNvCxnSpPr>
            <a:stCxn id="9" idx="0"/>
            <a:endCxn id="12" idx="5"/>
          </p:cNvCxnSpPr>
          <p:nvPr/>
        </p:nvCxnSpPr>
        <p:spPr>
          <a:xfrm flipH="1" flipV="1">
            <a:off x="5685026" y="4435150"/>
            <a:ext cx="544462" cy="11837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44"/>
          <p:cNvCxnSpPr>
            <a:stCxn id="9" idx="2"/>
            <a:endCxn id="11" idx="6"/>
          </p:cNvCxnSpPr>
          <p:nvPr/>
        </p:nvCxnSpPr>
        <p:spPr>
          <a:xfrm flipH="1" flipV="1">
            <a:off x="2696099" y="5175594"/>
            <a:ext cx="3425377" cy="551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63"/>
          <p:cNvCxnSpPr>
            <a:endCxn id="6" idx="5"/>
          </p:cNvCxnSpPr>
          <p:nvPr/>
        </p:nvCxnSpPr>
        <p:spPr>
          <a:xfrm flipH="1" flipV="1">
            <a:off x="2939297" y="2490934"/>
            <a:ext cx="491304" cy="7927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65"/>
          <p:cNvCxnSpPr>
            <a:endCxn id="10" idx="7"/>
          </p:cNvCxnSpPr>
          <p:nvPr/>
        </p:nvCxnSpPr>
        <p:spPr>
          <a:xfrm flipH="1">
            <a:off x="2758053" y="3468030"/>
            <a:ext cx="596172" cy="1662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66"/>
          <p:cNvCxnSpPr>
            <a:stCxn id="11" idx="0"/>
            <a:endCxn id="10" idx="4"/>
          </p:cNvCxnSpPr>
          <p:nvPr/>
        </p:nvCxnSpPr>
        <p:spPr>
          <a:xfrm flipV="1">
            <a:off x="2588087" y="3818714"/>
            <a:ext cx="93590" cy="12488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83"/>
          <p:cNvCxnSpPr>
            <a:stCxn id="7" idx="2"/>
            <a:endCxn id="13" idx="6"/>
          </p:cNvCxnSpPr>
          <p:nvPr/>
        </p:nvCxnSpPr>
        <p:spPr>
          <a:xfrm flipH="1">
            <a:off x="4978773" y="1542825"/>
            <a:ext cx="1219079" cy="287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100"/>
          <p:cNvCxnSpPr>
            <a:stCxn id="10" idx="0"/>
            <a:endCxn id="6" idx="4"/>
          </p:cNvCxnSpPr>
          <p:nvPr/>
        </p:nvCxnSpPr>
        <p:spPr>
          <a:xfrm flipV="1">
            <a:off x="2681677" y="2522570"/>
            <a:ext cx="181244" cy="10801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117"/>
          <p:cNvCxnSpPr>
            <a:stCxn id="13" idx="1"/>
            <a:endCxn id="8" idx="5"/>
          </p:cNvCxnSpPr>
          <p:nvPr/>
        </p:nvCxnSpPr>
        <p:spPr>
          <a:xfrm flipH="1" flipV="1">
            <a:off x="3516261" y="739456"/>
            <a:ext cx="1278124" cy="10145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136"/>
          <p:cNvCxnSpPr>
            <a:endCxn id="7" idx="4"/>
          </p:cNvCxnSpPr>
          <p:nvPr/>
        </p:nvCxnSpPr>
        <p:spPr>
          <a:xfrm flipH="1" flipV="1">
            <a:off x="6305864" y="1650837"/>
            <a:ext cx="581121" cy="21678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139"/>
          <p:cNvCxnSpPr>
            <a:stCxn id="9" idx="7"/>
          </p:cNvCxnSpPr>
          <p:nvPr/>
        </p:nvCxnSpPr>
        <p:spPr>
          <a:xfrm flipV="1">
            <a:off x="6305864" y="4034738"/>
            <a:ext cx="581121" cy="16158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786897" y="145978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/>
              <a:t>0</a:t>
            </a:r>
            <a:endParaRPr lang="en-US" sz="2800" b="1" dirty="0"/>
          </a:p>
        </p:txBody>
      </p:sp>
      <p:sp>
        <p:nvSpPr>
          <p:cNvPr id="43" name="타원 60"/>
          <p:cNvSpPr/>
          <p:nvPr/>
        </p:nvSpPr>
        <p:spPr>
          <a:xfrm>
            <a:off x="3336514" y="3283642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타원 62"/>
          <p:cNvSpPr/>
          <p:nvPr/>
        </p:nvSpPr>
        <p:spPr>
          <a:xfrm>
            <a:off x="6778973" y="3805390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4106764" y="1484235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/>
              <a:t>1</a:t>
            </a:r>
            <a:endParaRPr lang="en-US" sz="28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6236384" y="945322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/>
              <a:t>2</a:t>
            </a:r>
            <a:endParaRPr lang="en-US" sz="28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2196042" y="2043669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/>
              <a:t>3</a:t>
            </a:r>
            <a:endParaRPr lang="en-US" sz="28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1982421" y="3273750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/>
              <a:t>4</a:t>
            </a:r>
            <a:endParaRPr lang="en-US" sz="28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3363333" y="2810066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/>
              <a:t>5</a:t>
            </a:r>
            <a:endParaRPr lang="en-US" sz="28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4891053" y="4182026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/>
              <a:t>6</a:t>
            </a:r>
            <a:endParaRPr lang="en-US" sz="28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6778973" y="3449092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/>
              <a:t>7</a:t>
            </a:r>
            <a:endParaRPr lang="en-US" sz="28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1950245" y="4842644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/>
              <a:t>8</a:t>
            </a:r>
            <a:endParaRPr lang="en-US" sz="28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6198444" y="5312137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/>
              <a:t>9</a:t>
            </a:r>
            <a:endParaRPr lang="en-US" sz="28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4231647" y="1890306"/>
            <a:ext cx="790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 smtClean="0">
                <a:solidFill>
                  <a:srgbClr val="FF0000"/>
                </a:solidFill>
              </a:rPr>
              <a:t>D=</a:t>
            </a:r>
            <a:r>
              <a:rPr lang="en-US" altLang="ko-KR" b="1" u="sng" dirty="0" smtClean="0">
                <a:solidFill>
                  <a:srgbClr val="FF0000"/>
                </a:solidFill>
                <a:latin typeface="Times New Roman"/>
                <a:cs typeface="Times New Roman"/>
              </a:rPr>
              <a:t>15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305864" y="1342981"/>
            <a:ext cx="93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 smtClean="0">
                <a:solidFill>
                  <a:srgbClr val="FF0000"/>
                </a:solidFill>
              </a:rPr>
              <a:t>D=</a:t>
            </a:r>
            <a:r>
              <a:rPr lang="en-US" altLang="ko-KR" b="1" u="sng" dirty="0" smtClean="0">
                <a:solidFill>
                  <a:srgbClr val="FF0000"/>
                </a:solidFill>
                <a:latin typeface="Times New Roman"/>
                <a:cs typeface="Times New Roman"/>
              </a:rPr>
              <a:t>36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549218" y="3175352"/>
            <a:ext cx="862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>
                <a:solidFill>
                  <a:srgbClr val="FF0000"/>
                </a:solidFill>
              </a:rPr>
              <a:t>D=</a:t>
            </a:r>
            <a:r>
              <a:rPr lang="en-US" b="1" u="sng" dirty="0" smtClean="0">
                <a:solidFill>
                  <a:srgbClr val="FF0000"/>
                </a:solidFill>
                <a:cs typeface="Times New Roman"/>
                <a:sym typeface="Wingdings 3"/>
              </a:rPr>
              <a:t>19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044919" y="2403967"/>
            <a:ext cx="85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 smtClean="0">
                <a:solidFill>
                  <a:srgbClr val="FF0000"/>
                </a:solidFill>
              </a:rPr>
              <a:t>D=</a:t>
            </a:r>
            <a:r>
              <a:rPr lang="en-US" altLang="ko-KR" b="1" u="sng" dirty="0" smtClean="0">
                <a:solidFill>
                  <a:srgbClr val="FF0000"/>
                </a:solidFill>
                <a:latin typeface="Times New Roman"/>
                <a:cs typeface="Times New Roman"/>
              </a:rPr>
              <a:t>12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484084" y="3649298"/>
            <a:ext cx="135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 smtClean="0">
                <a:solidFill>
                  <a:srgbClr val="FF0000"/>
                </a:solidFill>
              </a:rPr>
              <a:t>D=16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133468" y="5245944"/>
            <a:ext cx="922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>
                <a:solidFill>
                  <a:srgbClr val="FF0000"/>
                </a:solidFill>
              </a:rPr>
              <a:t>D=</a:t>
            </a:r>
            <a:r>
              <a:rPr lang="en-US" altLang="ko-KR" b="1" u="sng" dirty="0" smtClean="0">
                <a:solidFill>
                  <a:srgbClr val="FF0000"/>
                </a:solidFill>
                <a:latin typeface="Times New Roman"/>
                <a:cs typeface="Times New Roman"/>
              </a:rPr>
              <a:t>29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920243" y="4529402"/>
            <a:ext cx="1311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>
                <a:solidFill>
                  <a:srgbClr val="FF0000"/>
                </a:solidFill>
              </a:rPr>
              <a:t>D=</a:t>
            </a:r>
            <a:r>
              <a:rPr lang="en-US" altLang="ko-KR" b="1" u="sng" dirty="0" smtClean="0">
                <a:solidFill>
                  <a:srgbClr val="FF0000"/>
                </a:solidFill>
                <a:latin typeface="Times New Roman"/>
                <a:cs typeface="Times New Roman"/>
              </a:rPr>
              <a:t>22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978600" y="3850072"/>
            <a:ext cx="143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>
                <a:solidFill>
                  <a:srgbClr val="FF0000"/>
                </a:solidFill>
              </a:rPr>
              <a:t>D=</a:t>
            </a:r>
            <a:r>
              <a:rPr lang="en-US" b="1" u="sng" dirty="0" smtClean="0">
                <a:solidFill>
                  <a:srgbClr val="FF0000"/>
                </a:solidFill>
                <a:cs typeface="Times New Roman"/>
                <a:sym typeface="Wingdings 3"/>
              </a:rPr>
              <a:t>36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692252" y="541886"/>
            <a:ext cx="69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 smtClean="0">
                <a:solidFill>
                  <a:srgbClr val="FF0000"/>
                </a:solidFill>
              </a:rPr>
              <a:t>D=</a:t>
            </a:r>
            <a:r>
              <a:rPr lang="en-US" altLang="ko-KR" b="1" u="sng" dirty="0" smtClean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197852" y="5744802"/>
            <a:ext cx="1044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 smtClean="0">
                <a:solidFill>
                  <a:srgbClr val="FF0000"/>
                </a:solidFill>
              </a:rPr>
              <a:t>D=</a:t>
            </a:r>
            <a:r>
              <a:rPr lang="en-US" altLang="ko-KR" b="1" u="sng" dirty="0" smtClean="0">
                <a:solidFill>
                  <a:srgbClr val="FF0000"/>
                </a:solidFill>
                <a:latin typeface="Times New Roman"/>
                <a:cs typeface="Times New Roman"/>
              </a:rPr>
              <a:t>31</a:t>
            </a:r>
            <a:endParaRPr lang="en-US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60545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시간복잡도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while-</a:t>
            </a:r>
            <a:r>
              <a:rPr lang="ko-KR" altLang="en-US" dirty="0"/>
              <a:t>루프가 </a:t>
            </a:r>
            <a:r>
              <a:rPr lang="en-US" altLang="ko-KR" dirty="0"/>
              <a:t>(n-1)</a:t>
            </a:r>
            <a:r>
              <a:rPr lang="ko-KR" altLang="en-US" dirty="0"/>
              <a:t>번 반복되고</a:t>
            </a:r>
            <a:r>
              <a:rPr lang="en-US" altLang="ko-KR" dirty="0"/>
              <a:t>, 1</a:t>
            </a:r>
            <a:r>
              <a:rPr lang="ko-KR" altLang="en-US" dirty="0"/>
              <a:t>회 반복될 때 </a:t>
            </a:r>
            <a:r>
              <a:rPr lang="en-US" altLang="ko-KR" dirty="0"/>
              <a:t>line 3</a:t>
            </a:r>
            <a:r>
              <a:rPr lang="ko-KR" altLang="en-US" dirty="0"/>
              <a:t>에서 최소의 </a:t>
            </a:r>
            <a:r>
              <a:rPr lang="en-US" altLang="ko-KR" dirty="0"/>
              <a:t>D[v]</a:t>
            </a:r>
            <a:r>
              <a:rPr lang="ko-KR" altLang="en-US" dirty="0"/>
              <a:t>를 가진 점 </a:t>
            </a:r>
            <a:r>
              <a:rPr lang="en-US" altLang="ko-KR" dirty="0" err="1"/>
              <a:t>v</a:t>
            </a:r>
            <a:r>
              <a:rPr lang="en-US" altLang="ko-KR" baseline="-25000" dirty="0" err="1"/>
              <a:t>min</a:t>
            </a:r>
            <a:r>
              <a:rPr lang="ko-KR" altLang="en-US" dirty="0"/>
              <a:t>을 찾는데 </a:t>
            </a:r>
            <a:r>
              <a:rPr lang="en-US" altLang="ko-KR" dirty="0"/>
              <a:t>O(n) </a:t>
            </a:r>
            <a:r>
              <a:rPr lang="ko-KR" altLang="en-US" dirty="0"/>
              <a:t>시간이 걸린다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왜냐하면 </a:t>
            </a:r>
            <a:r>
              <a:rPr lang="ko-KR" altLang="en-US" dirty="0"/>
              <a:t>배열 </a:t>
            </a:r>
            <a:r>
              <a:rPr lang="en-US" altLang="ko-KR" dirty="0"/>
              <a:t>D</a:t>
            </a:r>
            <a:r>
              <a:rPr lang="ko-KR" altLang="en-US" dirty="0"/>
              <a:t>에서 최소값을 찾는 것이기 때문이다</a:t>
            </a:r>
            <a:r>
              <a:rPr lang="en-US" altLang="ko-KR" dirty="0"/>
              <a:t>. </a:t>
            </a:r>
            <a:r>
              <a:rPr lang="ko-KR" altLang="en-US" dirty="0"/>
              <a:t>또한 </a:t>
            </a:r>
            <a:r>
              <a:rPr lang="en-US" altLang="ko-KR" dirty="0"/>
              <a:t>line 4</a:t>
            </a:r>
            <a:r>
              <a:rPr lang="ko-KR" altLang="en-US" dirty="0"/>
              <a:t>에서도 </a:t>
            </a:r>
            <a:r>
              <a:rPr lang="en-US" altLang="ko-KR" dirty="0" err="1"/>
              <a:t>v</a:t>
            </a:r>
            <a:r>
              <a:rPr lang="en-US" altLang="ko-KR" baseline="-25000" dirty="0" err="1"/>
              <a:t>min</a:t>
            </a:r>
            <a:r>
              <a:rPr lang="ko-KR" altLang="en-US" dirty="0"/>
              <a:t>에 연결된 점의 수가 최대 </a:t>
            </a:r>
            <a:r>
              <a:rPr lang="en-US" altLang="ko-KR" dirty="0"/>
              <a:t>(n-1)</a:t>
            </a:r>
            <a:r>
              <a:rPr lang="ko-KR" altLang="en-US" dirty="0"/>
              <a:t>개이므로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en-US" altLang="ko-KR" dirty="0"/>
              <a:t>D[w]</a:t>
            </a:r>
            <a:r>
              <a:rPr lang="ko-KR" altLang="en-US" dirty="0"/>
              <a:t>를 갱신하는데 걸리는 시간은 </a:t>
            </a:r>
            <a:r>
              <a:rPr lang="en-US" altLang="ko-KR" dirty="0"/>
              <a:t>O(n)</a:t>
            </a:r>
            <a:r>
              <a:rPr lang="ko-KR" altLang="en-US" dirty="0"/>
              <a:t>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따라서 </a:t>
            </a:r>
            <a:r>
              <a:rPr lang="ko-KR" altLang="en-US" dirty="0"/>
              <a:t>시간복잡도는 </a:t>
            </a:r>
            <a:r>
              <a:rPr lang="en-US" altLang="ko-KR" dirty="0"/>
              <a:t>(n-1)x{O(n)+O(n)} = </a:t>
            </a:r>
            <a:r>
              <a:rPr lang="en-US" altLang="ko-KR" dirty="0">
                <a:solidFill>
                  <a:srgbClr val="FF0000"/>
                </a:solidFill>
              </a:rPr>
              <a:t>O(n</a:t>
            </a:r>
            <a:r>
              <a:rPr lang="en-US" altLang="ko-KR" baseline="30000" dirty="0">
                <a:solidFill>
                  <a:srgbClr val="FF0000"/>
                </a:solidFill>
              </a:rPr>
              <a:t>2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19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>
              <a:spcAft>
                <a:spcPts val="1800"/>
              </a:spcAft>
            </a:pPr>
            <a:r>
              <a:rPr lang="en-US" altLang="ko-KR" dirty="0"/>
              <a:t>Line </a:t>
            </a:r>
            <a:r>
              <a:rPr lang="en-US" altLang="ko-KR" dirty="0" smtClean="0"/>
              <a:t>4:</a:t>
            </a:r>
            <a:r>
              <a:rPr lang="ko-KR" altLang="en-US" dirty="0" smtClean="0"/>
              <a:t> </a:t>
            </a:r>
            <a:r>
              <a:rPr lang="en-US" altLang="ko-KR" dirty="0" smtClean="0"/>
              <a:t>change&gt;</a:t>
            </a:r>
            <a:r>
              <a:rPr lang="ko-KR" altLang="en-US" dirty="0" smtClean="0"/>
              <a:t> </a:t>
            </a:r>
            <a:r>
              <a:rPr lang="en-US" altLang="ko-KR" dirty="0" smtClean="0"/>
              <a:t>50</a:t>
            </a:r>
            <a:r>
              <a:rPr lang="ko-KR" altLang="en-US" dirty="0" smtClean="0"/>
              <a:t>이므로 </a:t>
            </a:r>
            <a:r>
              <a:rPr lang="en-US" altLang="ko-KR" dirty="0"/>
              <a:t>while-</a:t>
            </a:r>
            <a:r>
              <a:rPr lang="ko-KR" altLang="en-US" dirty="0"/>
              <a:t>조건이 ‘참’이라서 </a:t>
            </a:r>
            <a:r>
              <a:rPr lang="en-US" altLang="ko-KR" dirty="0"/>
              <a:t>change = change-50 = 60-50 = 10</a:t>
            </a:r>
            <a:r>
              <a:rPr lang="ko-KR" altLang="en-US" dirty="0"/>
              <a:t>이 되고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rgbClr val="FF0000"/>
                </a:solidFill>
              </a:rPr>
              <a:t> n50=1</a:t>
            </a:r>
            <a:r>
              <a:rPr lang="ko-KR" altLang="en-US" dirty="0"/>
              <a:t>이 된다</a:t>
            </a:r>
            <a:r>
              <a:rPr lang="en-US" altLang="ko-KR" dirty="0"/>
              <a:t>. </a:t>
            </a:r>
            <a:r>
              <a:rPr lang="ko-KR" altLang="en-US" sz="2400" dirty="0"/>
              <a:t>다음은 </a:t>
            </a:r>
            <a:r>
              <a:rPr lang="en-US" altLang="ko-KR" sz="2400" dirty="0"/>
              <a:t>change</a:t>
            </a:r>
            <a:r>
              <a:rPr lang="ko-KR" altLang="en-US" sz="2400" dirty="0"/>
              <a:t>가 </a:t>
            </a:r>
            <a:r>
              <a:rPr lang="en-US" altLang="ko-KR" sz="2400" dirty="0"/>
              <a:t>50</a:t>
            </a:r>
            <a:r>
              <a:rPr lang="ko-KR" altLang="en-US" sz="2400" dirty="0"/>
              <a:t>보다 작으므로 </a:t>
            </a:r>
            <a:r>
              <a:rPr lang="en-US" altLang="ko-KR" sz="2400" dirty="0"/>
              <a:t>while-</a:t>
            </a:r>
            <a:r>
              <a:rPr lang="ko-KR" altLang="en-US" sz="2400" dirty="0"/>
              <a:t>루프는 수행되지 않는다</a:t>
            </a:r>
            <a:r>
              <a:rPr lang="en-US" altLang="ko-KR" sz="2400" dirty="0"/>
              <a:t>.</a:t>
            </a:r>
            <a:endParaRPr lang="ko-KR" altLang="en-US" dirty="0"/>
          </a:p>
          <a:p>
            <a:pPr lvl="0" fontAlgn="base"/>
            <a:r>
              <a:rPr lang="en-US" altLang="ko-KR" dirty="0"/>
              <a:t>Line </a:t>
            </a:r>
            <a:r>
              <a:rPr lang="en-US" altLang="ko-KR" dirty="0" smtClean="0"/>
              <a:t>5:</a:t>
            </a:r>
            <a:r>
              <a:rPr lang="ko-KR" altLang="en-US" dirty="0" smtClean="0"/>
              <a:t> </a:t>
            </a:r>
            <a:r>
              <a:rPr lang="en-US" altLang="ko-KR" dirty="0" smtClean="0"/>
              <a:t>change&gt;10</a:t>
            </a:r>
            <a:r>
              <a:rPr lang="ko-KR" altLang="en-US" dirty="0" smtClean="0"/>
              <a:t>이므로 </a:t>
            </a:r>
            <a:r>
              <a:rPr lang="en-US" altLang="ko-KR" dirty="0"/>
              <a:t>while-</a:t>
            </a:r>
            <a:r>
              <a:rPr lang="ko-KR" altLang="en-US" dirty="0"/>
              <a:t>조건이 ‘참’이라서 </a:t>
            </a:r>
            <a:r>
              <a:rPr lang="en-US" altLang="ko-KR" dirty="0"/>
              <a:t>change = change-10 = 10-10 = 0</a:t>
            </a:r>
            <a:r>
              <a:rPr lang="ko-KR" altLang="en-US" dirty="0"/>
              <a:t>이 되고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FF0000"/>
                </a:solidFill>
              </a:rPr>
              <a:t>n10=1</a:t>
            </a:r>
            <a:r>
              <a:rPr lang="ko-KR" altLang="en-US" dirty="0"/>
              <a:t>이 된다</a:t>
            </a:r>
            <a:r>
              <a:rPr lang="en-US" altLang="ko-KR" dirty="0"/>
              <a:t>. </a:t>
            </a:r>
            <a:r>
              <a:rPr lang="ko-KR" altLang="en-US" sz="2400" dirty="0"/>
              <a:t>그 다음엔 </a:t>
            </a:r>
            <a:r>
              <a:rPr lang="en-US" altLang="ko-KR" sz="2400" dirty="0"/>
              <a:t>change</a:t>
            </a:r>
            <a:r>
              <a:rPr lang="ko-KR" altLang="en-US" sz="2400" dirty="0"/>
              <a:t>가 </a:t>
            </a:r>
            <a:r>
              <a:rPr lang="en-US" altLang="ko-KR" sz="2400" dirty="0"/>
              <a:t>10</a:t>
            </a:r>
            <a:r>
              <a:rPr lang="ko-KR" altLang="en-US" sz="2400" dirty="0"/>
              <a:t>보다 작으므로 </a:t>
            </a:r>
            <a:r>
              <a:rPr lang="en-US" altLang="ko-KR" sz="2400" dirty="0"/>
              <a:t>while-</a:t>
            </a:r>
            <a:r>
              <a:rPr lang="ko-KR" altLang="en-US" sz="2400" dirty="0"/>
              <a:t>루프는 수행되지 않는다</a:t>
            </a:r>
            <a:r>
              <a:rPr lang="en-US" altLang="ko-KR" sz="2400" dirty="0"/>
              <a:t>.</a:t>
            </a:r>
            <a:endParaRPr lang="ko-KR" altLang="en-US" dirty="0"/>
          </a:p>
          <a:p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3924">
            <a:off x="8124113" y="1784397"/>
            <a:ext cx="707271" cy="742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880000">
            <a:off x="8125892" y="3849377"/>
            <a:ext cx="626365" cy="615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91769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행렬 경로 문제</a:t>
            </a:r>
            <a:endParaRPr lang="ko-KR" altLang="en-US" dirty="0"/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양 또는 음의 정수 원소들로 구성된 </a:t>
            </a:r>
            <a:r>
              <a:rPr lang="en-US" altLang="ko-KR" dirty="0" err="1" smtClean="0"/>
              <a:t>n×n</a:t>
            </a:r>
            <a:r>
              <a:rPr lang="en-US" altLang="ko-KR" dirty="0" smtClean="0"/>
              <a:t> </a:t>
            </a:r>
            <a:r>
              <a:rPr lang="ko-KR" altLang="en-US" dirty="0" smtClean="0"/>
              <a:t>행렬이 주어지고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행렬의 </a:t>
            </a:r>
            <a:r>
              <a:rPr lang="ko-KR" altLang="en-US" dirty="0" err="1" smtClean="0"/>
              <a:t>좌상단에서</a:t>
            </a:r>
            <a:r>
              <a:rPr lang="ko-KR" altLang="en-US" dirty="0" smtClean="0"/>
              <a:t> 시작하여 </a:t>
            </a:r>
            <a:r>
              <a:rPr lang="ko-KR" altLang="en-US" dirty="0" err="1" smtClean="0"/>
              <a:t>우하단까지</a:t>
            </a:r>
            <a:r>
              <a:rPr lang="ko-KR" altLang="en-US" dirty="0" smtClean="0"/>
              <a:t> 이동한다</a:t>
            </a:r>
          </a:p>
          <a:p>
            <a:r>
              <a:rPr lang="ko-KR" altLang="en-US" dirty="0" smtClean="0"/>
              <a:t>이동 방법 </a:t>
            </a:r>
            <a:r>
              <a:rPr lang="en-US" altLang="ko-KR" dirty="0" smtClean="0"/>
              <a:t>(</a:t>
            </a:r>
            <a:r>
              <a:rPr lang="ko-KR" altLang="en-US" dirty="0" smtClean="0"/>
              <a:t>제약조건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오른쪽이나 아래쪽으로만 이동할 수 있다</a:t>
            </a:r>
          </a:p>
          <a:p>
            <a:pPr lvl="1"/>
            <a:r>
              <a:rPr lang="ko-KR" altLang="en-US" dirty="0" smtClean="0"/>
              <a:t>왼쪽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위쪽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대각선 이동은 허용하지 않는다</a:t>
            </a:r>
          </a:p>
          <a:p>
            <a:r>
              <a:rPr lang="ko-KR" altLang="en-US" b="1" dirty="0" smtClean="0"/>
              <a:t>목표</a:t>
            </a:r>
            <a:r>
              <a:rPr lang="en-US" altLang="ko-KR" b="1" dirty="0" smtClean="0"/>
              <a:t>:</a:t>
            </a:r>
            <a:r>
              <a:rPr lang="en-US" altLang="ko-KR" dirty="0" smtClean="0"/>
              <a:t> </a:t>
            </a:r>
            <a:r>
              <a:rPr lang="ko-KR" altLang="en-US" dirty="0" smtClean="0"/>
              <a:t>행렬의 </a:t>
            </a:r>
            <a:r>
              <a:rPr lang="ko-KR" altLang="en-US" dirty="0" err="1" smtClean="0"/>
              <a:t>좌상단에서</a:t>
            </a:r>
            <a:r>
              <a:rPr lang="ko-KR" altLang="en-US" dirty="0" smtClean="0"/>
              <a:t> 시작하여 </a:t>
            </a:r>
            <a:r>
              <a:rPr lang="ko-KR" altLang="en-US" dirty="0" err="1" smtClean="0"/>
              <a:t>우하단까지</a:t>
            </a:r>
            <a:r>
              <a:rPr lang="ko-KR" altLang="en-US" dirty="0" smtClean="0"/>
              <a:t> 이동하되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방문한 칸에 있는 수들을 더한 값이 최소화되도록 한다</a:t>
            </a:r>
            <a:endParaRPr lang="en-US" altLang="ko-KR" dirty="0" smtClean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17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616" name="Freeform 112"/>
          <p:cNvSpPr>
            <a:spLocks/>
          </p:cNvSpPr>
          <p:nvPr/>
        </p:nvSpPr>
        <p:spPr bwMode="auto">
          <a:xfrm>
            <a:off x="5336040" y="1893493"/>
            <a:ext cx="2557463" cy="1789112"/>
          </a:xfrm>
          <a:custGeom>
            <a:avLst/>
            <a:gdLst>
              <a:gd name="T0" fmla="*/ 0 w 1611"/>
              <a:gd name="T1" fmla="*/ 0 h 1127"/>
              <a:gd name="T2" fmla="*/ 943 w 1611"/>
              <a:gd name="T3" fmla="*/ 0 h 1127"/>
              <a:gd name="T4" fmla="*/ 943 w 1611"/>
              <a:gd name="T5" fmla="*/ 384 h 1127"/>
              <a:gd name="T6" fmla="*/ 475 w 1611"/>
              <a:gd name="T7" fmla="*/ 384 h 1127"/>
              <a:gd name="T8" fmla="*/ 475 w 1611"/>
              <a:gd name="T9" fmla="*/ 1127 h 1127"/>
              <a:gd name="T10" fmla="*/ 1611 w 1611"/>
              <a:gd name="T11" fmla="*/ 1127 h 1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11" h="1127">
                <a:moveTo>
                  <a:pt x="0" y="0"/>
                </a:moveTo>
                <a:lnTo>
                  <a:pt x="943" y="0"/>
                </a:lnTo>
                <a:lnTo>
                  <a:pt x="943" y="384"/>
                </a:lnTo>
                <a:lnTo>
                  <a:pt x="475" y="384"/>
                </a:lnTo>
                <a:lnTo>
                  <a:pt x="475" y="1127"/>
                </a:lnTo>
                <a:lnTo>
                  <a:pt x="1611" y="1127"/>
                </a:lnTo>
              </a:path>
            </a:pathLst>
          </a:custGeom>
          <a:noFill/>
          <a:ln w="57150" cmpd="sng">
            <a:solidFill>
              <a:srgbClr val="B2B2B2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77618" name="Freeform 114"/>
          <p:cNvSpPr>
            <a:spLocks/>
          </p:cNvSpPr>
          <p:nvPr/>
        </p:nvSpPr>
        <p:spPr bwMode="auto">
          <a:xfrm>
            <a:off x="1530803" y="1879205"/>
            <a:ext cx="2239962" cy="2081213"/>
          </a:xfrm>
          <a:custGeom>
            <a:avLst/>
            <a:gdLst>
              <a:gd name="T0" fmla="*/ 0 w 1411"/>
              <a:gd name="T1" fmla="*/ 0 h 1311"/>
              <a:gd name="T2" fmla="*/ 0 w 1411"/>
              <a:gd name="T3" fmla="*/ 743 h 1311"/>
              <a:gd name="T4" fmla="*/ 944 w 1411"/>
              <a:gd name="T5" fmla="*/ 743 h 1311"/>
              <a:gd name="T6" fmla="*/ 944 w 1411"/>
              <a:gd name="T7" fmla="*/ 368 h 1311"/>
              <a:gd name="T8" fmla="*/ 1411 w 1411"/>
              <a:gd name="T9" fmla="*/ 368 h 1311"/>
              <a:gd name="T10" fmla="*/ 1411 w 1411"/>
              <a:gd name="T11" fmla="*/ 1311 h 1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11" h="1311">
                <a:moveTo>
                  <a:pt x="0" y="0"/>
                </a:moveTo>
                <a:lnTo>
                  <a:pt x="0" y="743"/>
                </a:lnTo>
                <a:lnTo>
                  <a:pt x="944" y="743"/>
                </a:lnTo>
                <a:lnTo>
                  <a:pt x="944" y="368"/>
                </a:lnTo>
                <a:lnTo>
                  <a:pt x="1411" y="368"/>
                </a:lnTo>
                <a:lnTo>
                  <a:pt x="1411" y="1311"/>
                </a:lnTo>
              </a:path>
            </a:pathLst>
          </a:custGeom>
          <a:noFill/>
          <a:ln w="57150" cmpd="sng">
            <a:solidFill>
              <a:srgbClr val="B2B2B2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graphicFrame>
        <p:nvGraphicFramePr>
          <p:cNvPr id="277506" name="Group 2"/>
          <p:cNvGraphicFramePr>
            <a:graphicFrameLocks noGrp="1"/>
          </p:cNvGraphicFramePr>
          <p:nvPr>
            <p:extLst/>
          </p:nvPr>
        </p:nvGraphicFramePr>
        <p:xfrm>
          <a:off x="1159328" y="1644255"/>
          <a:ext cx="2982912" cy="2349501"/>
        </p:xfrm>
        <a:graphic>
          <a:graphicData uri="http://schemas.openxmlformats.org/drawingml/2006/table">
            <a:tbl>
              <a:tblPr/>
              <a:tblGrid>
                <a:gridCol w="74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45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6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8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ea typeface="굴림" panose="020B0600000101010101" pitchFamily="50" charset="-127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ea typeface="굴림" panose="020B0600000101010101" pitchFamily="50" charset="-127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7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ea typeface="굴림" panose="020B0600000101010101" pitchFamily="50" charset="-127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ea typeface="굴림" panose="020B0600000101010101" pitchFamily="50" charset="-127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7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ea typeface="굴림" panose="020B0600000101010101" pitchFamily="50" charset="-127"/>
                        </a:rPr>
                        <a:t>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ea typeface="굴림" panose="020B0600000101010101" pitchFamily="50" charset="-127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7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ea typeface="굴림" panose="020B0600000101010101" pitchFamily="50" charset="-127"/>
                        </a:rPr>
                        <a:t>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ea typeface="굴림" panose="020B0600000101010101" pitchFamily="50" charset="-127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ea typeface="굴림" panose="020B0600000101010101" pitchFamily="50" charset="-127"/>
                        </a:rPr>
                        <a:t>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ea typeface="굴림" panose="020B0600000101010101" pitchFamily="50" charset="-127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77560" name="Group 56"/>
          <p:cNvGraphicFramePr>
            <a:graphicFrameLocks noGrp="1"/>
          </p:cNvGraphicFramePr>
          <p:nvPr>
            <p:extLst/>
          </p:nvPr>
        </p:nvGraphicFramePr>
        <p:xfrm>
          <a:off x="4975678" y="1629968"/>
          <a:ext cx="2982912" cy="2349501"/>
        </p:xfrm>
        <a:graphic>
          <a:graphicData uri="http://schemas.openxmlformats.org/drawingml/2006/table">
            <a:tbl>
              <a:tblPr/>
              <a:tblGrid>
                <a:gridCol w="74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45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6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8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ea typeface="굴림" panose="020B0600000101010101" pitchFamily="50" charset="-127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ea typeface="굴림" panose="020B0600000101010101" pitchFamily="50" charset="-127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7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ea typeface="굴림" panose="020B0600000101010101" pitchFamily="50" charset="-127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ea typeface="굴림" panose="020B0600000101010101" pitchFamily="50" charset="-127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7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ea typeface="굴림" panose="020B0600000101010101" pitchFamily="50" charset="-127"/>
                        </a:rPr>
                        <a:t>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ea typeface="굴림" panose="020B0600000101010101" pitchFamily="50" charset="-127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7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ea typeface="굴림" panose="020B0600000101010101" pitchFamily="50" charset="-127"/>
                        </a:rPr>
                        <a:t>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ea typeface="굴림" panose="020B0600000101010101" pitchFamily="50" charset="-127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ea typeface="굴림" panose="020B0600000101010101" pitchFamily="50" charset="-127"/>
                        </a:rPr>
                        <a:t>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ea typeface="굴림" panose="020B0600000101010101" pitchFamily="50" charset="-127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7617" name="Oval 113"/>
          <p:cNvSpPr>
            <a:spLocks noChangeArrowheads="1"/>
          </p:cNvSpPr>
          <p:nvPr/>
        </p:nvSpPr>
        <p:spPr bwMode="auto">
          <a:xfrm>
            <a:off x="5923415" y="2226868"/>
            <a:ext cx="1127125" cy="4762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77619" name="Oval 115"/>
          <p:cNvSpPr>
            <a:spLocks noChangeArrowheads="1"/>
          </p:cNvSpPr>
          <p:nvPr/>
        </p:nvSpPr>
        <p:spPr bwMode="auto">
          <a:xfrm>
            <a:off x="2754765" y="2241155"/>
            <a:ext cx="544513" cy="10731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49212" name="Text Box 116"/>
          <p:cNvSpPr txBox="1">
            <a:spLocks noChangeArrowheads="1"/>
          </p:cNvSpPr>
          <p:nvPr/>
        </p:nvSpPr>
        <p:spPr bwMode="auto">
          <a:xfrm>
            <a:off x="1567315" y="4165205"/>
            <a:ext cx="20669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ko-KR" altLang="en-US" sz="2000" i="0">
                <a:latin typeface="+mn-ea"/>
                <a:ea typeface="+mn-ea"/>
              </a:rPr>
              <a:t>불법 이동 </a:t>
            </a:r>
            <a:r>
              <a:rPr kumimoji="1" lang="en-US" altLang="ko-KR" sz="2000" i="0">
                <a:latin typeface="+mn-ea"/>
                <a:ea typeface="+mn-ea"/>
              </a:rPr>
              <a:t>(</a:t>
            </a:r>
            <a:r>
              <a:rPr kumimoji="1" lang="ko-KR" altLang="en-US" sz="2000" i="0">
                <a:latin typeface="+mn-ea"/>
                <a:ea typeface="+mn-ea"/>
              </a:rPr>
              <a:t>상향</a:t>
            </a:r>
            <a:r>
              <a:rPr kumimoji="1" lang="en-US" altLang="ko-KR" sz="2000" i="0">
                <a:latin typeface="+mn-ea"/>
                <a:ea typeface="+mn-ea"/>
              </a:rPr>
              <a:t>)</a:t>
            </a:r>
          </a:p>
        </p:txBody>
      </p:sp>
      <p:sp>
        <p:nvSpPr>
          <p:cNvPr id="49213" name="Text Box 117"/>
          <p:cNvSpPr txBox="1">
            <a:spLocks noChangeArrowheads="1"/>
          </p:cNvSpPr>
          <p:nvPr/>
        </p:nvSpPr>
        <p:spPr bwMode="auto">
          <a:xfrm>
            <a:off x="5415415" y="4131868"/>
            <a:ext cx="20669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ko-KR" altLang="en-US" sz="2000" i="0">
                <a:latin typeface="+mn-ea"/>
                <a:ea typeface="+mn-ea"/>
              </a:rPr>
              <a:t>불법 이동 </a:t>
            </a:r>
            <a:r>
              <a:rPr kumimoji="1" lang="en-US" altLang="ko-KR" sz="2000" i="0">
                <a:latin typeface="+mn-ea"/>
                <a:ea typeface="+mn-ea"/>
              </a:rPr>
              <a:t>(</a:t>
            </a:r>
            <a:r>
              <a:rPr kumimoji="1" lang="ko-KR" altLang="en-US" sz="2000" i="0">
                <a:latin typeface="+mn-ea"/>
                <a:ea typeface="+mn-ea"/>
              </a:rPr>
              <a:t>좌향</a:t>
            </a:r>
            <a:r>
              <a:rPr kumimoji="1" lang="en-US" altLang="ko-KR" sz="2000" i="0">
                <a:latin typeface="+mn-ea"/>
                <a:ea typeface="+mn-ea"/>
              </a:rPr>
              <a:t>)</a:t>
            </a:r>
          </a:p>
        </p:txBody>
      </p:sp>
      <p:sp>
        <p:nvSpPr>
          <p:cNvPr id="49214" name="Rectangle 120"/>
          <p:cNvSpPr>
            <a:spLocks noChangeArrowheads="1"/>
          </p:cNvSpPr>
          <p:nvPr/>
        </p:nvSpPr>
        <p:spPr bwMode="auto">
          <a:xfrm>
            <a:off x="6880225" y="1447006"/>
            <a:ext cx="3035300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algn="ctr"/>
            <a:endParaRPr lang="ko-KR" altLang="en-US" sz="3200" b="1" i="0" dirty="0">
              <a:solidFill>
                <a:srgbClr val="339933"/>
              </a:solidFill>
              <a:latin typeface="Times" pitchFamily="18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불법 이동의 예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7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708" name="Freeform 84"/>
          <p:cNvSpPr>
            <a:spLocks/>
          </p:cNvSpPr>
          <p:nvPr/>
        </p:nvSpPr>
        <p:spPr bwMode="auto">
          <a:xfrm>
            <a:off x="5340803" y="1879599"/>
            <a:ext cx="2557463" cy="1789113"/>
          </a:xfrm>
          <a:custGeom>
            <a:avLst/>
            <a:gdLst>
              <a:gd name="T0" fmla="*/ 0 w 1611"/>
              <a:gd name="T1" fmla="*/ 0 h 1127"/>
              <a:gd name="T2" fmla="*/ 0 w 1611"/>
              <a:gd name="T3" fmla="*/ 768 h 1127"/>
              <a:gd name="T4" fmla="*/ 475 w 1611"/>
              <a:gd name="T5" fmla="*/ 768 h 1127"/>
              <a:gd name="T6" fmla="*/ 475 w 1611"/>
              <a:gd name="T7" fmla="*/ 1127 h 1127"/>
              <a:gd name="T8" fmla="*/ 1611 w 1611"/>
              <a:gd name="T9" fmla="*/ 1127 h 1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1" h="1127">
                <a:moveTo>
                  <a:pt x="0" y="0"/>
                </a:moveTo>
                <a:lnTo>
                  <a:pt x="0" y="768"/>
                </a:lnTo>
                <a:lnTo>
                  <a:pt x="475" y="768"/>
                </a:lnTo>
                <a:lnTo>
                  <a:pt x="475" y="1127"/>
                </a:lnTo>
                <a:lnTo>
                  <a:pt x="1611" y="1127"/>
                </a:lnTo>
              </a:path>
            </a:pathLst>
          </a:custGeom>
          <a:noFill/>
          <a:ln w="57150" cmpd="sng">
            <a:solidFill>
              <a:srgbClr val="B2B2B2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2707" name="Freeform 83"/>
          <p:cNvSpPr>
            <a:spLocks/>
          </p:cNvSpPr>
          <p:nvPr/>
        </p:nvSpPr>
        <p:spPr bwMode="auto">
          <a:xfrm>
            <a:off x="1511753" y="1892299"/>
            <a:ext cx="2266950" cy="2068513"/>
          </a:xfrm>
          <a:custGeom>
            <a:avLst/>
            <a:gdLst>
              <a:gd name="T0" fmla="*/ 0 w 1428"/>
              <a:gd name="T1" fmla="*/ 0 h 1303"/>
              <a:gd name="T2" fmla="*/ 484 w 1428"/>
              <a:gd name="T3" fmla="*/ 0 h 1303"/>
              <a:gd name="T4" fmla="*/ 960 w 1428"/>
              <a:gd name="T5" fmla="*/ 0 h 1303"/>
              <a:gd name="T6" fmla="*/ 960 w 1428"/>
              <a:gd name="T7" fmla="*/ 376 h 1303"/>
              <a:gd name="T8" fmla="*/ 1428 w 1428"/>
              <a:gd name="T9" fmla="*/ 376 h 1303"/>
              <a:gd name="T10" fmla="*/ 1428 w 1428"/>
              <a:gd name="T11" fmla="*/ 1303 h 1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28" h="1303">
                <a:moveTo>
                  <a:pt x="0" y="0"/>
                </a:moveTo>
                <a:lnTo>
                  <a:pt x="484" y="0"/>
                </a:lnTo>
                <a:lnTo>
                  <a:pt x="960" y="0"/>
                </a:lnTo>
                <a:lnTo>
                  <a:pt x="960" y="376"/>
                </a:lnTo>
                <a:lnTo>
                  <a:pt x="1428" y="376"/>
                </a:lnTo>
                <a:lnTo>
                  <a:pt x="1428" y="1303"/>
                </a:lnTo>
              </a:path>
            </a:pathLst>
          </a:custGeom>
          <a:noFill/>
          <a:ln w="57150" cmpd="sng">
            <a:solidFill>
              <a:srgbClr val="B2B2B2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graphicFrame>
        <p:nvGraphicFramePr>
          <p:cNvPr id="282709" name="Group 85"/>
          <p:cNvGraphicFramePr>
            <a:graphicFrameLocks noGrp="1"/>
          </p:cNvGraphicFramePr>
          <p:nvPr>
            <p:extLst/>
          </p:nvPr>
        </p:nvGraphicFramePr>
        <p:xfrm>
          <a:off x="4961391" y="1638299"/>
          <a:ext cx="2982912" cy="2349501"/>
        </p:xfrm>
        <a:graphic>
          <a:graphicData uri="http://schemas.openxmlformats.org/drawingml/2006/table">
            <a:tbl>
              <a:tblPr/>
              <a:tblGrid>
                <a:gridCol w="74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45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6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8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ea typeface="굴림" panose="020B0600000101010101" pitchFamily="50" charset="-127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ea typeface="굴림" panose="020B0600000101010101" pitchFamily="50" charset="-127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7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ea typeface="굴림" panose="020B0600000101010101" pitchFamily="50" charset="-127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ea typeface="굴림" panose="020B0600000101010101" pitchFamily="50" charset="-127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7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ea typeface="굴림" panose="020B0600000101010101" pitchFamily="50" charset="-127"/>
                        </a:rPr>
                        <a:t>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ea typeface="굴림" panose="020B0600000101010101" pitchFamily="50" charset="-127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7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ea typeface="굴림" panose="020B0600000101010101" pitchFamily="50" charset="-127"/>
                        </a:rPr>
                        <a:t>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ea typeface="굴림" panose="020B0600000101010101" pitchFamily="50" charset="-127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ea typeface="굴림" panose="020B0600000101010101" pitchFamily="50" charset="-127"/>
                        </a:rPr>
                        <a:t>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ea typeface="굴림" panose="020B0600000101010101" pitchFamily="50" charset="-127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82653" name="Group 29"/>
          <p:cNvGraphicFramePr>
            <a:graphicFrameLocks noGrp="1"/>
          </p:cNvGraphicFramePr>
          <p:nvPr>
            <p:extLst/>
          </p:nvPr>
        </p:nvGraphicFramePr>
        <p:xfrm>
          <a:off x="1159328" y="1650999"/>
          <a:ext cx="2982913" cy="2349501"/>
        </p:xfrm>
        <a:graphic>
          <a:graphicData uri="http://schemas.openxmlformats.org/drawingml/2006/table">
            <a:tbl>
              <a:tblPr/>
              <a:tblGrid>
                <a:gridCol w="74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45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6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8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ea typeface="굴림" panose="020B0600000101010101" pitchFamily="50" charset="-127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ea typeface="굴림" panose="020B0600000101010101" pitchFamily="50" charset="-127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7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ea typeface="굴림" panose="020B0600000101010101" pitchFamily="50" charset="-127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ea typeface="굴림" panose="020B0600000101010101" pitchFamily="50" charset="-127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7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ea typeface="굴림" panose="020B0600000101010101" pitchFamily="50" charset="-127"/>
                        </a:rPr>
                        <a:t>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ea typeface="굴림" panose="020B0600000101010101" pitchFamily="50" charset="-127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7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ea typeface="굴림" panose="020B0600000101010101" pitchFamily="50" charset="-127"/>
                        </a:rPr>
                        <a:t>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ea typeface="굴림" panose="020B0600000101010101" pitchFamily="50" charset="-127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ea typeface="굴림" panose="020B0600000101010101" pitchFamily="50" charset="-127"/>
                        </a:rPr>
                        <a:t>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ea typeface="굴림" panose="020B0600000101010101" pitchFamily="50" charset="-127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1258" name="Rectangle 120"/>
          <p:cNvSpPr>
            <a:spLocks noChangeArrowheads="1"/>
          </p:cNvSpPr>
          <p:nvPr/>
        </p:nvSpPr>
        <p:spPr bwMode="auto">
          <a:xfrm>
            <a:off x="6556375" y="1797050"/>
            <a:ext cx="3416300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algn="ctr"/>
            <a:endParaRPr lang="ko-KR" altLang="en-US" sz="3200" b="1" i="0" dirty="0">
              <a:solidFill>
                <a:srgbClr val="339933"/>
              </a:solidFill>
              <a:latin typeface="Times" pitchFamily="18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유효한 이동의 예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0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Recursive Algorithm</a:t>
            </a:r>
            <a:endParaRPr lang="en-US" altLang="ko-KR" dirty="0"/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ko-KR" dirty="0" err="1">
                <a:ea typeface="굴림" charset="-127"/>
              </a:rPr>
              <a:t>matrixPath</a:t>
            </a:r>
            <a:r>
              <a:rPr lang="en-US" altLang="ko-KR" dirty="0">
                <a:ea typeface="굴림" charset="-127"/>
              </a:rPr>
              <a:t>(</a:t>
            </a:r>
            <a:r>
              <a:rPr lang="en-US" altLang="ko-KR" i="1" dirty="0" err="1">
                <a:ea typeface="굴림" charset="-127"/>
              </a:rPr>
              <a:t>i</a:t>
            </a:r>
            <a:r>
              <a:rPr lang="en-US" altLang="ko-KR" dirty="0">
                <a:ea typeface="굴림" charset="-127"/>
              </a:rPr>
              <a:t>, </a:t>
            </a:r>
            <a:r>
              <a:rPr lang="en-US" altLang="ko-KR" i="1" dirty="0">
                <a:ea typeface="굴림" charset="-127"/>
              </a:rPr>
              <a:t>j</a:t>
            </a:r>
            <a:r>
              <a:rPr lang="en-US" altLang="ko-KR" dirty="0">
                <a:ea typeface="굴림" charset="-127"/>
              </a:rPr>
              <a:t>) </a:t>
            </a:r>
          </a:p>
          <a:p>
            <a:pPr>
              <a:buFontTx/>
              <a:buNone/>
            </a:pPr>
            <a:r>
              <a:rPr lang="en-US" altLang="ko-KR" sz="1800" dirty="0">
                <a:ea typeface="굴림" charset="-127"/>
              </a:rPr>
              <a:t>▷</a:t>
            </a:r>
            <a:r>
              <a:rPr lang="en-US" altLang="ko-KR" dirty="0">
                <a:ea typeface="굴림" charset="-127"/>
              </a:rPr>
              <a:t> (</a:t>
            </a:r>
            <a:r>
              <a:rPr lang="en-US" altLang="ko-KR" i="1" dirty="0" err="1">
                <a:ea typeface="굴림" charset="-127"/>
              </a:rPr>
              <a:t>i</a:t>
            </a:r>
            <a:r>
              <a:rPr lang="en-US" altLang="ko-KR" dirty="0">
                <a:ea typeface="굴림" charset="-127"/>
              </a:rPr>
              <a:t>, </a:t>
            </a:r>
            <a:r>
              <a:rPr lang="en-US" altLang="ko-KR" i="1" dirty="0">
                <a:ea typeface="굴림" charset="-127"/>
              </a:rPr>
              <a:t>j</a:t>
            </a:r>
            <a:r>
              <a:rPr lang="en-US" altLang="ko-KR" dirty="0">
                <a:ea typeface="굴림" charset="-127"/>
              </a:rPr>
              <a:t>)</a:t>
            </a:r>
            <a:r>
              <a:rPr lang="ko-KR" altLang="en-US" sz="1800" dirty="0">
                <a:latin typeface="굴림" charset="-127"/>
                <a:ea typeface="굴림" charset="-127"/>
              </a:rPr>
              <a:t>에 이르는 </a:t>
            </a:r>
            <a:r>
              <a:rPr lang="ko-KR" altLang="en-US" sz="1800" dirty="0" err="1">
                <a:latin typeface="굴림" charset="-127"/>
                <a:ea typeface="굴림" charset="-127"/>
              </a:rPr>
              <a:t>최저점수</a:t>
            </a:r>
            <a:r>
              <a:rPr lang="ko-KR" altLang="en-US" dirty="0">
                <a:ea typeface="굴림" charset="-127"/>
              </a:rPr>
              <a:t> </a:t>
            </a:r>
          </a:p>
          <a:p>
            <a:pPr>
              <a:buFontTx/>
              <a:buNone/>
            </a:pPr>
            <a:r>
              <a:rPr lang="en-US" altLang="ko-KR" dirty="0">
                <a:ea typeface="굴림" charset="-127"/>
              </a:rPr>
              <a:t>{ </a:t>
            </a:r>
          </a:p>
          <a:p>
            <a:pPr>
              <a:buFontTx/>
              <a:buNone/>
            </a:pPr>
            <a:r>
              <a:rPr lang="en-US" altLang="ko-KR" dirty="0">
                <a:ea typeface="굴림" charset="-127"/>
              </a:rPr>
              <a:t>        </a:t>
            </a:r>
            <a:r>
              <a:rPr lang="en-US" altLang="ko-KR" b="1" dirty="0">
                <a:solidFill>
                  <a:schemeClr val="accent2"/>
                </a:solidFill>
                <a:ea typeface="굴림" charset="-127"/>
              </a:rPr>
              <a:t>if</a:t>
            </a:r>
            <a:r>
              <a:rPr lang="en-US" altLang="ko-KR" dirty="0">
                <a:ea typeface="굴림" charset="-127"/>
              </a:rPr>
              <a:t> (</a:t>
            </a:r>
            <a:r>
              <a:rPr lang="en-US" altLang="ko-KR" i="1" dirty="0" err="1">
                <a:ea typeface="굴림" charset="-127"/>
              </a:rPr>
              <a:t>i</a:t>
            </a:r>
            <a:r>
              <a:rPr lang="en-US" altLang="ko-KR" dirty="0">
                <a:ea typeface="굴림" charset="-127"/>
              </a:rPr>
              <a:t> = 1 </a:t>
            </a:r>
            <a:r>
              <a:rPr lang="en-US" altLang="ko-KR" b="1" dirty="0">
                <a:solidFill>
                  <a:schemeClr val="accent2"/>
                </a:solidFill>
                <a:ea typeface="굴림" charset="-127"/>
              </a:rPr>
              <a:t>and</a:t>
            </a:r>
            <a:r>
              <a:rPr lang="en-US" altLang="ko-KR" dirty="0">
                <a:ea typeface="굴림" charset="-127"/>
              </a:rPr>
              <a:t> </a:t>
            </a:r>
            <a:r>
              <a:rPr lang="en-US" altLang="ko-KR" i="1" dirty="0">
                <a:ea typeface="굴림" charset="-127"/>
              </a:rPr>
              <a:t>j</a:t>
            </a:r>
            <a:r>
              <a:rPr lang="en-US" altLang="ko-KR" dirty="0">
                <a:ea typeface="굴림" charset="-127"/>
              </a:rPr>
              <a:t> = 1) </a:t>
            </a:r>
            <a:r>
              <a:rPr lang="en-US" altLang="ko-KR" b="1" dirty="0">
                <a:solidFill>
                  <a:schemeClr val="accent2"/>
                </a:solidFill>
                <a:ea typeface="굴림" charset="-127"/>
              </a:rPr>
              <a:t>then return</a:t>
            </a:r>
            <a:r>
              <a:rPr lang="en-US" altLang="ko-KR" dirty="0">
                <a:ea typeface="굴림" charset="-127"/>
              </a:rPr>
              <a:t> </a:t>
            </a:r>
            <a:r>
              <a:rPr lang="en-US" altLang="ko-KR" dirty="0" err="1">
                <a:ea typeface="굴림" charset="-127"/>
              </a:rPr>
              <a:t>m</a:t>
            </a:r>
            <a:r>
              <a:rPr lang="en-US" altLang="ko-KR" i="1" baseline="-25000" dirty="0" err="1">
                <a:ea typeface="굴림" charset="-127"/>
              </a:rPr>
              <a:t>ij</a:t>
            </a:r>
            <a:r>
              <a:rPr lang="en-US" altLang="ko-KR" dirty="0">
                <a:ea typeface="굴림" charset="-127"/>
              </a:rPr>
              <a:t>; </a:t>
            </a:r>
          </a:p>
          <a:p>
            <a:pPr>
              <a:buFontTx/>
              <a:buNone/>
            </a:pPr>
            <a:r>
              <a:rPr lang="en-US" altLang="ko-KR" dirty="0">
                <a:ea typeface="굴림" charset="-127"/>
              </a:rPr>
              <a:t>        </a:t>
            </a:r>
            <a:r>
              <a:rPr lang="en-US" altLang="ko-KR" b="1" dirty="0">
                <a:solidFill>
                  <a:schemeClr val="accent2"/>
                </a:solidFill>
                <a:ea typeface="굴림" charset="-127"/>
              </a:rPr>
              <a:t>else if</a:t>
            </a:r>
            <a:r>
              <a:rPr lang="en-US" altLang="ko-KR" dirty="0">
                <a:ea typeface="굴림" charset="-127"/>
              </a:rPr>
              <a:t> (</a:t>
            </a:r>
            <a:r>
              <a:rPr lang="en-US" altLang="ko-KR" i="1" dirty="0" err="1">
                <a:ea typeface="굴림" charset="-127"/>
              </a:rPr>
              <a:t>i</a:t>
            </a:r>
            <a:r>
              <a:rPr lang="en-US" altLang="ko-KR" dirty="0">
                <a:ea typeface="굴림" charset="-127"/>
              </a:rPr>
              <a:t> = 1) </a:t>
            </a:r>
            <a:r>
              <a:rPr lang="en-US" altLang="ko-KR" b="1" dirty="0">
                <a:solidFill>
                  <a:schemeClr val="accent2"/>
                </a:solidFill>
                <a:ea typeface="굴림" charset="-127"/>
              </a:rPr>
              <a:t>then return</a:t>
            </a:r>
            <a:r>
              <a:rPr lang="en-US" altLang="ko-KR" dirty="0">
                <a:ea typeface="굴림" charset="-127"/>
              </a:rPr>
              <a:t> (</a:t>
            </a:r>
            <a:r>
              <a:rPr lang="en-US" altLang="ko-KR" dirty="0" err="1">
                <a:ea typeface="굴림" charset="-127"/>
              </a:rPr>
              <a:t>matrixPath</a:t>
            </a:r>
            <a:r>
              <a:rPr lang="en-US" altLang="ko-KR" dirty="0">
                <a:ea typeface="굴림" charset="-127"/>
              </a:rPr>
              <a:t>(1, </a:t>
            </a:r>
            <a:r>
              <a:rPr lang="en-US" altLang="ko-KR" i="1" dirty="0">
                <a:ea typeface="굴림" charset="-127"/>
              </a:rPr>
              <a:t>j</a:t>
            </a:r>
            <a:r>
              <a:rPr lang="en-US" altLang="ko-KR" dirty="0">
                <a:ea typeface="굴림" charset="-127"/>
              </a:rPr>
              <a:t>-1) + </a:t>
            </a:r>
            <a:r>
              <a:rPr lang="en-US" altLang="ko-KR" dirty="0" err="1">
                <a:ea typeface="굴림" charset="-127"/>
              </a:rPr>
              <a:t>m</a:t>
            </a:r>
            <a:r>
              <a:rPr lang="en-US" altLang="ko-KR" i="1" baseline="-25000" dirty="0" err="1">
                <a:ea typeface="굴림" charset="-127"/>
              </a:rPr>
              <a:t>ij</a:t>
            </a:r>
            <a:r>
              <a:rPr lang="en-US" altLang="ko-KR" dirty="0">
                <a:ea typeface="굴림" charset="-127"/>
              </a:rPr>
              <a:t>); </a:t>
            </a:r>
          </a:p>
          <a:p>
            <a:pPr>
              <a:buFontTx/>
              <a:buNone/>
            </a:pPr>
            <a:r>
              <a:rPr lang="en-US" altLang="ko-KR" dirty="0">
                <a:ea typeface="굴림" charset="-127"/>
              </a:rPr>
              <a:t>        </a:t>
            </a:r>
            <a:r>
              <a:rPr lang="en-US" altLang="ko-KR" b="1" dirty="0">
                <a:solidFill>
                  <a:schemeClr val="accent2"/>
                </a:solidFill>
                <a:ea typeface="굴림" charset="-127"/>
              </a:rPr>
              <a:t>else if</a:t>
            </a:r>
            <a:r>
              <a:rPr lang="en-US" altLang="ko-KR" dirty="0">
                <a:ea typeface="굴림" charset="-127"/>
              </a:rPr>
              <a:t> (</a:t>
            </a:r>
            <a:r>
              <a:rPr lang="en-US" altLang="ko-KR" i="1" dirty="0">
                <a:ea typeface="굴림" charset="-127"/>
              </a:rPr>
              <a:t>j</a:t>
            </a:r>
            <a:r>
              <a:rPr lang="en-US" altLang="ko-KR" dirty="0">
                <a:ea typeface="굴림" charset="-127"/>
              </a:rPr>
              <a:t> = 1) </a:t>
            </a:r>
            <a:r>
              <a:rPr lang="en-US" altLang="ko-KR" b="1" dirty="0">
                <a:solidFill>
                  <a:schemeClr val="accent2"/>
                </a:solidFill>
                <a:ea typeface="굴림" charset="-127"/>
              </a:rPr>
              <a:t>then return</a:t>
            </a:r>
            <a:r>
              <a:rPr lang="en-US" altLang="ko-KR" dirty="0">
                <a:ea typeface="굴림" charset="-127"/>
              </a:rPr>
              <a:t> (</a:t>
            </a:r>
            <a:r>
              <a:rPr lang="en-US" altLang="ko-KR" dirty="0" err="1">
                <a:ea typeface="굴림" charset="-127"/>
              </a:rPr>
              <a:t>matrixPath</a:t>
            </a:r>
            <a:r>
              <a:rPr lang="en-US" altLang="ko-KR" dirty="0">
                <a:ea typeface="굴림" charset="-127"/>
              </a:rPr>
              <a:t>(</a:t>
            </a:r>
            <a:r>
              <a:rPr lang="en-US" altLang="ko-KR" i="1" dirty="0">
                <a:ea typeface="굴림" charset="-127"/>
              </a:rPr>
              <a:t>i</a:t>
            </a:r>
            <a:r>
              <a:rPr lang="en-US" altLang="ko-KR" dirty="0">
                <a:ea typeface="굴림" charset="-127"/>
              </a:rPr>
              <a:t>-1, 1) + </a:t>
            </a:r>
            <a:r>
              <a:rPr lang="en-US" altLang="ko-KR" dirty="0" err="1">
                <a:ea typeface="굴림" charset="-127"/>
              </a:rPr>
              <a:t>m</a:t>
            </a:r>
            <a:r>
              <a:rPr lang="en-US" altLang="ko-KR" i="1" baseline="-25000" dirty="0" err="1">
                <a:ea typeface="굴림" charset="-127"/>
              </a:rPr>
              <a:t>ij</a:t>
            </a:r>
            <a:r>
              <a:rPr lang="en-US" altLang="ko-KR" dirty="0">
                <a:ea typeface="굴림" charset="-127"/>
              </a:rPr>
              <a:t>); </a:t>
            </a:r>
          </a:p>
          <a:p>
            <a:pPr>
              <a:buFontTx/>
              <a:buNone/>
            </a:pPr>
            <a:r>
              <a:rPr lang="en-US" altLang="ko-KR" dirty="0">
                <a:ea typeface="굴림" charset="-127"/>
              </a:rPr>
              <a:t>        </a:t>
            </a:r>
            <a:r>
              <a:rPr lang="en-US" altLang="ko-KR" b="1" dirty="0">
                <a:solidFill>
                  <a:schemeClr val="accent2"/>
                </a:solidFill>
                <a:ea typeface="굴림" charset="-127"/>
              </a:rPr>
              <a:t>else return</a:t>
            </a:r>
            <a:r>
              <a:rPr lang="en-US" altLang="ko-KR" dirty="0">
                <a:ea typeface="굴림" charset="-127"/>
              </a:rPr>
              <a:t> ((min(</a:t>
            </a:r>
            <a:r>
              <a:rPr lang="en-US" altLang="ko-KR" dirty="0" err="1">
                <a:ea typeface="굴림" charset="-127"/>
              </a:rPr>
              <a:t>matrixPath</a:t>
            </a:r>
            <a:r>
              <a:rPr lang="en-US" altLang="ko-KR" dirty="0">
                <a:ea typeface="굴림" charset="-127"/>
              </a:rPr>
              <a:t>(</a:t>
            </a:r>
            <a:r>
              <a:rPr lang="en-US" altLang="ko-KR" i="1" dirty="0">
                <a:ea typeface="굴림" charset="-127"/>
              </a:rPr>
              <a:t>i</a:t>
            </a:r>
            <a:r>
              <a:rPr lang="en-US" altLang="ko-KR" dirty="0">
                <a:ea typeface="굴림" charset="-127"/>
              </a:rPr>
              <a:t>-1, </a:t>
            </a:r>
            <a:r>
              <a:rPr lang="en-US" altLang="ko-KR" i="1" dirty="0">
                <a:ea typeface="굴림" charset="-127"/>
              </a:rPr>
              <a:t>j</a:t>
            </a:r>
            <a:r>
              <a:rPr lang="en-US" altLang="ko-KR" dirty="0">
                <a:ea typeface="굴림" charset="-127"/>
              </a:rPr>
              <a:t>), </a:t>
            </a:r>
            <a:r>
              <a:rPr lang="en-US" altLang="ko-KR" dirty="0" err="1">
                <a:ea typeface="굴림" charset="-127"/>
              </a:rPr>
              <a:t>matrixPath</a:t>
            </a:r>
            <a:r>
              <a:rPr lang="en-US" altLang="ko-KR" dirty="0">
                <a:ea typeface="굴림" charset="-127"/>
              </a:rPr>
              <a:t>(</a:t>
            </a:r>
            <a:r>
              <a:rPr lang="en-US" altLang="ko-KR" dirty="0" err="1">
                <a:ea typeface="굴림" charset="-127"/>
              </a:rPr>
              <a:t>i</a:t>
            </a:r>
            <a:r>
              <a:rPr lang="en-US" altLang="ko-KR" dirty="0">
                <a:ea typeface="굴림" charset="-127"/>
              </a:rPr>
              <a:t>, </a:t>
            </a:r>
            <a:r>
              <a:rPr lang="en-US" altLang="ko-KR" i="1" dirty="0">
                <a:ea typeface="굴림" charset="-127"/>
              </a:rPr>
              <a:t>j</a:t>
            </a:r>
            <a:r>
              <a:rPr lang="en-US" altLang="ko-KR" dirty="0">
                <a:ea typeface="굴림" charset="-127"/>
              </a:rPr>
              <a:t>-1)) + </a:t>
            </a:r>
            <a:r>
              <a:rPr lang="en-US" altLang="ko-KR" dirty="0" err="1">
                <a:ea typeface="굴림" charset="-127"/>
              </a:rPr>
              <a:t>m</a:t>
            </a:r>
            <a:r>
              <a:rPr lang="en-US" altLang="ko-KR" i="1" baseline="-25000" dirty="0" err="1">
                <a:ea typeface="굴림" charset="-127"/>
              </a:rPr>
              <a:t>ij</a:t>
            </a:r>
            <a:r>
              <a:rPr lang="en-US" altLang="ko-KR" dirty="0">
                <a:ea typeface="굴림" charset="-127"/>
              </a:rPr>
              <a:t>); </a:t>
            </a:r>
          </a:p>
          <a:p>
            <a:pPr>
              <a:buFontTx/>
              <a:buNone/>
            </a:pPr>
            <a:r>
              <a:rPr lang="en-US" altLang="ko-KR" dirty="0">
                <a:ea typeface="굴림" charset="-127"/>
              </a:rPr>
              <a:t>} 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34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2"/>
          <p:cNvSpPr txBox="1">
            <a:spLocks noChangeArrowheads="1"/>
          </p:cNvSpPr>
          <p:nvPr/>
        </p:nvSpPr>
        <p:spPr bwMode="auto">
          <a:xfrm>
            <a:off x="5456238" y="654050"/>
            <a:ext cx="7620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>
                <a:latin typeface="굴림" charset="-127"/>
              </a:rPr>
              <a:t>mat</a:t>
            </a:r>
            <a:r>
              <a:rPr kumimoji="1" lang="en-US" altLang="ko-KR" sz="1200" i="0"/>
              <a:t>(4,3)</a:t>
            </a:r>
          </a:p>
        </p:txBody>
      </p:sp>
      <p:sp>
        <p:nvSpPr>
          <p:cNvPr id="55299" name="Text Box 3"/>
          <p:cNvSpPr txBox="1">
            <a:spLocks noChangeArrowheads="1"/>
          </p:cNvSpPr>
          <p:nvPr/>
        </p:nvSpPr>
        <p:spPr bwMode="auto">
          <a:xfrm>
            <a:off x="2479675" y="1282700"/>
            <a:ext cx="7937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 (4,2)</a:t>
            </a:r>
          </a:p>
        </p:txBody>
      </p:sp>
      <p:sp>
        <p:nvSpPr>
          <p:cNvPr id="55300" name="Text Box 4"/>
          <p:cNvSpPr txBox="1">
            <a:spLocks noChangeArrowheads="1"/>
          </p:cNvSpPr>
          <p:nvPr/>
        </p:nvSpPr>
        <p:spPr bwMode="auto">
          <a:xfrm>
            <a:off x="7408863" y="1282700"/>
            <a:ext cx="75088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mat(3,3)</a:t>
            </a:r>
          </a:p>
        </p:txBody>
      </p:sp>
      <p:sp>
        <p:nvSpPr>
          <p:cNvPr id="55301" name="Text Box 5"/>
          <p:cNvSpPr txBox="1">
            <a:spLocks noChangeArrowheads="1"/>
          </p:cNvSpPr>
          <p:nvPr/>
        </p:nvSpPr>
        <p:spPr bwMode="auto">
          <a:xfrm>
            <a:off x="3281363" y="1887538"/>
            <a:ext cx="75088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mat(3,2)</a:t>
            </a:r>
          </a:p>
        </p:txBody>
      </p:sp>
      <p:sp>
        <p:nvSpPr>
          <p:cNvPr id="55302" name="Text Box 6"/>
          <p:cNvSpPr txBox="1">
            <a:spLocks noChangeArrowheads="1"/>
          </p:cNvSpPr>
          <p:nvPr/>
        </p:nvSpPr>
        <p:spPr bwMode="auto">
          <a:xfrm>
            <a:off x="1476375" y="1889125"/>
            <a:ext cx="7508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mat(4,1)</a:t>
            </a:r>
          </a:p>
        </p:txBody>
      </p:sp>
      <p:sp>
        <p:nvSpPr>
          <p:cNvPr id="55303" name="Text Box 7"/>
          <p:cNvSpPr txBox="1">
            <a:spLocks noChangeArrowheads="1"/>
          </p:cNvSpPr>
          <p:nvPr/>
        </p:nvSpPr>
        <p:spPr bwMode="auto">
          <a:xfrm>
            <a:off x="1498600" y="2663825"/>
            <a:ext cx="750888" cy="274638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mat(2,1)</a:t>
            </a:r>
          </a:p>
        </p:txBody>
      </p:sp>
      <p:sp>
        <p:nvSpPr>
          <p:cNvPr id="55304" name="Text Box 8"/>
          <p:cNvSpPr txBox="1">
            <a:spLocks noChangeArrowheads="1"/>
          </p:cNvSpPr>
          <p:nvPr/>
        </p:nvSpPr>
        <p:spPr bwMode="auto">
          <a:xfrm>
            <a:off x="1487488" y="2282825"/>
            <a:ext cx="75088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mat(3,1)</a:t>
            </a:r>
          </a:p>
        </p:txBody>
      </p:sp>
      <p:sp>
        <p:nvSpPr>
          <p:cNvPr id="55305" name="Text Box 9"/>
          <p:cNvSpPr txBox="1">
            <a:spLocks noChangeArrowheads="1"/>
          </p:cNvSpPr>
          <p:nvPr/>
        </p:nvSpPr>
        <p:spPr bwMode="auto">
          <a:xfrm>
            <a:off x="1508125" y="3032125"/>
            <a:ext cx="7508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mat(1,1)</a:t>
            </a:r>
          </a:p>
        </p:txBody>
      </p:sp>
      <p:sp>
        <p:nvSpPr>
          <p:cNvPr id="55306" name="Text Box 10"/>
          <p:cNvSpPr txBox="1">
            <a:spLocks noChangeArrowheads="1"/>
          </p:cNvSpPr>
          <p:nvPr/>
        </p:nvSpPr>
        <p:spPr bwMode="auto">
          <a:xfrm>
            <a:off x="2449513" y="2422525"/>
            <a:ext cx="75088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mat(3,1)</a:t>
            </a:r>
          </a:p>
        </p:txBody>
      </p:sp>
      <p:sp>
        <p:nvSpPr>
          <p:cNvPr id="55307" name="Text Box 11"/>
          <p:cNvSpPr txBox="1">
            <a:spLocks noChangeArrowheads="1"/>
          </p:cNvSpPr>
          <p:nvPr/>
        </p:nvSpPr>
        <p:spPr bwMode="auto">
          <a:xfrm>
            <a:off x="3549650" y="2420938"/>
            <a:ext cx="7508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mat(2,2)</a:t>
            </a:r>
          </a:p>
        </p:txBody>
      </p:sp>
      <p:sp>
        <p:nvSpPr>
          <p:cNvPr id="285708" name="Freeform 12"/>
          <p:cNvSpPr>
            <a:spLocks/>
          </p:cNvSpPr>
          <p:nvPr/>
        </p:nvSpPr>
        <p:spPr bwMode="auto">
          <a:xfrm>
            <a:off x="2825750" y="1123950"/>
            <a:ext cx="4910138" cy="204788"/>
          </a:xfrm>
          <a:custGeom>
            <a:avLst/>
            <a:gdLst>
              <a:gd name="T0" fmla="*/ 0 w 3780"/>
              <a:gd name="T1" fmla="*/ 91 h 97"/>
              <a:gd name="T2" fmla="*/ 0 w 3780"/>
              <a:gd name="T3" fmla="*/ 0 h 97"/>
              <a:gd name="T4" fmla="*/ 3780 w 3780"/>
              <a:gd name="T5" fmla="*/ 0 h 97"/>
              <a:gd name="T6" fmla="*/ 3780 w 3780"/>
              <a:gd name="T7" fmla="*/ 97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80" h="97">
                <a:moveTo>
                  <a:pt x="0" y="91"/>
                </a:moveTo>
                <a:lnTo>
                  <a:pt x="0" y="0"/>
                </a:lnTo>
                <a:lnTo>
                  <a:pt x="3780" y="0"/>
                </a:lnTo>
                <a:lnTo>
                  <a:pt x="3780" y="97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5709" name="Freeform 13"/>
          <p:cNvSpPr>
            <a:spLocks/>
          </p:cNvSpPr>
          <p:nvPr/>
        </p:nvSpPr>
        <p:spPr bwMode="auto">
          <a:xfrm>
            <a:off x="1808163" y="1722438"/>
            <a:ext cx="1789112" cy="215900"/>
          </a:xfrm>
          <a:custGeom>
            <a:avLst/>
            <a:gdLst>
              <a:gd name="T0" fmla="*/ 0 w 3780"/>
              <a:gd name="T1" fmla="*/ 91 h 97"/>
              <a:gd name="T2" fmla="*/ 0 w 3780"/>
              <a:gd name="T3" fmla="*/ 0 h 97"/>
              <a:gd name="T4" fmla="*/ 3780 w 3780"/>
              <a:gd name="T5" fmla="*/ 0 h 97"/>
              <a:gd name="T6" fmla="*/ 3780 w 3780"/>
              <a:gd name="T7" fmla="*/ 97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80" h="97">
                <a:moveTo>
                  <a:pt x="0" y="91"/>
                </a:moveTo>
                <a:lnTo>
                  <a:pt x="0" y="0"/>
                </a:lnTo>
                <a:lnTo>
                  <a:pt x="3780" y="0"/>
                </a:lnTo>
                <a:lnTo>
                  <a:pt x="3780" y="97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5710" name="Freeform 14"/>
          <p:cNvSpPr>
            <a:spLocks/>
          </p:cNvSpPr>
          <p:nvPr/>
        </p:nvSpPr>
        <p:spPr bwMode="auto">
          <a:xfrm>
            <a:off x="5549900" y="1712913"/>
            <a:ext cx="2790825" cy="185737"/>
          </a:xfrm>
          <a:custGeom>
            <a:avLst/>
            <a:gdLst>
              <a:gd name="T0" fmla="*/ 0 w 3780"/>
              <a:gd name="T1" fmla="*/ 91 h 97"/>
              <a:gd name="T2" fmla="*/ 0 w 3780"/>
              <a:gd name="T3" fmla="*/ 0 h 97"/>
              <a:gd name="T4" fmla="*/ 3780 w 3780"/>
              <a:gd name="T5" fmla="*/ 0 h 97"/>
              <a:gd name="T6" fmla="*/ 3780 w 3780"/>
              <a:gd name="T7" fmla="*/ 97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80" h="97">
                <a:moveTo>
                  <a:pt x="0" y="91"/>
                </a:moveTo>
                <a:lnTo>
                  <a:pt x="0" y="0"/>
                </a:lnTo>
                <a:lnTo>
                  <a:pt x="3780" y="0"/>
                </a:lnTo>
                <a:lnTo>
                  <a:pt x="3780" y="97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5711" name="Freeform 15"/>
          <p:cNvSpPr>
            <a:spLocks/>
          </p:cNvSpPr>
          <p:nvPr/>
        </p:nvSpPr>
        <p:spPr bwMode="auto">
          <a:xfrm>
            <a:off x="2794000" y="2286000"/>
            <a:ext cx="1143000" cy="157163"/>
          </a:xfrm>
          <a:custGeom>
            <a:avLst/>
            <a:gdLst>
              <a:gd name="T0" fmla="*/ 0 w 3780"/>
              <a:gd name="T1" fmla="*/ 91 h 97"/>
              <a:gd name="T2" fmla="*/ 0 w 3780"/>
              <a:gd name="T3" fmla="*/ 0 h 97"/>
              <a:gd name="T4" fmla="*/ 3780 w 3780"/>
              <a:gd name="T5" fmla="*/ 0 h 97"/>
              <a:gd name="T6" fmla="*/ 3780 w 3780"/>
              <a:gd name="T7" fmla="*/ 97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80" h="97">
                <a:moveTo>
                  <a:pt x="0" y="91"/>
                </a:moveTo>
                <a:lnTo>
                  <a:pt x="0" y="0"/>
                </a:lnTo>
                <a:lnTo>
                  <a:pt x="3780" y="0"/>
                </a:lnTo>
                <a:lnTo>
                  <a:pt x="3780" y="97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5712" name="Line 16"/>
          <p:cNvSpPr>
            <a:spLocks noChangeShapeType="1"/>
          </p:cNvSpPr>
          <p:nvPr/>
        </p:nvSpPr>
        <p:spPr bwMode="auto">
          <a:xfrm>
            <a:off x="3594100" y="2124075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5713" name="Line 17"/>
          <p:cNvSpPr>
            <a:spLocks noChangeShapeType="1"/>
          </p:cNvSpPr>
          <p:nvPr/>
        </p:nvSpPr>
        <p:spPr bwMode="auto">
          <a:xfrm>
            <a:off x="1803400" y="2144713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5714" name="Line 18"/>
          <p:cNvSpPr>
            <a:spLocks noChangeShapeType="1"/>
          </p:cNvSpPr>
          <p:nvPr/>
        </p:nvSpPr>
        <p:spPr bwMode="auto">
          <a:xfrm>
            <a:off x="2825750" y="1543050"/>
            <a:ext cx="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5715" name="Line 19"/>
          <p:cNvSpPr>
            <a:spLocks noChangeShapeType="1"/>
          </p:cNvSpPr>
          <p:nvPr/>
        </p:nvSpPr>
        <p:spPr bwMode="auto">
          <a:xfrm>
            <a:off x="7734300" y="1543050"/>
            <a:ext cx="0" cy="174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55316" name="Text Box 20"/>
          <p:cNvSpPr txBox="1">
            <a:spLocks noChangeArrowheads="1"/>
          </p:cNvSpPr>
          <p:nvPr/>
        </p:nvSpPr>
        <p:spPr bwMode="auto">
          <a:xfrm>
            <a:off x="2481263" y="84138"/>
            <a:ext cx="75088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mat(4,4)</a:t>
            </a:r>
          </a:p>
        </p:txBody>
      </p:sp>
      <p:sp>
        <p:nvSpPr>
          <p:cNvPr id="55317" name="Text Box 21"/>
          <p:cNvSpPr txBox="1">
            <a:spLocks noChangeArrowheads="1"/>
          </p:cNvSpPr>
          <p:nvPr/>
        </p:nvSpPr>
        <p:spPr bwMode="auto">
          <a:xfrm>
            <a:off x="8018463" y="1851025"/>
            <a:ext cx="75088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mat(2,3)</a:t>
            </a:r>
          </a:p>
        </p:txBody>
      </p:sp>
      <p:sp>
        <p:nvSpPr>
          <p:cNvPr id="55318" name="Text Box 22"/>
          <p:cNvSpPr txBox="1">
            <a:spLocks noChangeArrowheads="1"/>
          </p:cNvSpPr>
          <p:nvPr/>
        </p:nvSpPr>
        <p:spPr bwMode="auto">
          <a:xfrm>
            <a:off x="8299450" y="2765425"/>
            <a:ext cx="7508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mat(1,2)</a:t>
            </a:r>
          </a:p>
        </p:txBody>
      </p:sp>
      <p:sp>
        <p:nvSpPr>
          <p:cNvPr id="285719" name="Freeform 23"/>
          <p:cNvSpPr>
            <a:spLocks/>
          </p:cNvSpPr>
          <p:nvPr/>
        </p:nvSpPr>
        <p:spPr bwMode="auto">
          <a:xfrm>
            <a:off x="7546975" y="2260600"/>
            <a:ext cx="1127125" cy="184150"/>
          </a:xfrm>
          <a:custGeom>
            <a:avLst/>
            <a:gdLst>
              <a:gd name="T0" fmla="*/ 0 w 3780"/>
              <a:gd name="T1" fmla="*/ 91 h 97"/>
              <a:gd name="T2" fmla="*/ 0 w 3780"/>
              <a:gd name="T3" fmla="*/ 0 h 97"/>
              <a:gd name="T4" fmla="*/ 3780 w 3780"/>
              <a:gd name="T5" fmla="*/ 0 h 97"/>
              <a:gd name="T6" fmla="*/ 3780 w 3780"/>
              <a:gd name="T7" fmla="*/ 97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80" h="97">
                <a:moveTo>
                  <a:pt x="0" y="91"/>
                </a:moveTo>
                <a:lnTo>
                  <a:pt x="0" y="0"/>
                </a:lnTo>
                <a:lnTo>
                  <a:pt x="3780" y="0"/>
                </a:lnTo>
                <a:lnTo>
                  <a:pt x="3780" y="97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5720" name="Line 24"/>
          <p:cNvSpPr>
            <a:spLocks noChangeShapeType="1"/>
          </p:cNvSpPr>
          <p:nvPr/>
        </p:nvSpPr>
        <p:spPr bwMode="auto">
          <a:xfrm>
            <a:off x="8331200" y="2112963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5721" name="Line 25"/>
          <p:cNvSpPr>
            <a:spLocks noChangeShapeType="1"/>
          </p:cNvSpPr>
          <p:nvPr/>
        </p:nvSpPr>
        <p:spPr bwMode="auto">
          <a:xfrm>
            <a:off x="5738813" y="917575"/>
            <a:ext cx="0" cy="204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5722" name="Freeform 26"/>
          <p:cNvSpPr>
            <a:spLocks/>
          </p:cNvSpPr>
          <p:nvPr/>
        </p:nvSpPr>
        <p:spPr bwMode="auto">
          <a:xfrm>
            <a:off x="2835275" y="331788"/>
            <a:ext cx="2905125" cy="390525"/>
          </a:xfrm>
          <a:custGeom>
            <a:avLst/>
            <a:gdLst>
              <a:gd name="T0" fmla="*/ 1754 w 1754"/>
              <a:gd name="T1" fmla="*/ 246 h 246"/>
              <a:gd name="T2" fmla="*/ 1754 w 1754"/>
              <a:gd name="T3" fmla="*/ 129 h 246"/>
              <a:gd name="T4" fmla="*/ 0 w 1754"/>
              <a:gd name="T5" fmla="*/ 129 h 246"/>
              <a:gd name="T6" fmla="*/ 0 w 1754"/>
              <a:gd name="T7" fmla="*/ 0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54" h="246">
                <a:moveTo>
                  <a:pt x="1754" y="246"/>
                </a:moveTo>
                <a:lnTo>
                  <a:pt x="1754" y="129"/>
                </a:lnTo>
                <a:lnTo>
                  <a:pt x="0" y="129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5723" name="Line 27"/>
          <p:cNvSpPr>
            <a:spLocks noChangeShapeType="1"/>
          </p:cNvSpPr>
          <p:nvPr/>
        </p:nvSpPr>
        <p:spPr bwMode="auto">
          <a:xfrm>
            <a:off x="1816100" y="2528888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5724" name="Line 28"/>
          <p:cNvSpPr>
            <a:spLocks noChangeShapeType="1"/>
          </p:cNvSpPr>
          <p:nvPr/>
        </p:nvSpPr>
        <p:spPr bwMode="auto">
          <a:xfrm>
            <a:off x="1822450" y="2911475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55325" name="Text Box 29"/>
          <p:cNvSpPr txBox="1">
            <a:spLocks noChangeArrowheads="1"/>
          </p:cNvSpPr>
          <p:nvPr/>
        </p:nvSpPr>
        <p:spPr bwMode="auto">
          <a:xfrm>
            <a:off x="2466975" y="2817813"/>
            <a:ext cx="750888" cy="274637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mat(2,1)</a:t>
            </a:r>
          </a:p>
        </p:txBody>
      </p:sp>
      <p:sp>
        <p:nvSpPr>
          <p:cNvPr id="55326" name="Text Box 30"/>
          <p:cNvSpPr txBox="1">
            <a:spLocks noChangeArrowheads="1"/>
          </p:cNvSpPr>
          <p:nvPr/>
        </p:nvSpPr>
        <p:spPr bwMode="auto">
          <a:xfrm>
            <a:off x="2476500" y="3186113"/>
            <a:ext cx="7508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mat(1,1)</a:t>
            </a:r>
          </a:p>
        </p:txBody>
      </p:sp>
      <p:sp>
        <p:nvSpPr>
          <p:cNvPr id="285727" name="Line 31"/>
          <p:cNvSpPr>
            <a:spLocks noChangeShapeType="1"/>
          </p:cNvSpPr>
          <p:nvPr/>
        </p:nvSpPr>
        <p:spPr bwMode="auto">
          <a:xfrm>
            <a:off x="2784475" y="2682875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5728" name="Line 32"/>
          <p:cNvSpPr>
            <a:spLocks noChangeShapeType="1"/>
          </p:cNvSpPr>
          <p:nvPr/>
        </p:nvSpPr>
        <p:spPr bwMode="auto">
          <a:xfrm>
            <a:off x="2790825" y="3065463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55329" name="Text Box 33"/>
          <p:cNvSpPr txBox="1">
            <a:spLocks noChangeArrowheads="1"/>
          </p:cNvSpPr>
          <p:nvPr/>
        </p:nvSpPr>
        <p:spPr bwMode="auto">
          <a:xfrm>
            <a:off x="3276600" y="3008313"/>
            <a:ext cx="750888" cy="274637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mat(2,1)</a:t>
            </a:r>
          </a:p>
        </p:txBody>
      </p:sp>
      <p:sp>
        <p:nvSpPr>
          <p:cNvPr id="55330" name="Text Box 34"/>
          <p:cNvSpPr txBox="1">
            <a:spLocks noChangeArrowheads="1"/>
          </p:cNvSpPr>
          <p:nvPr/>
        </p:nvSpPr>
        <p:spPr bwMode="auto">
          <a:xfrm>
            <a:off x="3967163" y="3006725"/>
            <a:ext cx="75088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mat(1,2)</a:t>
            </a:r>
          </a:p>
        </p:txBody>
      </p:sp>
      <p:sp>
        <p:nvSpPr>
          <p:cNvPr id="285731" name="Freeform 35"/>
          <p:cNvSpPr>
            <a:spLocks/>
          </p:cNvSpPr>
          <p:nvPr/>
        </p:nvSpPr>
        <p:spPr bwMode="auto">
          <a:xfrm>
            <a:off x="3633788" y="2836863"/>
            <a:ext cx="687387" cy="171450"/>
          </a:xfrm>
          <a:custGeom>
            <a:avLst/>
            <a:gdLst>
              <a:gd name="T0" fmla="*/ 0 w 3780"/>
              <a:gd name="T1" fmla="*/ 91 h 97"/>
              <a:gd name="T2" fmla="*/ 0 w 3780"/>
              <a:gd name="T3" fmla="*/ 0 h 97"/>
              <a:gd name="T4" fmla="*/ 3780 w 3780"/>
              <a:gd name="T5" fmla="*/ 0 h 97"/>
              <a:gd name="T6" fmla="*/ 3780 w 3780"/>
              <a:gd name="T7" fmla="*/ 97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80" h="97">
                <a:moveTo>
                  <a:pt x="0" y="91"/>
                </a:moveTo>
                <a:lnTo>
                  <a:pt x="0" y="0"/>
                </a:lnTo>
                <a:lnTo>
                  <a:pt x="3780" y="0"/>
                </a:lnTo>
                <a:lnTo>
                  <a:pt x="3780" y="97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5732" name="Line 36"/>
          <p:cNvSpPr>
            <a:spLocks noChangeShapeType="1"/>
          </p:cNvSpPr>
          <p:nvPr/>
        </p:nvSpPr>
        <p:spPr bwMode="auto">
          <a:xfrm>
            <a:off x="3938588" y="2689225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55333" name="Text Box 37"/>
          <p:cNvSpPr txBox="1">
            <a:spLocks noChangeArrowheads="1"/>
          </p:cNvSpPr>
          <p:nvPr/>
        </p:nvSpPr>
        <p:spPr bwMode="auto">
          <a:xfrm>
            <a:off x="3292475" y="3386138"/>
            <a:ext cx="7508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mat(1,1)</a:t>
            </a:r>
          </a:p>
        </p:txBody>
      </p:sp>
      <p:sp>
        <p:nvSpPr>
          <p:cNvPr id="285734" name="Line 38"/>
          <p:cNvSpPr>
            <a:spLocks noChangeShapeType="1"/>
          </p:cNvSpPr>
          <p:nvPr/>
        </p:nvSpPr>
        <p:spPr bwMode="auto">
          <a:xfrm>
            <a:off x="3632200" y="3265488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55335" name="Text Box 39"/>
          <p:cNvSpPr txBox="1">
            <a:spLocks noChangeArrowheads="1"/>
          </p:cNvSpPr>
          <p:nvPr/>
        </p:nvSpPr>
        <p:spPr bwMode="auto">
          <a:xfrm>
            <a:off x="3967163" y="3386138"/>
            <a:ext cx="75088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mat(1,1)</a:t>
            </a:r>
          </a:p>
        </p:txBody>
      </p:sp>
      <p:sp>
        <p:nvSpPr>
          <p:cNvPr id="285736" name="Line 40"/>
          <p:cNvSpPr>
            <a:spLocks noChangeShapeType="1"/>
          </p:cNvSpPr>
          <p:nvPr/>
        </p:nvSpPr>
        <p:spPr bwMode="auto">
          <a:xfrm>
            <a:off x="4319588" y="3265488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55337" name="Text Box 41"/>
          <p:cNvSpPr txBox="1">
            <a:spLocks noChangeArrowheads="1"/>
          </p:cNvSpPr>
          <p:nvPr/>
        </p:nvSpPr>
        <p:spPr bwMode="auto">
          <a:xfrm>
            <a:off x="8310563" y="3119438"/>
            <a:ext cx="75088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mat(1,1)</a:t>
            </a:r>
          </a:p>
        </p:txBody>
      </p:sp>
      <p:sp>
        <p:nvSpPr>
          <p:cNvPr id="285738" name="Line 42"/>
          <p:cNvSpPr>
            <a:spLocks noChangeShapeType="1"/>
          </p:cNvSpPr>
          <p:nvPr/>
        </p:nvSpPr>
        <p:spPr bwMode="auto">
          <a:xfrm>
            <a:off x="8675688" y="3011488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55339" name="Text Box 43"/>
          <p:cNvSpPr txBox="1">
            <a:spLocks noChangeArrowheads="1"/>
          </p:cNvSpPr>
          <p:nvPr/>
        </p:nvSpPr>
        <p:spPr bwMode="auto">
          <a:xfrm>
            <a:off x="792163" y="3762375"/>
            <a:ext cx="75088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mat(3,4)</a:t>
            </a:r>
          </a:p>
        </p:txBody>
      </p:sp>
      <p:sp>
        <p:nvSpPr>
          <p:cNvPr id="55340" name="Text Box 44"/>
          <p:cNvSpPr txBox="1">
            <a:spLocks noChangeArrowheads="1"/>
          </p:cNvSpPr>
          <p:nvPr/>
        </p:nvSpPr>
        <p:spPr bwMode="auto">
          <a:xfrm>
            <a:off x="787400" y="4352925"/>
            <a:ext cx="7508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mat(2,4)</a:t>
            </a:r>
          </a:p>
        </p:txBody>
      </p:sp>
      <p:sp>
        <p:nvSpPr>
          <p:cNvPr id="55341" name="Text Box 45"/>
          <p:cNvSpPr txBox="1">
            <a:spLocks noChangeArrowheads="1"/>
          </p:cNvSpPr>
          <p:nvPr/>
        </p:nvSpPr>
        <p:spPr bwMode="auto">
          <a:xfrm>
            <a:off x="1982788" y="4957763"/>
            <a:ext cx="75088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mat(2,3)</a:t>
            </a:r>
          </a:p>
        </p:txBody>
      </p:sp>
      <p:sp>
        <p:nvSpPr>
          <p:cNvPr id="55342" name="Text Box 46"/>
          <p:cNvSpPr txBox="1">
            <a:spLocks noChangeArrowheads="1"/>
          </p:cNvSpPr>
          <p:nvPr/>
        </p:nvSpPr>
        <p:spPr bwMode="auto">
          <a:xfrm>
            <a:off x="177800" y="4959350"/>
            <a:ext cx="7508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mat(1,4)</a:t>
            </a:r>
          </a:p>
        </p:txBody>
      </p:sp>
      <p:sp>
        <p:nvSpPr>
          <p:cNvPr id="55343" name="Text Box 47"/>
          <p:cNvSpPr txBox="1">
            <a:spLocks noChangeArrowheads="1"/>
          </p:cNvSpPr>
          <p:nvPr/>
        </p:nvSpPr>
        <p:spPr bwMode="auto">
          <a:xfrm>
            <a:off x="200025" y="5734050"/>
            <a:ext cx="7508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mat(1,2)</a:t>
            </a:r>
          </a:p>
        </p:txBody>
      </p:sp>
      <p:sp>
        <p:nvSpPr>
          <p:cNvPr id="55344" name="Text Box 48"/>
          <p:cNvSpPr txBox="1">
            <a:spLocks noChangeArrowheads="1"/>
          </p:cNvSpPr>
          <p:nvPr/>
        </p:nvSpPr>
        <p:spPr bwMode="auto">
          <a:xfrm>
            <a:off x="188913" y="5353050"/>
            <a:ext cx="75088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mat(1,3)</a:t>
            </a:r>
          </a:p>
        </p:txBody>
      </p:sp>
      <p:sp>
        <p:nvSpPr>
          <p:cNvPr id="55345" name="Text Box 49"/>
          <p:cNvSpPr txBox="1">
            <a:spLocks noChangeArrowheads="1"/>
          </p:cNvSpPr>
          <p:nvPr/>
        </p:nvSpPr>
        <p:spPr bwMode="auto">
          <a:xfrm>
            <a:off x="209550" y="6102350"/>
            <a:ext cx="7508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mat(1,1)</a:t>
            </a:r>
          </a:p>
        </p:txBody>
      </p:sp>
      <p:sp>
        <p:nvSpPr>
          <p:cNvPr id="55346" name="Text Box 50"/>
          <p:cNvSpPr txBox="1">
            <a:spLocks noChangeArrowheads="1"/>
          </p:cNvSpPr>
          <p:nvPr/>
        </p:nvSpPr>
        <p:spPr bwMode="auto">
          <a:xfrm>
            <a:off x="1150938" y="5505450"/>
            <a:ext cx="75088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mat(1,3)</a:t>
            </a:r>
          </a:p>
        </p:txBody>
      </p:sp>
      <p:sp>
        <p:nvSpPr>
          <p:cNvPr id="55347" name="Text Box 51"/>
          <p:cNvSpPr txBox="1">
            <a:spLocks noChangeArrowheads="1"/>
          </p:cNvSpPr>
          <p:nvPr/>
        </p:nvSpPr>
        <p:spPr bwMode="auto">
          <a:xfrm>
            <a:off x="2251075" y="5503863"/>
            <a:ext cx="7508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mat(2,2)</a:t>
            </a:r>
          </a:p>
        </p:txBody>
      </p:sp>
      <p:sp>
        <p:nvSpPr>
          <p:cNvPr id="285748" name="Freeform 52"/>
          <p:cNvSpPr>
            <a:spLocks/>
          </p:cNvSpPr>
          <p:nvPr/>
        </p:nvSpPr>
        <p:spPr bwMode="auto">
          <a:xfrm>
            <a:off x="1119188" y="4235450"/>
            <a:ext cx="4352925" cy="163513"/>
          </a:xfrm>
          <a:custGeom>
            <a:avLst/>
            <a:gdLst>
              <a:gd name="T0" fmla="*/ 0 w 3780"/>
              <a:gd name="T1" fmla="*/ 91 h 97"/>
              <a:gd name="T2" fmla="*/ 0 w 3780"/>
              <a:gd name="T3" fmla="*/ 0 h 97"/>
              <a:gd name="T4" fmla="*/ 3780 w 3780"/>
              <a:gd name="T5" fmla="*/ 0 h 97"/>
              <a:gd name="T6" fmla="*/ 3780 w 3780"/>
              <a:gd name="T7" fmla="*/ 97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80" h="97">
                <a:moveTo>
                  <a:pt x="0" y="91"/>
                </a:moveTo>
                <a:lnTo>
                  <a:pt x="0" y="0"/>
                </a:lnTo>
                <a:lnTo>
                  <a:pt x="3780" y="0"/>
                </a:lnTo>
                <a:lnTo>
                  <a:pt x="3780" y="97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5749" name="Freeform 53"/>
          <p:cNvSpPr>
            <a:spLocks/>
          </p:cNvSpPr>
          <p:nvPr/>
        </p:nvSpPr>
        <p:spPr bwMode="auto">
          <a:xfrm>
            <a:off x="509588" y="4792663"/>
            <a:ext cx="1789112" cy="215900"/>
          </a:xfrm>
          <a:custGeom>
            <a:avLst/>
            <a:gdLst>
              <a:gd name="T0" fmla="*/ 0 w 3780"/>
              <a:gd name="T1" fmla="*/ 91 h 97"/>
              <a:gd name="T2" fmla="*/ 0 w 3780"/>
              <a:gd name="T3" fmla="*/ 0 h 97"/>
              <a:gd name="T4" fmla="*/ 3780 w 3780"/>
              <a:gd name="T5" fmla="*/ 0 h 97"/>
              <a:gd name="T6" fmla="*/ 3780 w 3780"/>
              <a:gd name="T7" fmla="*/ 97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80" h="97">
                <a:moveTo>
                  <a:pt x="0" y="91"/>
                </a:moveTo>
                <a:lnTo>
                  <a:pt x="0" y="0"/>
                </a:lnTo>
                <a:lnTo>
                  <a:pt x="3780" y="0"/>
                </a:lnTo>
                <a:lnTo>
                  <a:pt x="3780" y="97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5750" name="Freeform 54"/>
          <p:cNvSpPr>
            <a:spLocks/>
          </p:cNvSpPr>
          <p:nvPr/>
        </p:nvSpPr>
        <p:spPr bwMode="auto">
          <a:xfrm>
            <a:off x="1495425" y="5368925"/>
            <a:ext cx="1143000" cy="209550"/>
          </a:xfrm>
          <a:custGeom>
            <a:avLst/>
            <a:gdLst>
              <a:gd name="T0" fmla="*/ 0 w 3780"/>
              <a:gd name="T1" fmla="*/ 91 h 97"/>
              <a:gd name="T2" fmla="*/ 0 w 3780"/>
              <a:gd name="T3" fmla="*/ 0 h 97"/>
              <a:gd name="T4" fmla="*/ 3780 w 3780"/>
              <a:gd name="T5" fmla="*/ 0 h 97"/>
              <a:gd name="T6" fmla="*/ 3780 w 3780"/>
              <a:gd name="T7" fmla="*/ 97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80" h="97">
                <a:moveTo>
                  <a:pt x="0" y="91"/>
                </a:moveTo>
                <a:lnTo>
                  <a:pt x="0" y="0"/>
                </a:lnTo>
                <a:lnTo>
                  <a:pt x="3780" y="0"/>
                </a:lnTo>
                <a:lnTo>
                  <a:pt x="3780" y="97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5751" name="Line 55"/>
          <p:cNvSpPr>
            <a:spLocks noChangeShapeType="1"/>
          </p:cNvSpPr>
          <p:nvPr/>
        </p:nvSpPr>
        <p:spPr bwMode="auto">
          <a:xfrm>
            <a:off x="2295525" y="5219700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5752" name="Line 56"/>
          <p:cNvSpPr>
            <a:spLocks noChangeShapeType="1"/>
          </p:cNvSpPr>
          <p:nvPr/>
        </p:nvSpPr>
        <p:spPr bwMode="auto">
          <a:xfrm>
            <a:off x="504825" y="5214938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5753" name="Line 57"/>
          <p:cNvSpPr>
            <a:spLocks noChangeShapeType="1"/>
          </p:cNvSpPr>
          <p:nvPr/>
        </p:nvSpPr>
        <p:spPr bwMode="auto">
          <a:xfrm>
            <a:off x="1120775" y="4613275"/>
            <a:ext cx="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5754" name="Line 58"/>
          <p:cNvSpPr>
            <a:spLocks noChangeShapeType="1"/>
          </p:cNvSpPr>
          <p:nvPr/>
        </p:nvSpPr>
        <p:spPr bwMode="auto">
          <a:xfrm>
            <a:off x="1125538" y="4025900"/>
            <a:ext cx="0" cy="204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5755" name="Line 59"/>
          <p:cNvSpPr>
            <a:spLocks noChangeShapeType="1"/>
          </p:cNvSpPr>
          <p:nvPr/>
        </p:nvSpPr>
        <p:spPr bwMode="auto">
          <a:xfrm>
            <a:off x="517525" y="5599113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5756" name="Line 60"/>
          <p:cNvSpPr>
            <a:spLocks noChangeShapeType="1"/>
          </p:cNvSpPr>
          <p:nvPr/>
        </p:nvSpPr>
        <p:spPr bwMode="auto">
          <a:xfrm>
            <a:off x="523875" y="5981700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55357" name="Text Box 61"/>
          <p:cNvSpPr txBox="1">
            <a:spLocks noChangeArrowheads="1"/>
          </p:cNvSpPr>
          <p:nvPr/>
        </p:nvSpPr>
        <p:spPr bwMode="auto">
          <a:xfrm>
            <a:off x="1168400" y="5900738"/>
            <a:ext cx="7508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mat(1,2)</a:t>
            </a:r>
          </a:p>
        </p:txBody>
      </p:sp>
      <p:sp>
        <p:nvSpPr>
          <p:cNvPr id="55358" name="Text Box 62"/>
          <p:cNvSpPr txBox="1">
            <a:spLocks noChangeArrowheads="1"/>
          </p:cNvSpPr>
          <p:nvPr/>
        </p:nvSpPr>
        <p:spPr bwMode="auto">
          <a:xfrm>
            <a:off x="1177925" y="6269038"/>
            <a:ext cx="7508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mat(1,1)</a:t>
            </a:r>
          </a:p>
        </p:txBody>
      </p:sp>
      <p:sp>
        <p:nvSpPr>
          <p:cNvPr id="285759" name="Line 63"/>
          <p:cNvSpPr>
            <a:spLocks noChangeShapeType="1"/>
          </p:cNvSpPr>
          <p:nvPr/>
        </p:nvSpPr>
        <p:spPr bwMode="auto">
          <a:xfrm>
            <a:off x="1485900" y="5765800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5760" name="Line 64"/>
          <p:cNvSpPr>
            <a:spLocks noChangeShapeType="1"/>
          </p:cNvSpPr>
          <p:nvPr/>
        </p:nvSpPr>
        <p:spPr bwMode="auto">
          <a:xfrm>
            <a:off x="1492250" y="6148388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55361" name="Text Box 65"/>
          <p:cNvSpPr txBox="1">
            <a:spLocks noChangeArrowheads="1"/>
          </p:cNvSpPr>
          <p:nvPr/>
        </p:nvSpPr>
        <p:spPr bwMode="auto">
          <a:xfrm>
            <a:off x="1978025" y="6091238"/>
            <a:ext cx="7508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mat(1,2)</a:t>
            </a:r>
          </a:p>
        </p:txBody>
      </p:sp>
      <p:sp>
        <p:nvSpPr>
          <p:cNvPr id="55362" name="Text Box 66"/>
          <p:cNvSpPr txBox="1">
            <a:spLocks noChangeArrowheads="1"/>
          </p:cNvSpPr>
          <p:nvPr/>
        </p:nvSpPr>
        <p:spPr bwMode="auto">
          <a:xfrm>
            <a:off x="2643188" y="6089650"/>
            <a:ext cx="750887" cy="274638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mat(2,1)</a:t>
            </a:r>
          </a:p>
        </p:txBody>
      </p:sp>
      <p:sp>
        <p:nvSpPr>
          <p:cNvPr id="285763" name="Freeform 67"/>
          <p:cNvSpPr>
            <a:spLocks/>
          </p:cNvSpPr>
          <p:nvPr/>
        </p:nvSpPr>
        <p:spPr bwMode="auto">
          <a:xfrm>
            <a:off x="2335213" y="5919788"/>
            <a:ext cx="647700" cy="236537"/>
          </a:xfrm>
          <a:custGeom>
            <a:avLst/>
            <a:gdLst>
              <a:gd name="T0" fmla="*/ 0 w 3780"/>
              <a:gd name="T1" fmla="*/ 91 h 97"/>
              <a:gd name="T2" fmla="*/ 0 w 3780"/>
              <a:gd name="T3" fmla="*/ 0 h 97"/>
              <a:gd name="T4" fmla="*/ 3780 w 3780"/>
              <a:gd name="T5" fmla="*/ 0 h 97"/>
              <a:gd name="T6" fmla="*/ 3780 w 3780"/>
              <a:gd name="T7" fmla="*/ 97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80" h="97">
                <a:moveTo>
                  <a:pt x="0" y="91"/>
                </a:moveTo>
                <a:lnTo>
                  <a:pt x="0" y="0"/>
                </a:lnTo>
                <a:lnTo>
                  <a:pt x="3780" y="0"/>
                </a:lnTo>
                <a:lnTo>
                  <a:pt x="3780" y="97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5764" name="Line 68"/>
          <p:cNvSpPr>
            <a:spLocks noChangeShapeType="1"/>
          </p:cNvSpPr>
          <p:nvPr/>
        </p:nvSpPr>
        <p:spPr bwMode="auto">
          <a:xfrm>
            <a:off x="2640013" y="5772150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55365" name="Text Box 69"/>
          <p:cNvSpPr txBox="1">
            <a:spLocks noChangeArrowheads="1"/>
          </p:cNvSpPr>
          <p:nvPr/>
        </p:nvSpPr>
        <p:spPr bwMode="auto">
          <a:xfrm>
            <a:off x="1993900" y="6469063"/>
            <a:ext cx="7508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mat(1,1)</a:t>
            </a:r>
          </a:p>
        </p:txBody>
      </p:sp>
      <p:sp>
        <p:nvSpPr>
          <p:cNvPr id="285766" name="Line 70"/>
          <p:cNvSpPr>
            <a:spLocks noChangeShapeType="1"/>
          </p:cNvSpPr>
          <p:nvPr/>
        </p:nvSpPr>
        <p:spPr bwMode="auto">
          <a:xfrm>
            <a:off x="2333625" y="6348413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55367" name="Text Box 71"/>
          <p:cNvSpPr txBox="1">
            <a:spLocks noChangeArrowheads="1"/>
          </p:cNvSpPr>
          <p:nvPr/>
        </p:nvSpPr>
        <p:spPr bwMode="auto">
          <a:xfrm>
            <a:off x="2668588" y="6469063"/>
            <a:ext cx="75088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mat(1,1)</a:t>
            </a:r>
          </a:p>
        </p:txBody>
      </p:sp>
      <p:sp>
        <p:nvSpPr>
          <p:cNvPr id="285768" name="Line 72"/>
          <p:cNvSpPr>
            <a:spLocks noChangeShapeType="1"/>
          </p:cNvSpPr>
          <p:nvPr/>
        </p:nvSpPr>
        <p:spPr bwMode="auto">
          <a:xfrm>
            <a:off x="2995613" y="6348413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55369" name="Text Box 73"/>
          <p:cNvSpPr txBox="1">
            <a:spLocks noChangeArrowheads="1"/>
          </p:cNvSpPr>
          <p:nvPr/>
        </p:nvSpPr>
        <p:spPr bwMode="auto">
          <a:xfrm>
            <a:off x="8301038" y="2422525"/>
            <a:ext cx="75088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mat(1,3)</a:t>
            </a:r>
          </a:p>
        </p:txBody>
      </p:sp>
      <p:sp>
        <p:nvSpPr>
          <p:cNvPr id="285770" name="Line 74"/>
          <p:cNvSpPr>
            <a:spLocks noChangeShapeType="1"/>
          </p:cNvSpPr>
          <p:nvPr/>
        </p:nvSpPr>
        <p:spPr bwMode="auto">
          <a:xfrm>
            <a:off x="8667750" y="2659063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55371" name="Text Box 75"/>
          <p:cNvSpPr txBox="1">
            <a:spLocks noChangeArrowheads="1"/>
          </p:cNvSpPr>
          <p:nvPr/>
        </p:nvSpPr>
        <p:spPr bwMode="auto">
          <a:xfrm>
            <a:off x="5260975" y="1870075"/>
            <a:ext cx="7508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mat(3,2)</a:t>
            </a:r>
          </a:p>
        </p:txBody>
      </p:sp>
      <p:sp>
        <p:nvSpPr>
          <p:cNvPr id="55372" name="Text Box 76"/>
          <p:cNvSpPr txBox="1">
            <a:spLocks noChangeArrowheads="1"/>
          </p:cNvSpPr>
          <p:nvPr/>
        </p:nvSpPr>
        <p:spPr bwMode="auto">
          <a:xfrm>
            <a:off x="4683125" y="2405063"/>
            <a:ext cx="7508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mat(3,1)</a:t>
            </a:r>
          </a:p>
        </p:txBody>
      </p:sp>
      <p:sp>
        <p:nvSpPr>
          <p:cNvPr id="55373" name="Text Box 77"/>
          <p:cNvSpPr txBox="1">
            <a:spLocks noChangeArrowheads="1"/>
          </p:cNvSpPr>
          <p:nvPr/>
        </p:nvSpPr>
        <p:spPr bwMode="auto">
          <a:xfrm>
            <a:off x="5783263" y="2403475"/>
            <a:ext cx="75088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mat(2,2)</a:t>
            </a:r>
          </a:p>
        </p:txBody>
      </p:sp>
      <p:sp>
        <p:nvSpPr>
          <p:cNvPr id="285774" name="Freeform 78"/>
          <p:cNvSpPr>
            <a:spLocks/>
          </p:cNvSpPr>
          <p:nvPr/>
        </p:nvSpPr>
        <p:spPr bwMode="auto">
          <a:xfrm>
            <a:off x="5027613" y="2268538"/>
            <a:ext cx="1143000" cy="157162"/>
          </a:xfrm>
          <a:custGeom>
            <a:avLst/>
            <a:gdLst>
              <a:gd name="T0" fmla="*/ 0 w 3780"/>
              <a:gd name="T1" fmla="*/ 91 h 97"/>
              <a:gd name="T2" fmla="*/ 0 w 3780"/>
              <a:gd name="T3" fmla="*/ 0 h 97"/>
              <a:gd name="T4" fmla="*/ 3780 w 3780"/>
              <a:gd name="T5" fmla="*/ 0 h 97"/>
              <a:gd name="T6" fmla="*/ 3780 w 3780"/>
              <a:gd name="T7" fmla="*/ 97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80" h="97">
                <a:moveTo>
                  <a:pt x="0" y="91"/>
                </a:moveTo>
                <a:lnTo>
                  <a:pt x="0" y="0"/>
                </a:lnTo>
                <a:lnTo>
                  <a:pt x="3780" y="0"/>
                </a:lnTo>
                <a:lnTo>
                  <a:pt x="3780" y="97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5775" name="Line 79"/>
          <p:cNvSpPr>
            <a:spLocks noChangeShapeType="1"/>
          </p:cNvSpPr>
          <p:nvPr/>
        </p:nvSpPr>
        <p:spPr bwMode="auto">
          <a:xfrm>
            <a:off x="5561013" y="2132013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55376" name="Text Box 80"/>
          <p:cNvSpPr txBox="1">
            <a:spLocks noChangeArrowheads="1"/>
          </p:cNvSpPr>
          <p:nvPr/>
        </p:nvSpPr>
        <p:spPr bwMode="auto">
          <a:xfrm>
            <a:off x="4700588" y="2800350"/>
            <a:ext cx="750887" cy="274638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mat(2,1)</a:t>
            </a:r>
          </a:p>
        </p:txBody>
      </p:sp>
      <p:sp>
        <p:nvSpPr>
          <p:cNvPr id="55377" name="Text Box 81"/>
          <p:cNvSpPr txBox="1">
            <a:spLocks noChangeArrowheads="1"/>
          </p:cNvSpPr>
          <p:nvPr/>
        </p:nvSpPr>
        <p:spPr bwMode="auto">
          <a:xfrm>
            <a:off x="4710113" y="3168650"/>
            <a:ext cx="75088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mat(1,1)</a:t>
            </a:r>
          </a:p>
        </p:txBody>
      </p:sp>
      <p:sp>
        <p:nvSpPr>
          <p:cNvPr id="285778" name="Line 82"/>
          <p:cNvSpPr>
            <a:spLocks noChangeShapeType="1"/>
          </p:cNvSpPr>
          <p:nvPr/>
        </p:nvSpPr>
        <p:spPr bwMode="auto">
          <a:xfrm>
            <a:off x="5018088" y="2665413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5779" name="Line 83"/>
          <p:cNvSpPr>
            <a:spLocks noChangeShapeType="1"/>
          </p:cNvSpPr>
          <p:nvPr/>
        </p:nvSpPr>
        <p:spPr bwMode="auto">
          <a:xfrm>
            <a:off x="5024438" y="3048000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55380" name="Text Box 84"/>
          <p:cNvSpPr txBox="1">
            <a:spLocks noChangeArrowheads="1"/>
          </p:cNvSpPr>
          <p:nvPr/>
        </p:nvSpPr>
        <p:spPr bwMode="auto">
          <a:xfrm>
            <a:off x="5510213" y="2990850"/>
            <a:ext cx="750887" cy="274638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mat(2,1)</a:t>
            </a:r>
          </a:p>
        </p:txBody>
      </p:sp>
      <p:sp>
        <p:nvSpPr>
          <p:cNvPr id="55381" name="Text Box 85"/>
          <p:cNvSpPr txBox="1">
            <a:spLocks noChangeArrowheads="1"/>
          </p:cNvSpPr>
          <p:nvPr/>
        </p:nvSpPr>
        <p:spPr bwMode="auto">
          <a:xfrm>
            <a:off x="6175375" y="2989263"/>
            <a:ext cx="7508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mat(1,2)</a:t>
            </a:r>
          </a:p>
        </p:txBody>
      </p:sp>
      <p:sp>
        <p:nvSpPr>
          <p:cNvPr id="285782" name="Freeform 86"/>
          <p:cNvSpPr>
            <a:spLocks/>
          </p:cNvSpPr>
          <p:nvPr/>
        </p:nvSpPr>
        <p:spPr bwMode="auto">
          <a:xfrm>
            <a:off x="5867400" y="2819400"/>
            <a:ext cx="647700" cy="169863"/>
          </a:xfrm>
          <a:custGeom>
            <a:avLst/>
            <a:gdLst>
              <a:gd name="T0" fmla="*/ 0 w 3780"/>
              <a:gd name="T1" fmla="*/ 91 h 97"/>
              <a:gd name="T2" fmla="*/ 0 w 3780"/>
              <a:gd name="T3" fmla="*/ 0 h 97"/>
              <a:gd name="T4" fmla="*/ 3780 w 3780"/>
              <a:gd name="T5" fmla="*/ 0 h 97"/>
              <a:gd name="T6" fmla="*/ 3780 w 3780"/>
              <a:gd name="T7" fmla="*/ 97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80" h="97">
                <a:moveTo>
                  <a:pt x="0" y="91"/>
                </a:moveTo>
                <a:lnTo>
                  <a:pt x="0" y="0"/>
                </a:lnTo>
                <a:lnTo>
                  <a:pt x="3780" y="0"/>
                </a:lnTo>
                <a:lnTo>
                  <a:pt x="3780" y="97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5783" name="Line 87"/>
          <p:cNvSpPr>
            <a:spLocks noChangeShapeType="1"/>
          </p:cNvSpPr>
          <p:nvPr/>
        </p:nvSpPr>
        <p:spPr bwMode="auto">
          <a:xfrm>
            <a:off x="6172200" y="2671763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55384" name="Text Box 88"/>
          <p:cNvSpPr txBox="1">
            <a:spLocks noChangeArrowheads="1"/>
          </p:cNvSpPr>
          <p:nvPr/>
        </p:nvSpPr>
        <p:spPr bwMode="auto">
          <a:xfrm>
            <a:off x="5526088" y="3368675"/>
            <a:ext cx="75088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mat(1,1)</a:t>
            </a:r>
          </a:p>
        </p:txBody>
      </p:sp>
      <p:sp>
        <p:nvSpPr>
          <p:cNvPr id="285785" name="Line 89"/>
          <p:cNvSpPr>
            <a:spLocks noChangeShapeType="1"/>
          </p:cNvSpPr>
          <p:nvPr/>
        </p:nvSpPr>
        <p:spPr bwMode="auto">
          <a:xfrm>
            <a:off x="5865813" y="3248025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55386" name="Text Box 90"/>
          <p:cNvSpPr txBox="1">
            <a:spLocks noChangeArrowheads="1"/>
          </p:cNvSpPr>
          <p:nvPr/>
        </p:nvSpPr>
        <p:spPr bwMode="auto">
          <a:xfrm>
            <a:off x="6200775" y="3368675"/>
            <a:ext cx="7508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mat(1,1)</a:t>
            </a:r>
          </a:p>
        </p:txBody>
      </p:sp>
      <p:sp>
        <p:nvSpPr>
          <p:cNvPr id="285787" name="Line 91"/>
          <p:cNvSpPr>
            <a:spLocks noChangeShapeType="1"/>
          </p:cNvSpPr>
          <p:nvPr/>
        </p:nvSpPr>
        <p:spPr bwMode="auto">
          <a:xfrm>
            <a:off x="6527800" y="3248025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55388" name="Text Box 92"/>
          <p:cNvSpPr txBox="1">
            <a:spLocks noChangeArrowheads="1"/>
          </p:cNvSpPr>
          <p:nvPr/>
        </p:nvSpPr>
        <p:spPr bwMode="auto">
          <a:xfrm>
            <a:off x="7158038" y="2378075"/>
            <a:ext cx="75088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mat(2,2)</a:t>
            </a:r>
          </a:p>
        </p:txBody>
      </p:sp>
      <p:sp>
        <p:nvSpPr>
          <p:cNvPr id="55389" name="Text Box 93"/>
          <p:cNvSpPr txBox="1">
            <a:spLocks noChangeArrowheads="1"/>
          </p:cNvSpPr>
          <p:nvPr/>
        </p:nvSpPr>
        <p:spPr bwMode="auto">
          <a:xfrm>
            <a:off x="6884988" y="2965450"/>
            <a:ext cx="750887" cy="274638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mat(2,1)</a:t>
            </a:r>
          </a:p>
        </p:txBody>
      </p:sp>
      <p:sp>
        <p:nvSpPr>
          <p:cNvPr id="55390" name="Text Box 94"/>
          <p:cNvSpPr txBox="1">
            <a:spLocks noChangeArrowheads="1"/>
          </p:cNvSpPr>
          <p:nvPr/>
        </p:nvSpPr>
        <p:spPr bwMode="auto">
          <a:xfrm>
            <a:off x="7550150" y="2963863"/>
            <a:ext cx="7508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mat(1,2)</a:t>
            </a:r>
          </a:p>
        </p:txBody>
      </p:sp>
      <p:sp>
        <p:nvSpPr>
          <p:cNvPr id="285791" name="Freeform 95"/>
          <p:cNvSpPr>
            <a:spLocks/>
          </p:cNvSpPr>
          <p:nvPr/>
        </p:nvSpPr>
        <p:spPr bwMode="auto">
          <a:xfrm>
            <a:off x="7242175" y="2794000"/>
            <a:ext cx="647700" cy="157163"/>
          </a:xfrm>
          <a:custGeom>
            <a:avLst/>
            <a:gdLst>
              <a:gd name="T0" fmla="*/ 0 w 3780"/>
              <a:gd name="T1" fmla="*/ 91 h 97"/>
              <a:gd name="T2" fmla="*/ 0 w 3780"/>
              <a:gd name="T3" fmla="*/ 0 h 97"/>
              <a:gd name="T4" fmla="*/ 3780 w 3780"/>
              <a:gd name="T5" fmla="*/ 0 h 97"/>
              <a:gd name="T6" fmla="*/ 3780 w 3780"/>
              <a:gd name="T7" fmla="*/ 97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80" h="97">
                <a:moveTo>
                  <a:pt x="0" y="91"/>
                </a:moveTo>
                <a:lnTo>
                  <a:pt x="0" y="0"/>
                </a:lnTo>
                <a:lnTo>
                  <a:pt x="3780" y="0"/>
                </a:lnTo>
                <a:lnTo>
                  <a:pt x="3780" y="97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5792" name="Line 96"/>
          <p:cNvSpPr>
            <a:spLocks noChangeShapeType="1"/>
          </p:cNvSpPr>
          <p:nvPr/>
        </p:nvSpPr>
        <p:spPr bwMode="auto">
          <a:xfrm>
            <a:off x="7546975" y="2646363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55393" name="Text Box 97"/>
          <p:cNvSpPr txBox="1">
            <a:spLocks noChangeArrowheads="1"/>
          </p:cNvSpPr>
          <p:nvPr/>
        </p:nvSpPr>
        <p:spPr bwMode="auto">
          <a:xfrm>
            <a:off x="6900863" y="3343275"/>
            <a:ext cx="75088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mat(1,1)</a:t>
            </a:r>
          </a:p>
        </p:txBody>
      </p:sp>
      <p:sp>
        <p:nvSpPr>
          <p:cNvPr id="285794" name="Line 98"/>
          <p:cNvSpPr>
            <a:spLocks noChangeShapeType="1"/>
          </p:cNvSpPr>
          <p:nvPr/>
        </p:nvSpPr>
        <p:spPr bwMode="auto">
          <a:xfrm>
            <a:off x="7240588" y="3222625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55395" name="Text Box 99"/>
          <p:cNvSpPr txBox="1">
            <a:spLocks noChangeArrowheads="1"/>
          </p:cNvSpPr>
          <p:nvPr/>
        </p:nvSpPr>
        <p:spPr bwMode="auto">
          <a:xfrm>
            <a:off x="7575550" y="3343275"/>
            <a:ext cx="7508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mat(1,1)</a:t>
            </a:r>
          </a:p>
        </p:txBody>
      </p:sp>
      <p:sp>
        <p:nvSpPr>
          <p:cNvPr id="285796" name="Line 100"/>
          <p:cNvSpPr>
            <a:spLocks noChangeShapeType="1"/>
          </p:cNvSpPr>
          <p:nvPr/>
        </p:nvSpPr>
        <p:spPr bwMode="auto">
          <a:xfrm>
            <a:off x="7902575" y="3222625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55397" name="Text Box 101"/>
          <p:cNvSpPr txBox="1">
            <a:spLocks noChangeArrowheads="1"/>
          </p:cNvSpPr>
          <p:nvPr/>
        </p:nvSpPr>
        <p:spPr bwMode="auto">
          <a:xfrm>
            <a:off x="5156200" y="4354513"/>
            <a:ext cx="7508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mat(3,3)</a:t>
            </a:r>
          </a:p>
        </p:txBody>
      </p:sp>
      <p:sp>
        <p:nvSpPr>
          <p:cNvPr id="285798" name="Freeform 102"/>
          <p:cNvSpPr>
            <a:spLocks/>
          </p:cNvSpPr>
          <p:nvPr/>
        </p:nvSpPr>
        <p:spPr bwMode="auto">
          <a:xfrm>
            <a:off x="4683125" y="4824413"/>
            <a:ext cx="1835150" cy="171450"/>
          </a:xfrm>
          <a:custGeom>
            <a:avLst/>
            <a:gdLst>
              <a:gd name="T0" fmla="*/ 0 w 3780"/>
              <a:gd name="T1" fmla="*/ 91 h 97"/>
              <a:gd name="T2" fmla="*/ 0 w 3780"/>
              <a:gd name="T3" fmla="*/ 0 h 97"/>
              <a:gd name="T4" fmla="*/ 3780 w 3780"/>
              <a:gd name="T5" fmla="*/ 0 h 97"/>
              <a:gd name="T6" fmla="*/ 3780 w 3780"/>
              <a:gd name="T7" fmla="*/ 97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80" h="97">
                <a:moveTo>
                  <a:pt x="0" y="91"/>
                </a:moveTo>
                <a:lnTo>
                  <a:pt x="0" y="0"/>
                </a:lnTo>
                <a:lnTo>
                  <a:pt x="3780" y="0"/>
                </a:lnTo>
                <a:lnTo>
                  <a:pt x="3780" y="97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5799" name="Line 103"/>
          <p:cNvSpPr>
            <a:spLocks noChangeShapeType="1"/>
          </p:cNvSpPr>
          <p:nvPr/>
        </p:nvSpPr>
        <p:spPr bwMode="auto">
          <a:xfrm>
            <a:off x="5481638" y="4614863"/>
            <a:ext cx="0" cy="174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55400" name="Text Box 104"/>
          <p:cNvSpPr txBox="1">
            <a:spLocks noChangeArrowheads="1"/>
          </p:cNvSpPr>
          <p:nvPr/>
        </p:nvSpPr>
        <p:spPr bwMode="auto">
          <a:xfrm>
            <a:off x="4376738" y="4954588"/>
            <a:ext cx="75088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mat(2,3)</a:t>
            </a:r>
          </a:p>
        </p:txBody>
      </p:sp>
      <p:sp>
        <p:nvSpPr>
          <p:cNvPr id="55401" name="Text Box 105"/>
          <p:cNvSpPr txBox="1">
            <a:spLocks noChangeArrowheads="1"/>
          </p:cNvSpPr>
          <p:nvPr/>
        </p:nvSpPr>
        <p:spPr bwMode="auto">
          <a:xfrm>
            <a:off x="4873625" y="5868988"/>
            <a:ext cx="7508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mat(1,2)</a:t>
            </a:r>
          </a:p>
        </p:txBody>
      </p:sp>
      <p:sp>
        <p:nvSpPr>
          <p:cNvPr id="285802" name="Freeform 106"/>
          <p:cNvSpPr>
            <a:spLocks/>
          </p:cNvSpPr>
          <p:nvPr/>
        </p:nvSpPr>
        <p:spPr bwMode="auto">
          <a:xfrm>
            <a:off x="4121150" y="5364163"/>
            <a:ext cx="1127125" cy="184150"/>
          </a:xfrm>
          <a:custGeom>
            <a:avLst/>
            <a:gdLst>
              <a:gd name="T0" fmla="*/ 0 w 3780"/>
              <a:gd name="T1" fmla="*/ 91 h 97"/>
              <a:gd name="T2" fmla="*/ 0 w 3780"/>
              <a:gd name="T3" fmla="*/ 0 h 97"/>
              <a:gd name="T4" fmla="*/ 3780 w 3780"/>
              <a:gd name="T5" fmla="*/ 0 h 97"/>
              <a:gd name="T6" fmla="*/ 3780 w 3780"/>
              <a:gd name="T7" fmla="*/ 97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80" h="97">
                <a:moveTo>
                  <a:pt x="0" y="91"/>
                </a:moveTo>
                <a:lnTo>
                  <a:pt x="0" y="0"/>
                </a:lnTo>
                <a:lnTo>
                  <a:pt x="3780" y="0"/>
                </a:lnTo>
                <a:lnTo>
                  <a:pt x="3780" y="97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5803" name="Line 107"/>
          <p:cNvSpPr>
            <a:spLocks noChangeShapeType="1"/>
          </p:cNvSpPr>
          <p:nvPr/>
        </p:nvSpPr>
        <p:spPr bwMode="auto">
          <a:xfrm>
            <a:off x="4689475" y="5216525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55404" name="Text Box 108"/>
          <p:cNvSpPr txBox="1">
            <a:spLocks noChangeArrowheads="1"/>
          </p:cNvSpPr>
          <p:nvPr/>
        </p:nvSpPr>
        <p:spPr bwMode="auto">
          <a:xfrm>
            <a:off x="4884738" y="6223000"/>
            <a:ext cx="75088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mat(1,1)</a:t>
            </a:r>
          </a:p>
        </p:txBody>
      </p:sp>
      <p:sp>
        <p:nvSpPr>
          <p:cNvPr id="285805" name="Line 109"/>
          <p:cNvSpPr>
            <a:spLocks noChangeShapeType="1"/>
          </p:cNvSpPr>
          <p:nvPr/>
        </p:nvSpPr>
        <p:spPr bwMode="auto">
          <a:xfrm>
            <a:off x="5249863" y="6115050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55406" name="Text Box 110"/>
          <p:cNvSpPr txBox="1">
            <a:spLocks noChangeArrowheads="1"/>
          </p:cNvSpPr>
          <p:nvPr/>
        </p:nvSpPr>
        <p:spPr bwMode="auto">
          <a:xfrm>
            <a:off x="4875213" y="5526088"/>
            <a:ext cx="75088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mat(1,3)</a:t>
            </a:r>
          </a:p>
        </p:txBody>
      </p:sp>
      <p:sp>
        <p:nvSpPr>
          <p:cNvPr id="285807" name="Line 111"/>
          <p:cNvSpPr>
            <a:spLocks noChangeShapeType="1"/>
          </p:cNvSpPr>
          <p:nvPr/>
        </p:nvSpPr>
        <p:spPr bwMode="auto">
          <a:xfrm>
            <a:off x="5241925" y="5762625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55408" name="Text Box 112"/>
          <p:cNvSpPr txBox="1">
            <a:spLocks noChangeArrowheads="1"/>
          </p:cNvSpPr>
          <p:nvPr/>
        </p:nvSpPr>
        <p:spPr bwMode="auto">
          <a:xfrm>
            <a:off x="6207125" y="4968875"/>
            <a:ext cx="7508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mat(3,2)</a:t>
            </a:r>
          </a:p>
        </p:txBody>
      </p:sp>
      <p:sp>
        <p:nvSpPr>
          <p:cNvPr id="55409" name="Text Box 113"/>
          <p:cNvSpPr txBox="1">
            <a:spLocks noChangeArrowheads="1"/>
          </p:cNvSpPr>
          <p:nvPr/>
        </p:nvSpPr>
        <p:spPr bwMode="auto">
          <a:xfrm>
            <a:off x="5629275" y="5503863"/>
            <a:ext cx="7508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mat(3,1)</a:t>
            </a:r>
          </a:p>
        </p:txBody>
      </p:sp>
      <p:sp>
        <p:nvSpPr>
          <p:cNvPr id="55410" name="Text Box 114"/>
          <p:cNvSpPr txBox="1">
            <a:spLocks noChangeArrowheads="1"/>
          </p:cNvSpPr>
          <p:nvPr/>
        </p:nvSpPr>
        <p:spPr bwMode="auto">
          <a:xfrm>
            <a:off x="6729413" y="5502275"/>
            <a:ext cx="75088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mat(2,2)</a:t>
            </a:r>
          </a:p>
        </p:txBody>
      </p:sp>
      <p:sp>
        <p:nvSpPr>
          <p:cNvPr id="285811" name="Freeform 115"/>
          <p:cNvSpPr>
            <a:spLocks/>
          </p:cNvSpPr>
          <p:nvPr/>
        </p:nvSpPr>
        <p:spPr bwMode="auto">
          <a:xfrm>
            <a:off x="5973763" y="5367338"/>
            <a:ext cx="1143000" cy="157162"/>
          </a:xfrm>
          <a:custGeom>
            <a:avLst/>
            <a:gdLst>
              <a:gd name="T0" fmla="*/ 0 w 3780"/>
              <a:gd name="T1" fmla="*/ 91 h 97"/>
              <a:gd name="T2" fmla="*/ 0 w 3780"/>
              <a:gd name="T3" fmla="*/ 0 h 97"/>
              <a:gd name="T4" fmla="*/ 3780 w 3780"/>
              <a:gd name="T5" fmla="*/ 0 h 97"/>
              <a:gd name="T6" fmla="*/ 3780 w 3780"/>
              <a:gd name="T7" fmla="*/ 97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80" h="97">
                <a:moveTo>
                  <a:pt x="0" y="91"/>
                </a:moveTo>
                <a:lnTo>
                  <a:pt x="0" y="0"/>
                </a:lnTo>
                <a:lnTo>
                  <a:pt x="3780" y="0"/>
                </a:lnTo>
                <a:lnTo>
                  <a:pt x="3780" y="97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5812" name="Line 116"/>
          <p:cNvSpPr>
            <a:spLocks noChangeShapeType="1"/>
          </p:cNvSpPr>
          <p:nvPr/>
        </p:nvSpPr>
        <p:spPr bwMode="auto">
          <a:xfrm>
            <a:off x="6507163" y="5230813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55413" name="Text Box 117"/>
          <p:cNvSpPr txBox="1">
            <a:spLocks noChangeArrowheads="1"/>
          </p:cNvSpPr>
          <p:nvPr/>
        </p:nvSpPr>
        <p:spPr bwMode="auto">
          <a:xfrm>
            <a:off x="5646738" y="5899150"/>
            <a:ext cx="750887" cy="274638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mat(2,1)</a:t>
            </a:r>
          </a:p>
        </p:txBody>
      </p:sp>
      <p:sp>
        <p:nvSpPr>
          <p:cNvPr id="55414" name="Text Box 118"/>
          <p:cNvSpPr txBox="1">
            <a:spLocks noChangeArrowheads="1"/>
          </p:cNvSpPr>
          <p:nvPr/>
        </p:nvSpPr>
        <p:spPr bwMode="auto">
          <a:xfrm>
            <a:off x="5656263" y="6267450"/>
            <a:ext cx="75088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mat(1,1)</a:t>
            </a:r>
          </a:p>
        </p:txBody>
      </p:sp>
      <p:sp>
        <p:nvSpPr>
          <p:cNvPr id="285815" name="Line 119"/>
          <p:cNvSpPr>
            <a:spLocks noChangeShapeType="1"/>
          </p:cNvSpPr>
          <p:nvPr/>
        </p:nvSpPr>
        <p:spPr bwMode="auto">
          <a:xfrm>
            <a:off x="5964238" y="5764213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5816" name="Line 120"/>
          <p:cNvSpPr>
            <a:spLocks noChangeShapeType="1"/>
          </p:cNvSpPr>
          <p:nvPr/>
        </p:nvSpPr>
        <p:spPr bwMode="auto">
          <a:xfrm>
            <a:off x="5970588" y="6146800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55417" name="Text Box 121"/>
          <p:cNvSpPr txBox="1">
            <a:spLocks noChangeArrowheads="1"/>
          </p:cNvSpPr>
          <p:nvPr/>
        </p:nvSpPr>
        <p:spPr bwMode="auto">
          <a:xfrm>
            <a:off x="6456363" y="6064250"/>
            <a:ext cx="750887" cy="274638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mat(2,1)</a:t>
            </a:r>
          </a:p>
        </p:txBody>
      </p:sp>
      <p:sp>
        <p:nvSpPr>
          <p:cNvPr id="55418" name="Text Box 122"/>
          <p:cNvSpPr txBox="1">
            <a:spLocks noChangeArrowheads="1"/>
          </p:cNvSpPr>
          <p:nvPr/>
        </p:nvSpPr>
        <p:spPr bwMode="auto">
          <a:xfrm>
            <a:off x="7121525" y="6049963"/>
            <a:ext cx="7508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mat(1,2)</a:t>
            </a:r>
          </a:p>
        </p:txBody>
      </p:sp>
      <p:sp>
        <p:nvSpPr>
          <p:cNvPr id="285819" name="Freeform 123"/>
          <p:cNvSpPr>
            <a:spLocks/>
          </p:cNvSpPr>
          <p:nvPr/>
        </p:nvSpPr>
        <p:spPr bwMode="auto">
          <a:xfrm>
            <a:off x="6813550" y="5918200"/>
            <a:ext cx="647700" cy="169863"/>
          </a:xfrm>
          <a:custGeom>
            <a:avLst/>
            <a:gdLst>
              <a:gd name="T0" fmla="*/ 0 w 3780"/>
              <a:gd name="T1" fmla="*/ 91 h 97"/>
              <a:gd name="T2" fmla="*/ 0 w 3780"/>
              <a:gd name="T3" fmla="*/ 0 h 97"/>
              <a:gd name="T4" fmla="*/ 3780 w 3780"/>
              <a:gd name="T5" fmla="*/ 0 h 97"/>
              <a:gd name="T6" fmla="*/ 3780 w 3780"/>
              <a:gd name="T7" fmla="*/ 97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80" h="97">
                <a:moveTo>
                  <a:pt x="0" y="91"/>
                </a:moveTo>
                <a:lnTo>
                  <a:pt x="0" y="0"/>
                </a:lnTo>
                <a:lnTo>
                  <a:pt x="3780" y="0"/>
                </a:lnTo>
                <a:lnTo>
                  <a:pt x="3780" y="97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5820" name="Line 124"/>
          <p:cNvSpPr>
            <a:spLocks noChangeShapeType="1"/>
          </p:cNvSpPr>
          <p:nvPr/>
        </p:nvSpPr>
        <p:spPr bwMode="auto">
          <a:xfrm>
            <a:off x="7118350" y="5770563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55421" name="Text Box 125"/>
          <p:cNvSpPr txBox="1">
            <a:spLocks noChangeArrowheads="1"/>
          </p:cNvSpPr>
          <p:nvPr/>
        </p:nvSpPr>
        <p:spPr bwMode="auto">
          <a:xfrm>
            <a:off x="6472238" y="6442075"/>
            <a:ext cx="75088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mat(1,1)</a:t>
            </a:r>
          </a:p>
        </p:txBody>
      </p:sp>
      <p:sp>
        <p:nvSpPr>
          <p:cNvPr id="285822" name="Line 126"/>
          <p:cNvSpPr>
            <a:spLocks noChangeShapeType="1"/>
          </p:cNvSpPr>
          <p:nvPr/>
        </p:nvSpPr>
        <p:spPr bwMode="auto">
          <a:xfrm>
            <a:off x="6811963" y="6321425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55423" name="Text Box 127"/>
          <p:cNvSpPr txBox="1">
            <a:spLocks noChangeArrowheads="1"/>
          </p:cNvSpPr>
          <p:nvPr/>
        </p:nvSpPr>
        <p:spPr bwMode="auto">
          <a:xfrm>
            <a:off x="7146925" y="6429375"/>
            <a:ext cx="7508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mat(1,1)</a:t>
            </a:r>
          </a:p>
        </p:txBody>
      </p:sp>
      <p:sp>
        <p:nvSpPr>
          <p:cNvPr id="285824" name="Line 128"/>
          <p:cNvSpPr>
            <a:spLocks noChangeShapeType="1"/>
          </p:cNvSpPr>
          <p:nvPr/>
        </p:nvSpPr>
        <p:spPr bwMode="auto">
          <a:xfrm>
            <a:off x="7473950" y="6308725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55425" name="Text Box 129"/>
          <p:cNvSpPr txBox="1">
            <a:spLocks noChangeArrowheads="1"/>
          </p:cNvSpPr>
          <p:nvPr/>
        </p:nvSpPr>
        <p:spPr bwMode="auto">
          <a:xfrm>
            <a:off x="3732213" y="5481638"/>
            <a:ext cx="75088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mat(2,2)</a:t>
            </a:r>
          </a:p>
        </p:txBody>
      </p:sp>
      <p:sp>
        <p:nvSpPr>
          <p:cNvPr id="55426" name="Text Box 130"/>
          <p:cNvSpPr txBox="1">
            <a:spLocks noChangeArrowheads="1"/>
          </p:cNvSpPr>
          <p:nvPr/>
        </p:nvSpPr>
        <p:spPr bwMode="auto">
          <a:xfrm>
            <a:off x="3459163" y="6069013"/>
            <a:ext cx="750887" cy="274637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mat(2,1)</a:t>
            </a:r>
          </a:p>
        </p:txBody>
      </p:sp>
      <p:sp>
        <p:nvSpPr>
          <p:cNvPr id="55427" name="Text Box 131"/>
          <p:cNvSpPr txBox="1">
            <a:spLocks noChangeArrowheads="1"/>
          </p:cNvSpPr>
          <p:nvPr/>
        </p:nvSpPr>
        <p:spPr bwMode="auto">
          <a:xfrm>
            <a:off x="4124325" y="6067425"/>
            <a:ext cx="7508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mat(1,2)</a:t>
            </a:r>
          </a:p>
        </p:txBody>
      </p:sp>
      <p:sp>
        <p:nvSpPr>
          <p:cNvPr id="285828" name="Freeform 132"/>
          <p:cNvSpPr>
            <a:spLocks/>
          </p:cNvSpPr>
          <p:nvPr/>
        </p:nvSpPr>
        <p:spPr bwMode="auto">
          <a:xfrm>
            <a:off x="3816350" y="5897563"/>
            <a:ext cx="647700" cy="157162"/>
          </a:xfrm>
          <a:custGeom>
            <a:avLst/>
            <a:gdLst>
              <a:gd name="T0" fmla="*/ 0 w 3780"/>
              <a:gd name="T1" fmla="*/ 91 h 97"/>
              <a:gd name="T2" fmla="*/ 0 w 3780"/>
              <a:gd name="T3" fmla="*/ 0 h 97"/>
              <a:gd name="T4" fmla="*/ 3780 w 3780"/>
              <a:gd name="T5" fmla="*/ 0 h 97"/>
              <a:gd name="T6" fmla="*/ 3780 w 3780"/>
              <a:gd name="T7" fmla="*/ 97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80" h="97">
                <a:moveTo>
                  <a:pt x="0" y="91"/>
                </a:moveTo>
                <a:lnTo>
                  <a:pt x="0" y="0"/>
                </a:lnTo>
                <a:lnTo>
                  <a:pt x="3780" y="0"/>
                </a:lnTo>
                <a:lnTo>
                  <a:pt x="3780" y="97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5829" name="Line 133"/>
          <p:cNvSpPr>
            <a:spLocks noChangeShapeType="1"/>
          </p:cNvSpPr>
          <p:nvPr/>
        </p:nvSpPr>
        <p:spPr bwMode="auto">
          <a:xfrm>
            <a:off x="4121150" y="5749925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55430" name="Text Box 134"/>
          <p:cNvSpPr txBox="1">
            <a:spLocks noChangeArrowheads="1"/>
          </p:cNvSpPr>
          <p:nvPr/>
        </p:nvSpPr>
        <p:spPr bwMode="auto">
          <a:xfrm>
            <a:off x="3475038" y="6446838"/>
            <a:ext cx="75088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mat(1,1)</a:t>
            </a:r>
          </a:p>
        </p:txBody>
      </p:sp>
      <p:sp>
        <p:nvSpPr>
          <p:cNvPr id="285831" name="Line 135"/>
          <p:cNvSpPr>
            <a:spLocks noChangeShapeType="1"/>
          </p:cNvSpPr>
          <p:nvPr/>
        </p:nvSpPr>
        <p:spPr bwMode="auto">
          <a:xfrm>
            <a:off x="3814763" y="6326188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55432" name="Text Box 136"/>
          <p:cNvSpPr txBox="1">
            <a:spLocks noChangeArrowheads="1"/>
          </p:cNvSpPr>
          <p:nvPr/>
        </p:nvSpPr>
        <p:spPr bwMode="auto">
          <a:xfrm>
            <a:off x="4149725" y="6446838"/>
            <a:ext cx="7508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latinLnBrk="1" hangingPunct="1"/>
            <a:r>
              <a:rPr kumimoji="1" lang="en-US" altLang="ko-KR" sz="1200" i="0"/>
              <a:t>mat(1,1)</a:t>
            </a:r>
          </a:p>
        </p:txBody>
      </p:sp>
      <p:sp>
        <p:nvSpPr>
          <p:cNvPr id="285833" name="Line 137"/>
          <p:cNvSpPr>
            <a:spLocks noChangeShapeType="1"/>
          </p:cNvSpPr>
          <p:nvPr/>
        </p:nvSpPr>
        <p:spPr bwMode="auto">
          <a:xfrm>
            <a:off x="4476750" y="6326188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5834" name="Freeform 138"/>
          <p:cNvSpPr>
            <a:spLocks/>
          </p:cNvSpPr>
          <p:nvPr/>
        </p:nvSpPr>
        <p:spPr bwMode="auto">
          <a:xfrm>
            <a:off x="1114425" y="530225"/>
            <a:ext cx="1735138" cy="3246438"/>
          </a:xfrm>
          <a:custGeom>
            <a:avLst/>
            <a:gdLst>
              <a:gd name="T0" fmla="*/ 1060 w 1060"/>
              <a:gd name="T1" fmla="*/ 0 h 2053"/>
              <a:gd name="T2" fmla="*/ 0 w 1060"/>
              <a:gd name="T3" fmla="*/ 0 h 2053"/>
              <a:gd name="T4" fmla="*/ 0 w 1060"/>
              <a:gd name="T5" fmla="*/ 2053 h 20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60" h="2053">
                <a:moveTo>
                  <a:pt x="1060" y="0"/>
                </a:moveTo>
                <a:lnTo>
                  <a:pt x="0" y="0"/>
                </a:lnTo>
                <a:lnTo>
                  <a:pt x="0" y="2053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55435" name="Rectangle 139"/>
          <p:cNvSpPr>
            <a:spLocks noChangeArrowheads="1"/>
          </p:cNvSpPr>
          <p:nvPr/>
        </p:nvSpPr>
        <p:spPr bwMode="auto">
          <a:xfrm>
            <a:off x="6477000" y="3924300"/>
            <a:ext cx="26670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algn="ctr"/>
            <a:r>
              <a:rPr lang="en-US" altLang="ko-KR" sz="3200" b="1" i="0">
                <a:solidFill>
                  <a:srgbClr val="339933"/>
                </a:solidFill>
                <a:latin typeface="+mn-lt"/>
              </a:rPr>
              <a:t>Call Tree</a:t>
            </a:r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35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DP (Dynamic programming)</a:t>
            </a:r>
            <a:endParaRPr lang="en-US" altLang="ko-KR" dirty="0"/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altLang="ko-KR" dirty="0" err="1">
                <a:ea typeface="굴림" charset="-127"/>
              </a:rPr>
              <a:t>matrixPath</a:t>
            </a:r>
            <a:r>
              <a:rPr lang="en-US" altLang="ko-KR" dirty="0">
                <a:ea typeface="굴림" charset="-127"/>
              </a:rPr>
              <a:t>(</a:t>
            </a:r>
            <a:r>
              <a:rPr lang="en-US" altLang="ko-KR" i="1" dirty="0" err="1">
                <a:ea typeface="굴림" charset="-127"/>
              </a:rPr>
              <a:t>i</a:t>
            </a:r>
            <a:r>
              <a:rPr lang="en-US" altLang="ko-KR" dirty="0">
                <a:ea typeface="굴림" charset="-127"/>
              </a:rPr>
              <a:t>, </a:t>
            </a:r>
            <a:r>
              <a:rPr lang="en-US" altLang="ko-KR" i="1" dirty="0">
                <a:ea typeface="굴림" charset="-127"/>
              </a:rPr>
              <a:t>j</a:t>
            </a:r>
            <a:r>
              <a:rPr lang="en-US" altLang="ko-KR" dirty="0">
                <a:ea typeface="굴림" charset="-127"/>
              </a:rPr>
              <a:t>) </a:t>
            </a:r>
          </a:p>
          <a:p>
            <a:pPr>
              <a:buNone/>
            </a:pPr>
            <a:r>
              <a:rPr lang="en-US" altLang="ko-KR" sz="1800" dirty="0">
                <a:ea typeface="굴림" charset="-127"/>
              </a:rPr>
              <a:t>▷</a:t>
            </a:r>
            <a:r>
              <a:rPr lang="en-US" altLang="ko-KR" dirty="0">
                <a:ea typeface="굴림" charset="-127"/>
              </a:rPr>
              <a:t> (</a:t>
            </a:r>
            <a:r>
              <a:rPr lang="en-US" altLang="ko-KR" i="1" dirty="0" err="1">
                <a:ea typeface="굴림" charset="-127"/>
              </a:rPr>
              <a:t>i</a:t>
            </a:r>
            <a:r>
              <a:rPr lang="en-US" altLang="ko-KR" dirty="0">
                <a:ea typeface="굴림" charset="-127"/>
              </a:rPr>
              <a:t>, </a:t>
            </a:r>
            <a:r>
              <a:rPr lang="en-US" altLang="ko-KR" i="1" dirty="0">
                <a:ea typeface="굴림" charset="-127"/>
              </a:rPr>
              <a:t>j</a:t>
            </a:r>
            <a:r>
              <a:rPr lang="en-US" altLang="ko-KR" dirty="0">
                <a:ea typeface="굴림" charset="-127"/>
              </a:rPr>
              <a:t>)</a:t>
            </a:r>
            <a:r>
              <a:rPr lang="ko-KR" altLang="en-US" sz="1800" dirty="0">
                <a:latin typeface="굴림" charset="-127"/>
                <a:ea typeface="굴림" charset="-127"/>
              </a:rPr>
              <a:t>에 이르는 </a:t>
            </a:r>
            <a:r>
              <a:rPr lang="ko-KR" altLang="en-US" sz="1800" dirty="0" err="1">
                <a:latin typeface="굴림" charset="-127"/>
                <a:ea typeface="굴림" charset="-127"/>
              </a:rPr>
              <a:t>최저점수</a:t>
            </a:r>
            <a:r>
              <a:rPr lang="ko-KR" altLang="en-US" dirty="0">
                <a:ea typeface="굴림" charset="-127"/>
              </a:rPr>
              <a:t> </a:t>
            </a:r>
          </a:p>
          <a:p>
            <a:pPr>
              <a:buNone/>
            </a:pPr>
            <a:r>
              <a:rPr lang="en-US" altLang="ko-KR" dirty="0">
                <a:ea typeface="굴림" charset="-127"/>
              </a:rPr>
              <a:t>{ </a:t>
            </a:r>
          </a:p>
          <a:p>
            <a:pPr>
              <a:buNone/>
            </a:pPr>
            <a:r>
              <a:rPr lang="en-US" altLang="ko-KR" dirty="0">
                <a:ea typeface="굴림" charset="-127"/>
              </a:rPr>
              <a:t>        c[1,1] ← m</a:t>
            </a:r>
            <a:r>
              <a:rPr lang="en-US" altLang="ko-KR" baseline="-25000" dirty="0">
                <a:ea typeface="굴림" charset="-127"/>
              </a:rPr>
              <a:t>11</a:t>
            </a:r>
            <a:r>
              <a:rPr lang="en-US" altLang="ko-KR" dirty="0">
                <a:ea typeface="굴림" charset="-127"/>
              </a:rPr>
              <a:t> ; </a:t>
            </a:r>
          </a:p>
          <a:p>
            <a:pPr>
              <a:buNone/>
            </a:pPr>
            <a:r>
              <a:rPr lang="en-US" altLang="ko-KR" dirty="0">
                <a:ea typeface="굴림" charset="-127"/>
              </a:rPr>
              <a:t>        </a:t>
            </a:r>
            <a:r>
              <a:rPr lang="en-US" altLang="ko-KR" b="1" dirty="0">
                <a:solidFill>
                  <a:schemeClr val="accent2"/>
                </a:solidFill>
                <a:ea typeface="굴림" charset="-127"/>
              </a:rPr>
              <a:t>for</a:t>
            </a:r>
            <a:r>
              <a:rPr lang="en-US" altLang="ko-KR" dirty="0">
                <a:ea typeface="굴림" charset="-127"/>
              </a:rPr>
              <a:t> </a:t>
            </a:r>
            <a:r>
              <a:rPr lang="en-US" altLang="ko-KR" i="1" dirty="0" err="1">
                <a:ea typeface="굴림" charset="-127"/>
              </a:rPr>
              <a:t>i</a:t>
            </a:r>
            <a:r>
              <a:rPr lang="en-US" altLang="ko-KR" dirty="0">
                <a:ea typeface="굴림" charset="-127"/>
              </a:rPr>
              <a:t> ← 2 </a:t>
            </a:r>
            <a:r>
              <a:rPr lang="en-US" altLang="ko-KR" b="1" dirty="0">
                <a:solidFill>
                  <a:schemeClr val="accent2"/>
                </a:solidFill>
                <a:ea typeface="굴림" charset="-127"/>
              </a:rPr>
              <a:t>to</a:t>
            </a:r>
            <a:r>
              <a:rPr lang="en-US" altLang="ko-KR" dirty="0">
                <a:ea typeface="굴림" charset="-127"/>
              </a:rPr>
              <a:t> </a:t>
            </a:r>
            <a:r>
              <a:rPr lang="en-US" altLang="ko-KR" i="1" dirty="0">
                <a:ea typeface="굴림" charset="-127"/>
              </a:rPr>
              <a:t>n</a:t>
            </a:r>
            <a:r>
              <a:rPr lang="en-US" altLang="ko-KR" dirty="0">
                <a:ea typeface="굴림" charset="-127"/>
              </a:rPr>
              <a:t> </a:t>
            </a:r>
          </a:p>
          <a:p>
            <a:pPr>
              <a:buNone/>
            </a:pPr>
            <a:r>
              <a:rPr lang="en-US" altLang="ko-KR" dirty="0">
                <a:ea typeface="굴림" charset="-127"/>
              </a:rPr>
              <a:t>                c[</a:t>
            </a:r>
            <a:r>
              <a:rPr lang="en-US" altLang="ko-KR" i="1" dirty="0">
                <a:ea typeface="굴림" charset="-127"/>
              </a:rPr>
              <a:t>i</a:t>
            </a:r>
            <a:r>
              <a:rPr lang="en-US" altLang="ko-KR" dirty="0">
                <a:ea typeface="굴림" charset="-127"/>
              </a:rPr>
              <a:t>,1] ←  m</a:t>
            </a:r>
            <a:r>
              <a:rPr lang="en-US" altLang="ko-KR" i="1" baseline="-25000" dirty="0">
                <a:ea typeface="굴림" charset="-127"/>
              </a:rPr>
              <a:t>i</a:t>
            </a:r>
            <a:r>
              <a:rPr lang="en-US" altLang="ko-KR" baseline="-25000" dirty="0">
                <a:ea typeface="굴림" charset="-127"/>
              </a:rPr>
              <a:t>1</a:t>
            </a:r>
            <a:r>
              <a:rPr lang="en-US" altLang="ko-KR" dirty="0">
                <a:ea typeface="굴림" charset="-127"/>
              </a:rPr>
              <a:t> + c[</a:t>
            </a:r>
            <a:r>
              <a:rPr lang="en-US" altLang="ko-KR" i="1" dirty="0">
                <a:ea typeface="굴림" charset="-127"/>
              </a:rPr>
              <a:t>i</a:t>
            </a:r>
            <a:r>
              <a:rPr lang="en-US" altLang="ko-KR" dirty="0">
                <a:ea typeface="굴림" charset="-127"/>
              </a:rPr>
              <a:t>-1,1]; </a:t>
            </a:r>
          </a:p>
          <a:p>
            <a:pPr>
              <a:buNone/>
            </a:pPr>
            <a:r>
              <a:rPr lang="en-US" altLang="ko-KR" dirty="0">
                <a:ea typeface="굴림" charset="-127"/>
              </a:rPr>
              <a:t>        </a:t>
            </a:r>
            <a:r>
              <a:rPr lang="en-US" altLang="ko-KR" b="1" dirty="0">
                <a:solidFill>
                  <a:schemeClr val="accent2"/>
                </a:solidFill>
                <a:ea typeface="굴림" charset="-127"/>
              </a:rPr>
              <a:t>for</a:t>
            </a:r>
            <a:r>
              <a:rPr lang="en-US" altLang="ko-KR" dirty="0">
                <a:ea typeface="굴림" charset="-127"/>
              </a:rPr>
              <a:t> </a:t>
            </a:r>
            <a:r>
              <a:rPr lang="en-US" altLang="ko-KR" i="1" dirty="0">
                <a:ea typeface="굴림" charset="-127"/>
              </a:rPr>
              <a:t>j </a:t>
            </a:r>
            <a:r>
              <a:rPr lang="en-US" altLang="ko-KR" dirty="0">
                <a:ea typeface="굴림" charset="-127"/>
              </a:rPr>
              <a:t>← 2 </a:t>
            </a:r>
            <a:r>
              <a:rPr lang="en-US" altLang="ko-KR" b="1" dirty="0">
                <a:solidFill>
                  <a:schemeClr val="accent2"/>
                </a:solidFill>
                <a:ea typeface="굴림" charset="-127"/>
              </a:rPr>
              <a:t>to</a:t>
            </a:r>
            <a:r>
              <a:rPr lang="en-US" altLang="ko-KR" dirty="0">
                <a:ea typeface="굴림" charset="-127"/>
              </a:rPr>
              <a:t> </a:t>
            </a:r>
            <a:r>
              <a:rPr lang="en-US" altLang="ko-KR" i="1" dirty="0">
                <a:ea typeface="굴림" charset="-127"/>
              </a:rPr>
              <a:t>n</a:t>
            </a:r>
            <a:r>
              <a:rPr lang="en-US" altLang="ko-KR" dirty="0">
                <a:ea typeface="굴림" charset="-127"/>
              </a:rPr>
              <a:t> </a:t>
            </a:r>
          </a:p>
          <a:p>
            <a:pPr>
              <a:buNone/>
            </a:pPr>
            <a:r>
              <a:rPr lang="en-US" altLang="ko-KR" dirty="0">
                <a:ea typeface="굴림" charset="-127"/>
              </a:rPr>
              <a:t>                 c[1, </a:t>
            </a:r>
            <a:r>
              <a:rPr lang="en-US" altLang="ko-KR" i="1" dirty="0">
                <a:ea typeface="굴림" charset="-127"/>
              </a:rPr>
              <a:t>j</a:t>
            </a:r>
            <a:r>
              <a:rPr lang="en-US" altLang="ko-KR" dirty="0">
                <a:ea typeface="굴림" charset="-127"/>
              </a:rPr>
              <a:t>] ← m</a:t>
            </a:r>
            <a:r>
              <a:rPr lang="en-US" altLang="ko-KR" baseline="-25000" dirty="0">
                <a:ea typeface="굴림" charset="-127"/>
              </a:rPr>
              <a:t>1</a:t>
            </a:r>
            <a:r>
              <a:rPr lang="en-US" altLang="ko-KR" i="1" baseline="-25000" dirty="0">
                <a:ea typeface="굴림" charset="-127"/>
              </a:rPr>
              <a:t>j</a:t>
            </a:r>
            <a:r>
              <a:rPr lang="en-US" altLang="ko-KR" dirty="0">
                <a:ea typeface="굴림" charset="-127"/>
              </a:rPr>
              <a:t> + c[1, </a:t>
            </a:r>
            <a:r>
              <a:rPr lang="en-US" altLang="ko-KR" i="1" dirty="0">
                <a:ea typeface="굴림" charset="-127"/>
              </a:rPr>
              <a:t>j</a:t>
            </a:r>
            <a:r>
              <a:rPr lang="en-US" altLang="ko-KR" dirty="0">
                <a:ea typeface="굴림" charset="-127"/>
              </a:rPr>
              <a:t>-1]; </a:t>
            </a:r>
          </a:p>
          <a:p>
            <a:pPr>
              <a:buNone/>
            </a:pPr>
            <a:r>
              <a:rPr lang="en-US" altLang="ko-KR" b="1" dirty="0">
                <a:ea typeface="굴림" charset="-127"/>
              </a:rPr>
              <a:t>       </a:t>
            </a:r>
            <a:r>
              <a:rPr lang="en-US" altLang="ko-KR" b="1" dirty="0">
                <a:solidFill>
                  <a:schemeClr val="accent2"/>
                </a:solidFill>
                <a:ea typeface="굴림" charset="-127"/>
              </a:rPr>
              <a:t> for</a:t>
            </a:r>
            <a:r>
              <a:rPr lang="en-US" altLang="ko-KR" i="1" dirty="0">
                <a:ea typeface="굴림" charset="-127"/>
              </a:rPr>
              <a:t> </a:t>
            </a:r>
            <a:r>
              <a:rPr lang="en-US" altLang="ko-KR" i="1" dirty="0" err="1">
                <a:ea typeface="굴림" charset="-127"/>
              </a:rPr>
              <a:t>i</a:t>
            </a:r>
            <a:r>
              <a:rPr lang="en-US" altLang="ko-KR" dirty="0">
                <a:ea typeface="굴림" charset="-127"/>
              </a:rPr>
              <a:t> ← 2 </a:t>
            </a:r>
            <a:r>
              <a:rPr lang="en-US" altLang="ko-KR" b="1" dirty="0">
                <a:solidFill>
                  <a:schemeClr val="accent2"/>
                </a:solidFill>
                <a:ea typeface="굴림" charset="-127"/>
              </a:rPr>
              <a:t>to</a:t>
            </a:r>
            <a:r>
              <a:rPr lang="en-US" altLang="ko-KR" dirty="0">
                <a:ea typeface="굴림" charset="-127"/>
              </a:rPr>
              <a:t> </a:t>
            </a:r>
            <a:r>
              <a:rPr lang="en-US" altLang="ko-KR" i="1" dirty="0">
                <a:ea typeface="굴림" charset="-127"/>
              </a:rPr>
              <a:t>n</a:t>
            </a:r>
            <a:r>
              <a:rPr lang="en-US" altLang="ko-KR" dirty="0">
                <a:ea typeface="굴림" charset="-127"/>
              </a:rPr>
              <a:t>                      </a:t>
            </a:r>
          </a:p>
          <a:p>
            <a:pPr>
              <a:buNone/>
            </a:pPr>
            <a:r>
              <a:rPr lang="en-US" altLang="ko-KR" dirty="0">
                <a:ea typeface="굴림" charset="-127"/>
              </a:rPr>
              <a:t>                </a:t>
            </a:r>
            <a:r>
              <a:rPr lang="en-US" altLang="ko-KR" b="1" dirty="0">
                <a:solidFill>
                  <a:schemeClr val="accent2"/>
                </a:solidFill>
                <a:ea typeface="굴림" charset="-127"/>
              </a:rPr>
              <a:t>for</a:t>
            </a:r>
            <a:r>
              <a:rPr lang="en-US" altLang="ko-KR" dirty="0">
                <a:ea typeface="굴림" charset="-127"/>
              </a:rPr>
              <a:t> </a:t>
            </a:r>
            <a:r>
              <a:rPr lang="en-US" altLang="ko-KR" i="1" dirty="0">
                <a:ea typeface="굴림" charset="-127"/>
              </a:rPr>
              <a:t>j</a:t>
            </a:r>
            <a:r>
              <a:rPr lang="en-US" altLang="ko-KR" dirty="0">
                <a:ea typeface="굴림" charset="-127"/>
              </a:rPr>
              <a:t> ← 2 </a:t>
            </a:r>
            <a:r>
              <a:rPr lang="en-US" altLang="ko-KR" b="1" dirty="0">
                <a:solidFill>
                  <a:schemeClr val="accent2"/>
                </a:solidFill>
                <a:ea typeface="굴림" charset="-127"/>
              </a:rPr>
              <a:t>to</a:t>
            </a:r>
            <a:r>
              <a:rPr lang="en-US" altLang="ko-KR" dirty="0">
                <a:ea typeface="굴림" charset="-127"/>
              </a:rPr>
              <a:t> </a:t>
            </a:r>
            <a:r>
              <a:rPr lang="en-US" altLang="ko-KR" i="1" dirty="0">
                <a:ea typeface="굴림" charset="-127"/>
              </a:rPr>
              <a:t>n</a:t>
            </a:r>
            <a:r>
              <a:rPr lang="en-US" altLang="ko-KR" dirty="0">
                <a:ea typeface="굴림" charset="-127"/>
              </a:rPr>
              <a:t>                                        </a:t>
            </a:r>
          </a:p>
          <a:p>
            <a:pPr>
              <a:buNone/>
            </a:pPr>
            <a:r>
              <a:rPr lang="en-US" altLang="ko-KR" dirty="0">
                <a:ea typeface="굴림" charset="-127"/>
              </a:rPr>
              <a:t>                        c[</a:t>
            </a:r>
            <a:r>
              <a:rPr lang="en-US" altLang="ko-KR" i="1" dirty="0" err="1">
                <a:ea typeface="굴림" charset="-127"/>
              </a:rPr>
              <a:t>i</a:t>
            </a:r>
            <a:r>
              <a:rPr lang="en-US" altLang="ko-KR" dirty="0">
                <a:ea typeface="굴림" charset="-127"/>
              </a:rPr>
              <a:t>, </a:t>
            </a:r>
            <a:r>
              <a:rPr lang="en-US" altLang="ko-KR" i="1" dirty="0">
                <a:ea typeface="굴림" charset="-127"/>
              </a:rPr>
              <a:t>j</a:t>
            </a:r>
            <a:r>
              <a:rPr lang="en-US" altLang="ko-KR" dirty="0">
                <a:ea typeface="굴림" charset="-127"/>
              </a:rPr>
              <a:t>] ← </a:t>
            </a:r>
            <a:r>
              <a:rPr lang="en-US" altLang="ko-KR" dirty="0" err="1">
                <a:ea typeface="굴림" charset="-127"/>
              </a:rPr>
              <a:t>m</a:t>
            </a:r>
            <a:r>
              <a:rPr lang="en-US" altLang="ko-KR" i="1" baseline="-25000" dirty="0" err="1">
                <a:ea typeface="굴림" charset="-127"/>
              </a:rPr>
              <a:t>ij</a:t>
            </a:r>
            <a:r>
              <a:rPr lang="en-US" altLang="ko-KR" sz="2400" dirty="0">
                <a:ea typeface="굴림" charset="-127"/>
              </a:rPr>
              <a:t> </a:t>
            </a:r>
            <a:r>
              <a:rPr lang="en-US" altLang="ko-KR" dirty="0">
                <a:ea typeface="굴림" charset="-127"/>
              </a:rPr>
              <a:t>+ min(c[</a:t>
            </a:r>
            <a:r>
              <a:rPr lang="en-US" altLang="ko-KR" i="1" dirty="0">
                <a:ea typeface="굴림" charset="-127"/>
              </a:rPr>
              <a:t>i</a:t>
            </a:r>
            <a:r>
              <a:rPr lang="en-US" altLang="ko-KR" dirty="0">
                <a:ea typeface="굴림" charset="-127"/>
              </a:rPr>
              <a:t>-1, </a:t>
            </a:r>
            <a:r>
              <a:rPr lang="en-US" altLang="ko-KR" i="1" dirty="0">
                <a:ea typeface="굴림" charset="-127"/>
              </a:rPr>
              <a:t>j</a:t>
            </a:r>
            <a:r>
              <a:rPr lang="en-US" altLang="ko-KR" dirty="0">
                <a:ea typeface="굴림" charset="-127"/>
              </a:rPr>
              <a:t>], c[</a:t>
            </a:r>
            <a:r>
              <a:rPr lang="en-US" altLang="ko-KR" i="1" dirty="0" err="1">
                <a:ea typeface="굴림" charset="-127"/>
              </a:rPr>
              <a:t>i</a:t>
            </a:r>
            <a:r>
              <a:rPr lang="en-US" altLang="ko-KR" dirty="0">
                <a:ea typeface="굴림" charset="-127"/>
              </a:rPr>
              <a:t>, </a:t>
            </a:r>
            <a:r>
              <a:rPr lang="en-US" altLang="ko-KR" i="1" dirty="0">
                <a:ea typeface="굴림" charset="-127"/>
              </a:rPr>
              <a:t>j</a:t>
            </a:r>
            <a:r>
              <a:rPr lang="en-US" altLang="ko-KR" dirty="0">
                <a:ea typeface="굴림" charset="-127"/>
              </a:rPr>
              <a:t>-1]); </a:t>
            </a:r>
          </a:p>
          <a:p>
            <a:pPr>
              <a:buNone/>
            </a:pPr>
            <a:r>
              <a:rPr lang="en-US" altLang="ko-KR" dirty="0">
                <a:ea typeface="굴림" charset="-127"/>
              </a:rPr>
              <a:t>        </a:t>
            </a:r>
            <a:r>
              <a:rPr lang="en-US" altLang="ko-KR" b="1" dirty="0">
                <a:solidFill>
                  <a:schemeClr val="accent2"/>
                </a:solidFill>
                <a:ea typeface="굴림" charset="-127"/>
              </a:rPr>
              <a:t>return</a:t>
            </a:r>
            <a:r>
              <a:rPr lang="en-US" altLang="ko-KR" dirty="0">
                <a:ea typeface="굴림" charset="-127"/>
              </a:rPr>
              <a:t> c[</a:t>
            </a:r>
            <a:r>
              <a:rPr lang="en-US" altLang="ko-KR" i="1" dirty="0">
                <a:ea typeface="굴림" charset="-127"/>
              </a:rPr>
              <a:t>n</a:t>
            </a:r>
            <a:r>
              <a:rPr lang="en-US" altLang="ko-KR" dirty="0">
                <a:ea typeface="굴림" charset="-127"/>
              </a:rPr>
              <a:t>, </a:t>
            </a:r>
            <a:r>
              <a:rPr lang="en-US" altLang="ko-KR" i="1" dirty="0">
                <a:ea typeface="굴림" charset="-127"/>
              </a:rPr>
              <a:t>n</a:t>
            </a:r>
            <a:r>
              <a:rPr lang="en-US" altLang="ko-KR" dirty="0">
                <a:ea typeface="굴림" charset="-127"/>
              </a:rPr>
              <a:t>]; </a:t>
            </a:r>
          </a:p>
          <a:p>
            <a:pPr>
              <a:buNone/>
            </a:pPr>
            <a:r>
              <a:rPr lang="en-US" altLang="ko-KR" dirty="0">
                <a:ea typeface="굴림" charset="-127"/>
              </a:rPr>
              <a:t>} </a:t>
            </a:r>
            <a:endParaRPr lang="en-US" altLang="ko-KR" sz="1400" dirty="0">
              <a:ea typeface="굴림" charset="-127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284679" name="Text Box 7"/>
          <p:cNvSpPr txBox="1">
            <a:spLocks noChangeArrowheads="1"/>
          </p:cNvSpPr>
          <p:nvPr/>
        </p:nvSpPr>
        <p:spPr bwMode="auto">
          <a:xfrm>
            <a:off x="4981575" y="5799138"/>
            <a:ext cx="271779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Char char="ü"/>
              <a:defRPr/>
            </a:pPr>
            <a:r>
              <a:rPr lang="en-US" altLang="ko-KR" sz="2400" i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Complexity:</a:t>
            </a:r>
            <a:r>
              <a:rPr lang="en-US" altLang="ko-KR" sz="24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 O</a:t>
            </a:r>
            <a:r>
              <a:rPr lang="en-US" altLang="ko-KR" sz="2400" i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(</a:t>
            </a:r>
            <a:r>
              <a:rPr lang="en-US" altLang="ko-KR" sz="24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n</a:t>
            </a:r>
            <a:r>
              <a:rPr lang="en-US" altLang="ko-KR" sz="2400" i="0" baseline="300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2</a:t>
            </a:r>
            <a:r>
              <a:rPr lang="en-US" altLang="ko-KR" sz="2400" i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)</a:t>
            </a:r>
            <a:endParaRPr lang="ko-KR" altLang="en-US" sz="2400" i="0" dirty="0">
              <a:effectLst>
                <a:outerShdw blurRad="38100" dist="38100" dir="2700000" algn="tl">
                  <a:srgbClr val="C0C0C0"/>
                </a:outerShdw>
              </a:effectLst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880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Backtracking</a:t>
            </a:r>
            <a:endParaRPr lang="en-US" altLang="ko-KR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DFS </a:t>
            </a:r>
            <a:r>
              <a:rPr lang="ko-KR" altLang="en-US" sz="2400" dirty="0" smtClean="0"/>
              <a:t>또는 그와 유사한 스타일의 탐색을 총칭한다</a:t>
            </a:r>
          </a:p>
          <a:p>
            <a:r>
              <a:rPr lang="en-US" altLang="ko-KR" sz="2400" dirty="0" smtClean="0"/>
              <a:t>Go as deeply as possible, backtrack if impossible</a:t>
            </a:r>
          </a:p>
          <a:p>
            <a:pPr lvl="1"/>
            <a:r>
              <a:rPr lang="ko-KR" altLang="en-US" sz="2000" dirty="0" smtClean="0"/>
              <a:t>가능한 지점까지 탐색하다가 막히면 되돌아간다 </a:t>
            </a:r>
          </a:p>
          <a:p>
            <a:r>
              <a:rPr lang="ko-KR" altLang="en-US" sz="2400" dirty="0" smtClean="0"/>
              <a:t>예</a:t>
            </a:r>
          </a:p>
          <a:p>
            <a:pPr lvl="1"/>
            <a:r>
              <a:rPr lang="en-US" altLang="ko-KR" sz="2000" dirty="0" smtClean="0"/>
              <a:t>Maze, 8-Queens problem, Map coloring, …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7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Group 97"/>
          <p:cNvGrpSpPr>
            <a:grpSpLocks/>
          </p:cNvGrpSpPr>
          <p:nvPr/>
        </p:nvGrpSpPr>
        <p:grpSpPr bwMode="auto">
          <a:xfrm>
            <a:off x="1738313" y="3617044"/>
            <a:ext cx="3024187" cy="2082800"/>
            <a:chOff x="826" y="617"/>
            <a:chExt cx="2038" cy="1474"/>
          </a:xfrm>
        </p:grpSpPr>
        <p:sp>
          <p:nvSpPr>
            <p:cNvPr id="306274" name="Rectangle 98"/>
            <p:cNvSpPr>
              <a:spLocks noChangeArrowheads="1"/>
            </p:cNvSpPr>
            <p:nvPr/>
          </p:nvSpPr>
          <p:spPr bwMode="auto">
            <a:xfrm>
              <a:off x="1875" y="1640"/>
              <a:ext cx="989" cy="20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ko-KR" altLang="en-US">
                <a:effectLst>
                  <a:outerShdw blurRad="38100" dist="38100" dir="2700000" algn="tl">
                    <a:srgbClr val="FFFFFF"/>
                  </a:outerShdw>
                </a:effectLst>
                <a:ea typeface="굴림" charset="-127"/>
              </a:endParaRPr>
            </a:p>
          </p:txBody>
        </p:sp>
        <p:sp>
          <p:nvSpPr>
            <p:cNvPr id="306275" name="Rectangle 99"/>
            <p:cNvSpPr>
              <a:spLocks noChangeArrowheads="1"/>
            </p:cNvSpPr>
            <p:nvPr/>
          </p:nvSpPr>
          <p:spPr bwMode="auto">
            <a:xfrm>
              <a:off x="1238" y="1558"/>
              <a:ext cx="206" cy="286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ko-KR" altLang="en-US">
                <a:effectLst>
                  <a:outerShdw blurRad="38100" dist="38100" dir="2700000" algn="tl">
                    <a:srgbClr val="FFFFFF"/>
                  </a:outerShdw>
                </a:effectLst>
                <a:ea typeface="굴림" charset="-127"/>
              </a:endParaRPr>
            </a:p>
          </p:txBody>
        </p:sp>
        <p:sp>
          <p:nvSpPr>
            <p:cNvPr id="306276" name="Rectangle 100"/>
            <p:cNvSpPr>
              <a:spLocks noChangeArrowheads="1"/>
            </p:cNvSpPr>
            <p:nvPr/>
          </p:nvSpPr>
          <p:spPr bwMode="auto">
            <a:xfrm>
              <a:off x="1691" y="617"/>
              <a:ext cx="206" cy="73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ko-KR" altLang="en-US">
                <a:effectLst>
                  <a:outerShdw blurRad="38100" dist="38100" dir="2700000" algn="tl">
                    <a:srgbClr val="FFFFFF"/>
                  </a:outerShdw>
                </a:effectLst>
                <a:ea typeface="굴림" charset="-127"/>
              </a:endParaRPr>
            </a:p>
          </p:txBody>
        </p:sp>
        <p:sp>
          <p:nvSpPr>
            <p:cNvPr id="306277" name="Rectangle 101"/>
            <p:cNvSpPr>
              <a:spLocks noChangeArrowheads="1"/>
            </p:cNvSpPr>
            <p:nvPr/>
          </p:nvSpPr>
          <p:spPr bwMode="auto">
            <a:xfrm>
              <a:off x="1114" y="903"/>
              <a:ext cx="578" cy="20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ko-KR" altLang="en-US">
                <a:effectLst>
                  <a:outerShdw blurRad="38100" dist="38100" dir="2700000" algn="tl">
                    <a:srgbClr val="FFFFFF"/>
                  </a:outerShdw>
                </a:effectLst>
                <a:ea typeface="굴림" charset="-127"/>
              </a:endParaRPr>
            </a:p>
          </p:txBody>
        </p:sp>
        <p:sp>
          <p:nvSpPr>
            <p:cNvPr id="306278" name="Rectangle 102"/>
            <p:cNvSpPr>
              <a:spLocks noChangeArrowheads="1"/>
            </p:cNvSpPr>
            <p:nvPr/>
          </p:nvSpPr>
          <p:spPr bwMode="auto">
            <a:xfrm>
              <a:off x="1898" y="617"/>
              <a:ext cx="783" cy="20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ko-KR" altLang="en-US">
                <a:effectLst>
                  <a:outerShdw blurRad="38100" dist="38100" dir="2700000" algn="tl">
                    <a:srgbClr val="FFFFFF"/>
                  </a:outerShdw>
                </a:effectLst>
                <a:ea typeface="굴림" charset="-127"/>
              </a:endParaRPr>
            </a:p>
          </p:txBody>
        </p:sp>
        <p:sp>
          <p:nvSpPr>
            <p:cNvPr id="306279" name="Rectangle 103"/>
            <p:cNvSpPr>
              <a:spLocks noChangeArrowheads="1"/>
            </p:cNvSpPr>
            <p:nvPr/>
          </p:nvSpPr>
          <p:spPr bwMode="auto">
            <a:xfrm>
              <a:off x="2187" y="821"/>
              <a:ext cx="206" cy="127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ko-KR" altLang="en-US">
                <a:effectLst>
                  <a:outerShdw blurRad="38100" dist="38100" dir="2700000" algn="tl">
                    <a:srgbClr val="FFFFFF"/>
                  </a:outerShdw>
                </a:effectLst>
                <a:ea typeface="굴림" charset="-127"/>
              </a:endParaRPr>
            </a:p>
          </p:txBody>
        </p:sp>
        <p:sp>
          <p:nvSpPr>
            <p:cNvPr id="306280" name="Rectangle 104"/>
            <p:cNvSpPr>
              <a:spLocks noChangeArrowheads="1"/>
            </p:cNvSpPr>
            <p:nvPr/>
          </p:nvSpPr>
          <p:spPr bwMode="auto">
            <a:xfrm>
              <a:off x="2393" y="1068"/>
              <a:ext cx="453" cy="20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ko-KR" altLang="en-US">
                <a:effectLst>
                  <a:outerShdw blurRad="38100" dist="38100" dir="2700000" algn="tl">
                    <a:srgbClr val="FFFFFF"/>
                  </a:outerShdw>
                </a:effectLst>
                <a:ea typeface="굴림" charset="-127"/>
              </a:endParaRPr>
            </a:p>
          </p:txBody>
        </p:sp>
        <p:sp>
          <p:nvSpPr>
            <p:cNvPr id="306281" name="Rectangle 105"/>
            <p:cNvSpPr>
              <a:spLocks noChangeArrowheads="1"/>
            </p:cNvSpPr>
            <p:nvPr/>
          </p:nvSpPr>
          <p:spPr bwMode="auto">
            <a:xfrm>
              <a:off x="826" y="1354"/>
              <a:ext cx="1072" cy="20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ko-KR" altLang="en-US">
                <a:effectLst>
                  <a:outerShdw blurRad="38100" dist="38100" dir="2700000" algn="tl">
                    <a:srgbClr val="FFFFFF"/>
                  </a:outerShdw>
                </a:effectLst>
                <a:ea typeface="굴림" charset="-127"/>
              </a:endParaRPr>
            </a:p>
          </p:txBody>
        </p:sp>
      </p:grpSp>
      <p:sp>
        <p:nvSpPr>
          <p:cNvPr id="18435" name="Text Box 10"/>
          <p:cNvSpPr txBox="1">
            <a:spLocks noChangeArrowheads="1"/>
          </p:cNvSpPr>
          <p:nvPr/>
        </p:nvSpPr>
        <p:spPr bwMode="auto">
          <a:xfrm>
            <a:off x="2401888" y="5350594"/>
            <a:ext cx="3175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600" i="0">
                <a:latin typeface="Bookman" pitchFamily="18" charset="0"/>
                <a:ea typeface="굴림" charset="-127"/>
              </a:rPr>
              <a:t>S</a:t>
            </a:r>
          </a:p>
        </p:txBody>
      </p:sp>
      <p:sp>
        <p:nvSpPr>
          <p:cNvPr id="18436" name="Text Box 11"/>
          <p:cNvSpPr txBox="1">
            <a:spLocks noChangeArrowheads="1"/>
          </p:cNvSpPr>
          <p:nvPr/>
        </p:nvSpPr>
        <p:spPr bwMode="auto">
          <a:xfrm>
            <a:off x="4775200" y="4245694"/>
            <a:ext cx="3095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600" i="0">
                <a:latin typeface="Bookman" pitchFamily="18" charset="0"/>
                <a:ea typeface="굴림" charset="-127"/>
              </a:rPr>
              <a:t>T</a:t>
            </a:r>
          </a:p>
        </p:txBody>
      </p:sp>
      <p:sp>
        <p:nvSpPr>
          <p:cNvPr id="306188" name="Oval 12"/>
          <p:cNvSpPr>
            <a:spLocks noChangeArrowheads="1"/>
          </p:cNvSpPr>
          <p:nvPr/>
        </p:nvSpPr>
        <p:spPr bwMode="auto">
          <a:xfrm>
            <a:off x="2449513" y="4740994"/>
            <a:ext cx="122237" cy="115887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306189" name="Oval 13"/>
          <p:cNvSpPr>
            <a:spLocks noChangeArrowheads="1"/>
          </p:cNvSpPr>
          <p:nvPr/>
        </p:nvSpPr>
        <p:spPr bwMode="auto">
          <a:xfrm>
            <a:off x="3857625" y="3701181"/>
            <a:ext cx="122238" cy="115888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306190" name="Oval 14"/>
          <p:cNvSpPr>
            <a:spLocks noChangeArrowheads="1"/>
          </p:cNvSpPr>
          <p:nvPr/>
        </p:nvSpPr>
        <p:spPr bwMode="auto">
          <a:xfrm>
            <a:off x="3857625" y="4336181"/>
            <a:ext cx="122238" cy="115888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306191" name="Oval 15"/>
          <p:cNvSpPr>
            <a:spLocks noChangeArrowheads="1"/>
          </p:cNvSpPr>
          <p:nvPr/>
        </p:nvSpPr>
        <p:spPr bwMode="auto">
          <a:xfrm>
            <a:off x="3122613" y="4104406"/>
            <a:ext cx="122237" cy="115888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306192" name="Rectangle 16"/>
          <p:cNvSpPr>
            <a:spLocks noChangeArrowheads="1"/>
          </p:cNvSpPr>
          <p:nvPr/>
        </p:nvSpPr>
        <p:spPr bwMode="auto">
          <a:xfrm>
            <a:off x="4652963" y="4336181"/>
            <a:ext cx="122237" cy="115888"/>
          </a:xfrm>
          <a:prstGeom prst="rect">
            <a:avLst/>
          </a:prstGeom>
          <a:solidFill>
            <a:srgbClr val="99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306193" name="Rectangle 17"/>
          <p:cNvSpPr>
            <a:spLocks noChangeArrowheads="1"/>
          </p:cNvSpPr>
          <p:nvPr/>
        </p:nvSpPr>
        <p:spPr bwMode="auto">
          <a:xfrm>
            <a:off x="4408488" y="3701181"/>
            <a:ext cx="120650" cy="1158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306194" name="Rectangle 18"/>
          <p:cNvSpPr>
            <a:spLocks noChangeArrowheads="1"/>
          </p:cNvSpPr>
          <p:nvPr/>
        </p:nvSpPr>
        <p:spPr bwMode="auto">
          <a:xfrm>
            <a:off x="3244850" y="5145806"/>
            <a:ext cx="122238" cy="1158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306195" name="Rectangle 19"/>
          <p:cNvSpPr>
            <a:spLocks noChangeArrowheads="1"/>
          </p:cNvSpPr>
          <p:nvPr/>
        </p:nvSpPr>
        <p:spPr bwMode="auto">
          <a:xfrm>
            <a:off x="2449513" y="5261694"/>
            <a:ext cx="122237" cy="115887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306196" name="Rectangle 20"/>
          <p:cNvSpPr>
            <a:spLocks noChangeArrowheads="1"/>
          </p:cNvSpPr>
          <p:nvPr/>
        </p:nvSpPr>
        <p:spPr bwMode="auto">
          <a:xfrm>
            <a:off x="2143125" y="4104406"/>
            <a:ext cx="123825" cy="1158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306197" name="Rectangle 21"/>
          <p:cNvSpPr>
            <a:spLocks noChangeArrowheads="1"/>
          </p:cNvSpPr>
          <p:nvPr/>
        </p:nvSpPr>
        <p:spPr bwMode="auto">
          <a:xfrm>
            <a:off x="1714500" y="4740994"/>
            <a:ext cx="122238" cy="115887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306198" name="Line 22"/>
          <p:cNvSpPr>
            <a:spLocks noChangeShapeType="1"/>
          </p:cNvSpPr>
          <p:nvPr/>
        </p:nvSpPr>
        <p:spPr bwMode="auto">
          <a:xfrm>
            <a:off x="1836738" y="4799731"/>
            <a:ext cx="612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06199" name="Line 23"/>
          <p:cNvSpPr>
            <a:spLocks noChangeShapeType="1"/>
          </p:cNvSpPr>
          <p:nvPr/>
        </p:nvSpPr>
        <p:spPr bwMode="auto">
          <a:xfrm>
            <a:off x="2509838" y="4856881"/>
            <a:ext cx="0" cy="4048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06200" name="Line 24"/>
          <p:cNvSpPr>
            <a:spLocks noChangeShapeType="1"/>
          </p:cNvSpPr>
          <p:nvPr/>
        </p:nvSpPr>
        <p:spPr bwMode="auto">
          <a:xfrm>
            <a:off x="2266950" y="4163144"/>
            <a:ext cx="8556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06201" name="Line 25"/>
          <p:cNvSpPr>
            <a:spLocks noChangeShapeType="1"/>
          </p:cNvSpPr>
          <p:nvPr/>
        </p:nvSpPr>
        <p:spPr bwMode="auto">
          <a:xfrm>
            <a:off x="3979863" y="3758331"/>
            <a:ext cx="428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06202" name="Line 26"/>
          <p:cNvSpPr>
            <a:spLocks noChangeShapeType="1"/>
          </p:cNvSpPr>
          <p:nvPr/>
        </p:nvSpPr>
        <p:spPr bwMode="auto">
          <a:xfrm>
            <a:off x="3979863" y="4394919"/>
            <a:ext cx="673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06203" name="Line 27"/>
          <p:cNvSpPr>
            <a:spLocks noChangeShapeType="1"/>
          </p:cNvSpPr>
          <p:nvPr/>
        </p:nvSpPr>
        <p:spPr bwMode="auto">
          <a:xfrm>
            <a:off x="3917950" y="4452069"/>
            <a:ext cx="0" cy="750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06204" name="Line 28"/>
          <p:cNvSpPr>
            <a:spLocks noChangeShapeType="1"/>
          </p:cNvSpPr>
          <p:nvPr/>
        </p:nvSpPr>
        <p:spPr bwMode="auto">
          <a:xfrm>
            <a:off x="3917950" y="3817069"/>
            <a:ext cx="0" cy="519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06205" name="Freeform 29"/>
          <p:cNvSpPr>
            <a:spLocks/>
          </p:cNvSpPr>
          <p:nvPr/>
        </p:nvSpPr>
        <p:spPr bwMode="auto">
          <a:xfrm>
            <a:off x="2571750" y="4220294"/>
            <a:ext cx="611188" cy="579437"/>
          </a:xfrm>
          <a:custGeom>
            <a:avLst/>
            <a:gdLst>
              <a:gd name="T0" fmla="*/ 0 w 480"/>
              <a:gd name="T1" fmla="*/ 480 h 480"/>
              <a:gd name="T2" fmla="*/ 480 w 480"/>
              <a:gd name="T3" fmla="*/ 480 h 480"/>
              <a:gd name="T4" fmla="*/ 480 w 480"/>
              <a:gd name="T5" fmla="*/ 0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0" h="480">
                <a:moveTo>
                  <a:pt x="0" y="480"/>
                </a:moveTo>
                <a:lnTo>
                  <a:pt x="480" y="480"/>
                </a:lnTo>
                <a:lnTo>
                  <a:pt x="4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06206" name="Freeform 30"/>
          <p:cNvSpPr>
            <a:spLocks/>
          </p:cNvSpPr>
          <p:nvPr/>
        </p:nvSpPr>
        <p:spPr bwMode="auto">
          <a:xfrm>
            <a:off x="3182938" y="3758331"/>
            <a:ext cx="674687" cy="346075"/>
          </a:xfrm>
          <a:custGeom>
            <a:avLst/>
            <a:gdLst>
              <a:gd name="T0" fmla="*/ 0 w 528"/>
              <a:gd name="T1" fmla="*/ 288 h 288"/>
              <a:gd name="T2" fmla="*/ 0 w 528"/>
              <a:gd name="T3" fmla="*/ 0 h 288"/>
              <a:gd name="T4" fmla="*/ 528 w 528"/>
              <a:gd name="T5" fmla="*/ 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28" h="288">
                <a:moveTo>
                  <a:pt x="0" y="288"/>
                </a:moveTo>
                <a:lnTo>
                  <a:pt x="0" y="0"/>
                </a:lnTo>
                <a:lnTo>
                  <a:pt x="528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8456" name="Text Box 31"/>
          <p:cNvSpPr txBox="1">
            <a:spLocks noChangeArrowheads="1"/>
          </p:cNvSpPr>
          <p:nvPr/>
        </p:nvSpPr>
        <p:spPr bwMode="auto">
          <a:xfrm>
            <a:off x="1506538" y="4672731"/>
            <a:ext cx="3095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600" i="0">
                <a:latin typeface="Bookman" pitchFamily="18" charset="0"/>
                <a:ea typeface="굴림" charset="-127"/>
              </a:rPr>
              <a:t>2</a:t>
            </a:r>
          </a:p>
        </p:txBody>
      </p:sp>
      <p:sp>
        <p:nvSpPr>
          <p:cNvPr id="18457" name="Text Box 32"/>
          <p:cNvSpPr txBox="1">
            <a:spLocks noChangeArrowheads="1"/>
          </p:cNvSpPr>
          <p:nvPr/>
        </p:nvSpPr>
        <p:spPr bwMode="auto">
          <a:xfrm>
            <a:off x="3244850" y="4077419"/>
            <a:ext cx="3095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600" i="0">
                <a:latin typeface="Bookman" pitchFamily="18" charset="0"/>
                <a:ea typeface="굴림" charset="-127"/>
              </a:rPr>
              <a:t>3</a:t>
            </a:r>
          </a:p>
        </p:txBody>
      </p:sp>
      <p:sp>
        <p:nvSpPr>
          <p:cNvPr id="18458" name="Text Box 33"/>
          <p:cNvSpPr txBox="1">
            <a:spLocks noChangeArrowheads="1"/>
          </p:cNvSpPr>
          <p:nvPr/>
        </p:nvSpPr>
        <p:spPr bwMode="auto">
          <a:xfrm>
            <a:off x="2387600" y="4485406"/>
            <a:ext cx="3095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600" i="0">
                <a:latin typeface="Bookman" pitchFamily="18" charset="0"/>
                <a:ea typeface="굴림" charset="-127"/>
              </a:rPr>
              <a:t>1</a:t>
            </a:r>
          </a:p>
        </p:txBody>
      </p:sp>
      <p:sp>
        <p:nvSpPr>
          <p:cNvPr id="18459" name="Text Box 34"/>
          <p:cNvSpPr txBox="1">
            <a:spLocks noChangeArrowheads="1"/>
          </p:cNvSpPr>
          <p:nvPr/>
        </p:nvSpPr>
        <p:spPr bwMode="auto">
          <a:xfrm>
            <a:off x="3797300" y="3426544"/>
            <a:ext cx="3095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600" i="0">
                <a:latin typeface="Bookman" pitchFamily="18" charset="0"/>
                <a:ea typeface="굴림" charset="-127"/>
              </a:rPr>
              <a:t>4</a:t>
            </a:r>
          </a:p>
        </p:txBody>
      </p:sp>
      <p:sp>
        <p:nvSpPr>
          <p:cNvPr id="18460" name="Text Box 35"/>
          <p:cNvSpPr txBox="1">
            <a:spLocks noChangeArrowheads="1"/>
          </p:cNvSpPr>
          <p:nvPr/>
        </p:nvSpPr>
        <p:spPr bwMode="auto">
          <a:xfrm>
            <a:off x="3613150" y="4294906"/>
            <a:ext cx="3095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600" i="0">
                <a:latin typeface="Bookman" pitchFamily="18" charset="0"/>
                <a:ea typeface="굴림" charset="-127"/>
              </a:rPr>
              <a:t>5</a:t>
            </a:r>
          </a:p>
        </p:txBody>
      </p:sp>
      <p:sp>
        <p:nvSpPr>
          <p:cNvPr id="18461" name="Text Box 36"/>
          <p:cNvSpPr txBox="1">
            <a:spLocks noChangeArrowheads="1"/>
          </p:cNvSpPr>
          <p:nvPr/>
        </p:nvSpPr>
        <p:spPr bwMode="auto">
          <a:xfrm>
            <a:off x="3657600" y="4987056"/>
            <a:ext cx="3095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600" i="0">
                <a:latin typeface="Bookman" pitchFamily="18" charset="0"/>
                <a:ea typeface="굴림" charset="-127"/>
              </a:rPr>
              <a:t>6</a:t>
            </a:r>
          </a:p>
        </p:txBody>
      </p:sp>
      <p:sp>
        <p:nvSpPr>
          <p:cNvPr id="306213" name="Rectangle 37"/>
          <p:cNvSpPr>
            <a:spLocks noChangeArrowheads="1"/>
          </p:cNvSpPr>
          <p:nvPr/>
        </p:nvSpPr>
        <p:spPr bwMode="auto">
          <a:xfrm>
            <a:off x="6489700" y="1929531"/>
            <a:ext cx="122238" cy="1158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18463" name="Text Box 38"/>
          <p:cNvSpPr txBox="1">
            <a:spLocks noChangeArrowheads="1"/>
          </p:cNvSpPr>
          <p:nvPr/>
        </p:nvSpPr>
        <p:spPr bwMode="auto">
          <a:xfrm>
            <a:off x="6367463" y="1664419"/>
            <a:ext cx="3175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600" i="0">
                <a:latin typeface="Bookman" pitchFamily="18" charset="0"/>
                <a:ea typeface="굴림" charset="-127"/>
              </a:rPr>
              <a:t>S</a:t>
            </a:r>
          </a:p>
        </p:txBody>
      </p:sp>
      <p:sp>
        <p:nvSpPr>
          <p:cNvPr id="306215" name="Oval 39"/>
          <p:cNvSpPr>
            <a:spLocks noChangeArrowheads="1"/>
          </p:cNvSpPr>
          <p:nvPr/>
        </p:nvSpPr>
        <p:spPr bwMode="auto">
          <a:xfrm>
            <a:off x="6489700" y="2375619"/>
            <a:ext cx="122238" cy="115887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18465" name="Text Box 40"/>
          <p:cNvSpPr txBox="1">
            <a:spLocks noChangeArrowheads="1"/>
          </p:cNvSpPr>
          <p:nvPr/>
        </p:nvSpPr>
        <p:spPr bwMode="auto">
          <a:xfrm>
            <a:off x="6184900" y="2289894"/>
            <a:ext cx="3095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600" i="0">
                <a:latin typeface="Bookman" pitchFamily="18" charset="0"/>
                <a:ea typeface="굴림" charset="-127"/>
              </a:rPr>
              <a:t>1</a:t>
            </a:r>
          </a:p>
        </p:txBody>
      </p:sp>
      <p:sp>
        <p:nvSpPr>
          <p:cNvPr id="306217" name="Rectangle 41"/>
          <p:cNvSpPr>
            <a:spLocks noChangeArrowheads="1"/>
          </p:cNvSpPr>
          <p:nvPr/>
        </p:nvSpPr>
        <p:spPr bwMode="auto">
          <a:xfrm>
            <a:off x="6259513" y="2878856"/>
            <a:ext cx="120650" cy="1158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18467" name="Text Box 42"/>
          <p:cNvSpPr txBox="1">
            <a:spLocks noChangeArrowheads="1"/>
          </p:cNvSpPr>
          <p:nvPr/>
        </p:nvSpPr>
        <p:spPr bwMode="auto">
          <a:xfrm>
            <a:off x="6061075" y="2810594"/>
            <a:ext cx="3095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600" i="0">
                <a:latin typeface="Bookman" pitchFamily="18" charset="0"/>
                <a:ea typeface="굴림" charset="-127"/>
              </a:rPr>
              <a:t>2</a:t>
            </a:r>
          </a:p>
        </p:txBody>
      </p:sp>
      <p:sp>
        <p:nvSpPr>
          <p:cNvPr id="306219" name="Oval 43"/>
          <p:cNvSpPr>
            <a:spLocks noChangeArrowheads="1"/>
          </p:cNvSpPr>
          <p:nvPr/>
        </p:nvSpPr>
        <p:spPr bwMode="auto">
          <a:xfrm>
            <a:off x="6735763" y="2896319"/>
            <a:ext cx="120650" cy="115887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18469" name="Text Box 44"/>
          <p:cNvSpPr txBox="1">
            <a:spLocks noChangeArrowheads="1"/>
          </p:cNvSpPr>
          <p:nvPr/>
        </p:nvSpPr>
        <p:spPr bwMode="auto">
          <a:xfrm>
            <a:off x="6796088" y="2810594"/>
            <a:ext cx="3095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600" i="0">
                <a:latin typeface="Bookman" pitchFamily="18" charset="0"/>
                <a:ea typeface="굴림" charset="-127"/>
              </a:rPr>
              <a:t>3</a:t>
            </a:r>
          </a:p>
        </p:txBody>
      </p:sp>
      <p:sp>
        <p:nvSpPr>
          <p:cNvPr id="306221" name="Oval 45"/>
          <p:cNvSpPr>
            <a:spLocks noChangeArrowheads="1"/>
          </p:cNvSpPr>
          <p:nvPr/>
        </p:nvSpPr>
        <p:spPr bwMode="auto">
          <a:xfrm>
            <a:off x="7040563" y="3374156"/>
            <a:ext cx="123825" cy="115888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18471" name="Text Box 46"/>
          <p:cNvSpPr txBox="1">
            <a:spLocks noChangeArrowheads="1"/>
          </p:cNvSpPr>
          <p:nvPr/>
        </p:nvSpPr>
        <p:spPr bwMode="auto">
          <a:xfrm>
            <a:off x="7085013" y="3226519"/>
            <a:ext cx="3095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600" i="0">
                <a:latin typeface="Bookman" pitchFamily="18" charset="0"/>
                <a:ea typeface="굴림" charset="-127"/>
              </a:rPr>
              <a:t>4</a:t>
            </a:r>
          </a:p>
        </p:txBody>
      </p:sp>
      <p:sp>
        <p:nvSpPr>
          <p:cNvPr id="306223" name="Rectangle 47"/>
          <p:cNvSpPr>
            <a:spLocks noChangeArrowheads="1"/>
          </p:cNvSpPr>
          <p:nvPr/>
        </p:nvSpPr>
        <p:spPr bwMode="auto">
          <a:xfrm>
            <a:off x="6735763" y="3836119"/>
            <a:ext cx="120650" cy="115887"/>
          </a:xfrm>
          <a:prstGeom prst="rect">
            <a:avLst/>
          </a:prstGeom>
          <a:solidFill>
            <a:srgbClr val="DDDDDD"/>
          </a:solidFill>
          <a:ln w="9525">
            <a:solidFill>
              <a:srgbClr val="DDDDDD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306224" name="Oval 48"/>
          <p:cNvSpPr>
            <a:spLocks noChangeArrowheads="1"/>
          </p:cNvSpPr>
          <p:nvPr/>
        </p:nvSpPr>
        <p:spPr bwMode="auto">
          <a:xfrm>
            <a:off x="7408863" y="3836119"/>
            <a:ext cx="122237" cy="115887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18474" name="Text Box 49"/>
          <p:cNvSpPr txBox="1">
            <a:spLocks noChangeArrowheads="1"/>
          </p:cNvSpPr>
          <p:nvPr/>
        </p:nvSpPr>
        <p:spPr bwMode="auto">
          <a:xfrm>
            <a:off x="7164388" y="3794844"/>
            <a:ext cx="3095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600" i="0">
                <a:latin typeface="Bookman" pitchFamily="18" charset="0"/>
                <a:ea typeface="굴림" charset="-127"/>
              </a:rPr>
              <a:t>5</a:t>
            </a:r>
          </a:p>
        </p:txBody>
      </p:sp>
      <p:sp>
        <p:nvSpPr>
          <p:cNvPr id="18475" name="Text Box 50"/>
          <p:cNvSpPr txBox="1">
            <a:spLocks noChangeArrowheads="1"/>
          </p:cNvSpPr>
          <p:nvPr/>
        </p:nvSpPr>
        <p:spPr bwMode="auto">
          <a:xfrm>
            <a:off x="7766050" y="4313956"/>
            <a:ext cx="3095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600" i="0">
                <a:latin typeface="Bookman" pitchFamily="18" charset="0"/>
                <a:ea typeface="굴림" charset="-127"/>
              </a:rPr>
              <a:t>T</a:t>
            </a:r>
          </a:p>
        </p:txBody>
      </p:sp>
      <p:sp>
        <p:nvSpPr>
          <p:cNvPr id="306227" name="Rectangle 51"/>
          <p:cNvSpPr>
            <a:spLocks noChangeArrowheads="1"/>
          </p:cNvSpPr>
          <p:nvPr/>
        </p:nvSpPr>
        <p:spPr bwMode="auto">
          <a:xfrm>
            <a:off x="6592888" y="4818781"/>
            <a:ext cx="122237" cy="1158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306228" name="Rectangle 52"/>
          <p:cNvSpPr>
            <a:spLocks noChangeArrowheads="1"/>
          </p:cNvSpPr>
          <p:nvPr/>
        </p:nvSpPr>
        <p:spPr bwMode="auto">
          <a:xfrm>
            <a:off x="7662863" y="4356819"/>
            <a:ext cx="123825" cy="115887"/>
          </a:xfrm>
          <a:prstGeom prst="rect">
            <a:avLst/>
          </a:prstGeom>
          <a:solidFill>
            <a:srgbClr val="99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18478" name="Text Box 53"/>
          <p:cNvSpPr txBox="1">
            <a:spLocks noChangeArrowheads="1"/>
          </p:cNvSpPr>
          <p:nvPr/>
        </p:nvSpPr>
        <p:spPr bwMode="auto">
          <a:xfrm>
            <a:off x="7173913" y="4294906"/>
            <a:ext cx="3095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600" i="0">
                <a:latin typeface="Bookman" pitchFamily="18" charset="0"/>
                <a:ea typeface="굴림" charset="-127"/>
              </a:rPr>
              <a:t>6</a:t>
            </a:r>
          </a:p>
        </p:txBody>
      </p:sp>
      <p:sp>
        <p:nvSpPr>
          <p:cNvPr id="306230" name="Line 54"/>
          <p:cNvSpPr>
            <a:spLocks noChangeShapeType="1"/>
          </p:cNvSpPr>
          <p:nvPr/>
        </p:nvSpPr>
        <p:spPr bwMode="auto">
          <a:xfrm>
            <a:off x="6551613" y="2045419"/>
            <a:ext cx="0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06231" name="Line 55"/>
          <p:cNvSpPr>
            <a:spLocks noChangeShapeType="1"/>
          </p:cNvSpPr>
          <p:nvPr/>
        </p:nvSpPr>
        <p:spPr bwMode="auto">
          <a:xfrm flipH="1">
            <a:off x="6307138" y="2507381"/>
            <a:ext cx="244475" cy="4048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06232" name="Line 56"/>
          <p:cNvSpPr>
            <a:spLocks noChangeShapeType="1"/>
          </p:cNvSpPr>
          <p:nvPr/>
        </p:nvSpPr>
        <p:spPr bwMode="auto">
          <a:xfrm>
            <a:off x="6551613" y="2507381"/>
            <a:ext cx="244475" cy="4048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06233" name="Line 57"/>
          <p:cNvSpPr>
            <a:spLocks noChangeShapeType="1"/>
          </p:cNvSpPr>
          <p:nvPr/>
        </p:nvSpPr>
        <p:spPr bwMode="auto">
          <a:xfrm>
            <a:off x="6796088" y="3028081"/>
            <a:ext cx="306387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06234" name="Line 58"/>
          <p:cNvSpPr>
            <a:spLocks noChangeShapeType="1"/>
          </p:cNvSpPr>
          <p:nvPr/>
        </p:nvSpPr>
        <p:spPr bwMode="auto">
          <a:xfrm flipH="1">
            <a:off x="6796088" y="3490044"/>
            <a:ext cx="306387" cy="346075"/>
          </a:xfrm>
          <a:prstGeom prst="line">
            <a:avLst/>
          </a:prstGeom>
          <a:noFill/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06235" name="Line 59"/>
          <p:cNvSpPr>
            <a:spLocks noChangeShapeType="1"/>
          </p:cNvSpPr>
          <p:nvPr/>
        </p:nvSpPr>
        <p:spPr bwMode="auto">
          <a:xfrm>
            <a:off x="7102475" y="3490044"/>
            <a:ext cx="368300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06236" name="Line 60"/>
          <p:cNvSpPr>
            <a:spLocks noChangeShapeType="1"/>
          </p:cNvSpPr>
          <p:nvPr/>
        </p:nvSpPr>
        <p:spPr bwMode="auto">
          <a:xfrm flipH="1">
            <a:off x="7164388" y="3952006"/>
            <a:ext cx="306387" cy="4048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06237" name="Line 61"/>
          <p:cNvSpPr>
            <a:spLocks noChangeShapeType="1"/>
          </p:cNvSpPr>
          <p:nvPr/>
        </p:nvSpPr>
        <p:spPr bwMode="auto">
          <a:xfrm>
            <a:off x="7470775" y="3952006"/>
            <a:ext cx="244475" cy="4048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06238" name="Rectangle 62"/>
          <p:cNvSpPr>
            <a:spLocks noChangeArrowheads="1"/>
          </p:cNvSpPr>
          <p:nvPr/>
        </p:nvSpPr>
        <p:spPr bwMode="auto">
          <a:xfrm>
            <a:off x="4713288" y="5145806"/>
            <a:ext cx="123825" cy="1158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306239" name="Oval 63"/>
          <p:cNvSpPr>
            <a:spLocks noChangeArrowheads="1"/>
          </p:cNvSpPr>
          <p:nvPr/>
        </p:nvSpPr>
        <p:spPr bwMode="auto">
          <a:xfrm>
            <a:off x="3857625" y="5145806"/>
            <a:ext cx="122238" cy="115888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306240" name="Rectangle 64"/>
          <p:cNvSpPr>
            <a:spLocks noChangeArrowheads="1"/>
          </p:cNvSpPr>
          <p:nvPr/>
        </p:nvSpPr>
        <p:spPr bwMode="auto">
          <a:xfrm>
            <a:off x="3857625" y="5609356"/>
            <a:ext cx="122238" cy="1158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306241" name="Line 65"/>
          <p:cNvSpPr>
            <a:spLocks noChangeShapeType="1"/>
          </p:cNvSpPr>
          <p:nvPr/>
        </p:nvSpPr>
        <p:spPr bwMode="auto">
          <a:xfrm flipH="1">
            <a:off x="3367088" y="5202956"/>
            <a:ext cx="4905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06242" name="Line 66"/>
          <p:cNvSpPr>
            <a:spLocks noChangeShapeType="1"/>
          </p:cNvSpPr>
          <p:nvPr/>
        </p:nvSpPr>
        <p:spPr bwMode="auto">
          <a:xfrm>
            <a:off x="3979863" y="5202956"/>
            <a:ext cx="7334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06243" name="Line 67"/>
          <p:cNvSpPr>
            <a:spLocks noChangeShapeType="1"/>
          </p:cNvSpPr>
          <p:nvPr/>
        </p:nvSpPr>
        <p:spPr bwMode="auto">
          <a:xfrm>
            <a:off x="3917950" y="5261694"/>
            <a:ext cx="0" cy="347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8493" name="Text Box 68"/>
          <p:cNvSpPr txBox="1">
            <a:spLocks noChangeArrowheads="1"/>
          </p:cNvSpPr>
          <p:nvPr/>
        </p:nvSpPr>
        <p:spPr bwMode="auto">
          <a:xfrm>
            <a:off x="2998788" y="5102944"/>
            <a:ext cx="3095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600" i="0">
                <a:latin typeface="Bookman" pitchFamily="18" charset="0"/>
                <a:ea typeface="굴림" charset="-127"/>
              </a:rPr>
              <a:t>7</a:t>
            </a:r>
          </a:p>
        </p:txBody>
      </p:sp>
      <p:sp>
        <p:nvSpPr>
          <p:cNvPr id="18494" name="Text Box 69"/>
          <p:cNvSpPr txBox="1">
            <a:spLocks noChangeArrowheads="1"/>
          </p:cNvSpPr>
          <p:nvPr/>
        </p:nvSpPr>
        <p:spPr bwMode="auto">
          <a:xfrm>
            <a:off x="3805238" y="5699844"/>
            <a:ext cx="3095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600" i="0">
                <a:latin typeface="Bookman" pitchFamily="18" charset="0"/>
                <a:ea typeface="굴림" charset="-127"/>
              </a:rPr>
              <a:t>8</a:t>
            </a:r>
          </a:p>
        </p:txBody>
      </p:sp>
      <p:sp>
        <p:nvSpPr>
          <p:cNvPr id="18495" name="Text Box 70"/>
          <p:cNvSpPr txBox="1">
            <a:spLocks noChangeArrowheads="1"/>
          </p:cNvSpPr>
          <p:nvPr/>
        </p:nvSpPr>
        <p:spPr bwMode="auto">
          <a:xfrm>
            <a:off x="4829175" y="5102944"/>
            <a:ext cx="3095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600" i="0">
                <a:latin typeface="Bookman" pitchFamily="18" charset="0"/>
                <a:ea typeface="굴림" charset="-127"/>
              </a:rPr>
              <a:t>9</a:t>
            </a:r>
          </a:p>
        </p:txBody>
      </p:sp>
      <p:sp>
        <p:nvSpPr>
          <p:cNvPr id="306247" name="Oval 71"/>
          <p:cNvSpPr>
            <a:spLocks noChangeArrowheads="1"/>
          </p:cNvSpPr>
          <p:nvPr/>
        </p:nvSpPr>
        <p:spPr bwMode="auto">
          <a:xfrm>
            <a:off x="7083425" y="4356819"/>
            <a:ext cx="120650" cy="115887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306248" name="Rectangle 72"/>
          <p:cNvSpPr>
            <a:spLocks noChangeArrowheads="1"/>
          </p:cNvSpPr>
          <p:nvPr/>
        </p:nvSpPr>
        <p:spPr bwMode="auto">
          <a:xfrm>
            <a:off x="7572375" y="4818781"/>
            <a:ext cx="122238" cy="1158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306249" name="Rectangle 73"/>
          <p:cNvSpPr>
            <a:spLocks noChangeArrowheads="1"/>
          </p:cNvSpPr>
          <p:nvPr/>
        </p:nvSpPr>
        <p:spPr bwMode="auto">
          <a:xfrm>
            <a:off x="7083425" y="4818781"/>
            <a:ext cx="120650" cy="1158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306250" name="Line 74"/>
          <p:cNvSpPr>
            <a:spLocks noChangeShapeType="1"/>
          </p:cNvSpPr>
          <p:nvPr/>
        </p:nvSpPr>
        <p:spPr bwMode="auto">
          <a:xfrm>
            <a:off x="7143750" y="4472706"/>
            <a:ext cx="0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06251" name="Line 75"/>
          <p:cNvSpPr>
            <a:spLocks noChangeShapeType="1"/>
          </p:cNvSpPr>
          <p:nvPr/>
        </p:nvSpPr>
        <p:spPr bwMode="auto">
          <a:xfrm flipH="1">
            <a:off x="6653213" y="4472706"/>
            <a:ext cx="490537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06252" name="Line 76"/>
          <p:cNvSpPr>
            <a:spLocks noChangeShapeType="1"/>
          </p:cNvSpPr>
          <p:nvPr/>
        </p:nvSpPr>
        <p:spPr bwMode="auto">
          <a:xfrm>
            <a:off x="7143750" y="4472706"/>
            <a:ext cx="488950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8502" name="Text Box 77"/>
          <p:cNvSpPr txBox="1">
            <a:spLocks noChangeArrowheads="1"/>
          </p:cNvSpPr>
          <p:nvPr/>
        </p:nvSpPr>
        <p:spPr bwMode="auto">
          <a:xfrm>
            <a:off x="7510463" y="4960069"/>
            <a:ext cx="3095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600" i="0">
                <a:latin typeface="Bookman" pitchFamily="18" charset="0"/>
                <a:ea typeface="굴림" charset="-127"/>
              </a:rPr>
              <a:t>9</a:t>
            </a:r>
          </a:p>
        </p:txBody>
      </p:sp>
      <p:sp>
        <p:nvSpPr>
          <p:cNvPr id="18503" name="Text Box 78"/>
          <p:cNvSpPr txBox="1">
            <a:spLocks noChangeArrowheads="1"/>
          </p:cNvSpPr>
          <p:nvPr/>
        </p:nvSpPr>
        <p:spPr bwMode="auto">
          <a:xfrm>
            <a:off x="7019925" y="4960069"/>
            <a:ext cx="3095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600" i="0">
                <a:latin typeface="Bookman" pitchFamily="18" charset="0"/>
                <a:ea typeface="굴림" charset="-127"/>
              </a:rPr>
              <a:t>8</a:t>
            </a:r>
          </a:p>
        </p:txBody>
      </p:sp>
      <p:sp>
        <p:nvSpPr>
          <p:cNvPr id="18504" name="Text Box 79"/>
          <p:cNvSpPr txBox="1">
            <a:spLocks noChangeArrowheads="1"/>
          </p:cNvSpPr>
          <p:nvPr/>
        </p:nvSpPr>
        <p:spPr bwMode="auto">
          <a:xfrm>
            <a:off x="6530975" y="4960069"/>
            <a:ext cx="3095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600" i="0">
                <a:latin typeface="Bookman" pitchFamily="18" charset="0"/>
                <a:ea typeface="굴림" charset="-127"/>
              </a:rPr>
              <a:t>7</a:t>
            </a:r>
          </a:p>
        </p:txBody>
      </p:sp>
      <p:grpSp>
        <p:nvGrpSpPr>
          <p:cNvPr id="18505" name="Group 96"/>
          <p:cNvGrpSpPr>
            <a:grpSpLocks/>
          </p:cNvGrpSpPr>
          <p:nvPr/>
        </p:nvGrpSpPr>
        <p:grpSpPr bwMode="auto">
          <a:xfrm>
            <a:off x="1738313" y="1223094"/>
            <a:ext cx="3024187" cy="2081212"/>
            <a:chOff x="826" y="617"/>
            <a:chExt cx="2038" cy="1474"/>
          </a:xfrm>
        </p:grpSpPr>
        <p:sp>
          <p:nvSpPr>
            <p:cNvPr id="306256" name="Rectangle 80"/>
            <p:cNvSpPr>
              <a:spLocks noChangeArrowheads="1"/>
            </p:cNvSpPr>
            <p:nvPr/>
          </p:nvSpPr>
          <p:spPr bwMode="auto">
            <a:xfrm>
              <a:off x="1875" y="1641"/>
              <a:ext cx="989" cy="20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ko-KR" altLang="en-US">
                <a:effectLst>
                  <a:outerShdw blurRad="38100" dist="38100" dir="2700000" algn="tl">
                    <a:srgbClr val="FFFFFF"/>
                  </a:outerShdw>
                </a:effectLst>
                <a:ea typeface="굴림" charset="-127"/>
              </a:endParaRPr>
            </a:p>
          </p:txBody>
        </p:sp>
        <p:sp>
          <p:nvSpPr>
            <p:cNvPr id="306257" name="Rectangle 81"/>
            <p:cNvSpPr>
              <a:spLocks noChangeArrowheads="1"/>
            </p:cNvSpPr>
            <p:nvPr/>
          </p:nvSpPr>
          <p:spPr bwMode="auto">
            <a:xfrm>
              <a:off x="1238" y="1559"/>
              <a:ext cx="206" cy="286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ko-KR" altLang="en-US">
                <a:effectLst>
                  <a:outerShdw blurRad="38100" dist="38100" dir="2700000" algn="tl">
                    <a:srgbClr val="FFFFFF"/>
                  </a:outerShdw>
                </a:effectLst>
                <a:ea typeface="굴림" charset="-127"/>
              </a:endParaRPr>
            </a:p>
          </p:txBody>
        </p:sp>
        <p:sp>
          <p:nvSpPr>
            <p:cNvPr id="306258" name="Rectangle 82"/>
            <p:cNvSpPr>
              <a:spLocks noChangeArrowheads="1"/>
            </p:cNvSpPr>
            <p:nvPr/>
          </p:nvSpPr>
          <p:spPr bwMode="auto">
            <a:xfrm>
              <a:off x="1691" y="617"/>
              <a:ext cx="206" cy="73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ko-KR" altLang="en-US">
                <a:effectLst>
                  <a:outerShdw blurRad="38100" dist="38100" dir="2700000" algn="tl">
                    <a:srgbClr val="FFFFFF"/>
                  </a:outerShdw>
                </a:effectLst>
                <a:ea typeface="굴림" charset="-127"/>
              </a:endParaRPr>
            </a:p>
          </p:txBody>
        </p:sp>
        <p:sp>
          <p:nvSpPr>
            <p:cNvPr id="306259" name="Rectangle 83"/>
            <p:cNvSpPr>
              <a:spLocks noChangeArrowheads="1"/>
            </p:cNvSpPr>
            <p:nvPr/>
          </p:nvSpPr>
          <p:spPr bwMode="auto">
            <a:xfrm>
              <a:off x="1114" y="904"/>
              <a:ext cx="578" cy="205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ko-KR" altLang="en-US">
                <a:effectLst>
                  <a:outerShdw blurRad="38100" dist="38100" dir="2700000" algn="tl">
                    <a:srgbClr val="FFFFFF"/>
                  </a:outerShdw>
                </a:effectLst>
                <a:ea typeface="굴림" charset="-127"/>
              </a:endParaRPr>
            </a:p>
          </p:txBody>
        </p:sp>
        <p:sp>
          <p:nvSpPr>
            <p:cNvPr id="306260" name="Rectangle 84"/>
            <p:cNvSpPr>
              <a:spLocks noChangeArrowheads="1"/>
            </p:cNvSpPr>
            <p:nvPr/>
          </p:nvSpPr>
          <p:spPr bwMode="auto">
            <a:xfrm>
              <a:off x="1898" y="617"/>
              <a:ext cx="783" cy="205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ko-KR" altLang="en-US">
                <a:effectLst>
                  <a:outerShdw blurRad="38100" dist="38100" dir="2700000" algn="tl">
                    <a:srgbClr val="FFFFFF"/>
                  </a:outerShdw>
                </a:effectLst>
                <a:ea typeface="굴림" charset="-127"/>
              </a:endParaRPr>
            </a:p>
          </p:txBody>
        </p:sp>
        <p:sp>
          <p:nvSpPr>
            <p:cNvPr id="306261" name="Rectangle 85"/>
            <p:cNvSpPr>
              <a:spLocks noChangeArrowheads="1"/>
            </p:cNvSpPr>
            <p:nvPr/>
          </p:nvSpPr>
          <p:spPr bwMode="auto">
            <a:xfrm>
              <a:off x="2187" y="822"/>
              <a:ext cx="206" cy="126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ko-KR" altLang="en-US">
                <a:effectLst>
                  <a:outerShdw blurRad="38100" dist="38100" dir="2700000" algn="tl">
                    <a:srgbClr val="FFFFFF"/>
                  </a:outerShdw>
                </a:effectLst>
                <a:ea typeface="굴림" charset="-127"/>
              </a:endParaRPr>
            </a:p>
          </p:txBody>
        </p:sp>
        <p:sp>
          <p:nvSpPr>
            <p:cNvPr id="306262" name="Rectangle 86"/>
            <p:cNvSpPr>
              <a:spLocks noChangeArrowheads="1"/>
            </p:cNvSpPr>
            <p:nvPr/>
          </p:nvSpPr>
          <p:spPr bwMode="auto">
            <a:xfrm>
              <a:off x="2393" y="1067"/>
              <a:ext cx="453" cy="206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ko-KR" altLang="en-US">
                <a:effectLst>
                  <a:outerShdw blurRad="38100" dist="38100" dir="2700000" algn="tl">
                    <a:srgbClr val="FFFFFF"/>
                  </a:outerShdw>
                </a:effectLst>
                <a:ea typeface="굴림" charset="-127"/>
              </a:endParaRPr>
            </a:p>
          </p:txBody>
        </p:sp>
        <p:sp>
          <p:nvSpPr>
            <p:cNvPr id="306263" name="Rectangle 87"/>
            <p:cNvSpPr>
              <a:spLocks noChangeArrowheads="1"/>
            </p:cNvSpPr>
            <p:nvPr/>
          </p:nvSpPr>
          <p:spPr bwMode="auto">
            <a:xfrm>
              <a:off x="826" y="1355"/>
              <a:ext cx="1072" cy="205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ko-KR" altLang="en-US">
                <a:effectLst>
                  <a:outerShdw blurRad="38100" dist="38100" dir="2700000" algn="tl">
                    <a:srgbClr val="FFFFFF"/>
                  </a:outerShdw>
                </a:effectLst>
                <a:ea typeface="굴림" charset="-127"/>
              </a:endParaRPr>
            </a:p>
          </p:txBody>
        </p:sp>
      </p:grpSp>
      <p:sp>
        <p:nvSpPr>
          <p:cNvPr id="18506" name="Text Box 88"/>
          <p:cNvSpPr txBox="1">
            <a:spLocks noChangeArrowheads="1"/>
          </p:cNvSpPr>
          <p:nvPr/>
        </p:nvSpPr>
        <p:spPr bwMode="auto">
          <a:xfrm>
            <a:off x="1103313" y="1326281"/>
            <a:ext cx="7394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2000" i="0">
                <a:latin typeface="+mn-lt"/>
                <a:ea typeface="굴림" charset="-127"/>
              </a:rPr>
              <a:t>maze</a:t>
            </a:r>
          </a:p>
        </p:txBody>
      </p:sp>
      <p:sp>
        <p:nvSpPr>
          <p:cNvPr id="18507" name="Text Box 89"/>
          <p:cNvSpPr txBox="1">
            <a:spLocks noChangeArrowheads="1"/>
          </p:cNvSpPr>
          <p:nvPr/>
        </p:nvSpPr>
        <p:spPr bwMode="auto">
          <a:xfrm>
            <a:off x="2376488" y="2972519"/>
            <a:ext cx="3175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600" i="0">
                <a:latin typeface="Bookman" pitchFamily="18" charset="0"/>
                <a:ea typeface="굴림" charset="-127"/>
              </a:rPr>
              <a:t>S</a:t>
            </a:r>
          </a:p>
        </p:txBody>
      </p:sp>
      <p:sp>
        <p:nvSpPr>
          <p:cNvPr id="18508" name="Text Box 90"/>
          <p:cNvSpPr txBox="1">
            <a:spLocks noChangeArrowheads="1"/>
          </p:cNvSpPr>
          <p:nvPr/>
        </p:nvSpPr>
        <p:spPr bwMode="auto">
          <a:xfrm>
            <a:off x="4762500" y="1873969"/>
            <a:ext cx="3095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600" i="0">
                <a:latin typeface="Bookman" pitchFamily="18" charset="0"/>
                <a:ea typeface="굴림" charset="-127"/>
              </a:rPr>
              <a:t>T</a:t>
            </a:r>
          </a:p>
        </p:txBody>
      </p:sp>
      <p:sp>
        <p:nvSpPr>
          <p:cNvPr id="18509" name="Text Box 91"/>
          <p:cNvSpPr txBox="1">
            <a:spLocks noChangeArrowheads="1"/>
          </p:cNvSpPr>
          <p:nvPr/>
        </p:nvSpPr>
        <p:spPr bwMode="auto">
          <a:xfrm>
            <a:off x="933450" y="5666506"/>
            <a:ext cx="2892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ko-KR" altLang="en-US" sz="2000" i="0" dirty="0">
                <a:latin typeface="+mn-ea"/>
              </a:rPr>
              <a:t>그래프로 모델링한 미로</a:t>
            </a:r>
          </a:p>
        </p:txBody>
      </p:sp>
      <p:sp>
        <p:nvSpPr>
          <p:cNvPr id="18510" name="Text Box 92"/>
          <p:cNvSpPr txBox="1">
            <a:spLocks noChangeArrowheads="1"/>
          </p:cNvSpPr>
          <p:nvPr/>
        </p:nvSpPr>
        <p:spPr bwMode="auto">
          <a:xfrm>
            <a:off x="6183313" y="5304556"/>
            <a:ext cx="16843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2000" i="0">
                <a:latin typeface="Times New Roman" pitchFamily="18" charset="0"/>
                <a:ea typeface="굴림" charset="-127"/>
              </a:rPr>
              <a:t>Branching tree</a:t>
            </a:r>
          </a:p>
        </p:txBody>
      </p:sp>
      <p:sp>
        <p:nvSpPr>
          <p:cNvPr id="306269" name="Rectangle 93"/>
          <p:cNvSpPr>
            <a:spLocks noChangeArrowheads="1"/>
          </p:cNvSpPr>
          <p:nvPr/>
        </p:nvSpPr>
        <p:spPr bwMode="auto">
          <a:xfrm>
            <a:off x="6421438" y="3378919"/>
            <a:ext cx="120650" cy="115887"/>
          </a:xfrm>
          <a:prstGeom prst="rect">
            <a:avLst/>
          </a:prstGeom>
          <a:solidFill>
            <a:srgbClr val="DDDDDD"/>
          </a:solidFill>
          <a:ln w="9525">
            <a:solidFill>
              <a:srgbClr val="DDDDDD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306270" name="Line 94"/>
          <p:cNvSpPr>
            <a:spLocks noChangeShapeType="1"/>
          </p:cNvSpPr>
          <p:nvPr/>
        </p:nvSpPr>
        <p:spPr bwMode="auto">
          <a:xfrm flipH="1">
            <a:off x="6481763" y="3031256"/>
            <a:ext cx="304800" cy="347663"/>
          </a:xfrm>
          <a:prstGeom prst="line">
            <a:avLst/>
          </a:prstGeom>
          <a:noFill/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Maze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46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>
                <a:ea typeface="굴림" charset="-127"/>
              </a:rPr>
              <a:t>maze(</a:t>
            </a:r>
            <a:r>
              <a:rPr lang="en-US" altLang="ko-KR" i="1" dirty="0">
                <a:ea typeface="굴림" charset="-127"/>
              </a:rPr>
              <a:t>v</a:t>
            </a:r>
            <a:r>
              <a:rPr lang="en-US" altLang="ko-KR" dirty="0">
                <a:ea typeface="굴림" charset="-127"/>
              </a:rPr>
              <a:t>)</a:t>
            </a:r>
          </a:p>
          <a:p>
            <a:pPr>
              <a:buNone/>
            </a:pPr>
            <a:r>
              <a:rPr lang="en-US" altLang="ko-KR" dirty="0">
                <a:ea typeface="굴림" charset="-127"/>
              </a:rPr>
              <a:t>{</a:t>
            </a:r>
          </a:p>
          <a:p>
            <a:pPr>
              <a:buNone/>
            </a:pPr>
            <a:r>
              <a:rPr lang="en-US" altLang="ko-KR" dirty="0">
                <a:ea typeface="굴림" charset="-127"/>
              </a:rPr>
              <a:t>		visited[</a:t>
            </a:r>
            <a:r>
              <a:rPr lang="en-US" altLang="ko-KR" i="1" dirty="0">
                <a:ea typeface="굴림" charset="-127"/>
              </a:rPr>
              <a:t>v</a:t>
            </a:r>
            <a:r>
              <a:rPr lang="en-US" altLang="ko-KR" dirty="0">
                <a:ea typeface="굴림" charset="-127"/>
              </a:rPr>
              <a:t>] ← YES;</a:t>
            </a:r>
          </a:p>
          <a:p>
            <a:pPr>
              <a:buNone/>
            </a:pPr>
            <a:r>
              <a:rPr lang="en-US" altLang="ko-KR" dirty="0">
                <a:ea typeface="굴림" charset="-127"/>
              </a:rPr>
              <a:t>		</a:t>
            </a:r>
            <a:r>
              <a:rPr lang="en-US" altLang="ko-KR" b="1" dirty="0">
                <a:solidFill>
                  <a:srgbClr val="0066FF"/>
                </a:solidFill>
                <a:ea typeface="굴림" charset="-127"/>
              </a:rPr>
              <a:t>if</a:t>
            </a:r>
            <a:r>
              <a:rPr lang="en-US" altLang="ko-KR" dirty="0">
                <a:ea typeface="굴림" charset="-127"/>
              </a:rPr>
              <a:t> (</a:t>
            </a:r>
            <a:r>
              <a:rPr lang="en-US" altLang="ko-KR" i="1" dirty="0">
                <a:ea typeface="굴림" charset="-127"/>
              </a:rPr>
              <a:t>v</a:t>
            </a:r>
            <a:r>
              <a:rPr lang="en-US" altLang="ko-KR" dirty="0">
                <a:ea typeface="굴림" charset="-127"/>
              </a:rPr>
              <a:t> = T) </a:t>
            </a:r>
            <a:r>
              <a:rPr lang="en-US" altLang="ko-KR" b="1" dirty="0">
                <a:solidFill>
                  <a:srgbClr val="0066FF"/>
                </a:solidFill>
                <a:ea typeface="굴림" charset="-127"/>
              </a:rPr>
              <a:t>then</a:t>
            </a:r>
            <a:r>
              <a:rPr lang="en-US" altLang="ko-KR" dirty="0">
                <a:ea typeface="굴림" charset="-127"/>
              </a:rPr>
              <a:t> {print “</a:t>
            </a:r>
            <a:r>
              <a:rPr lang="ko-KR" altLang="en-US" dirty="0">
                <a:ea typeface="굴림" charset="-127"/>
              </a:rPr>
              <a:t>성공</a:t>
            </a:r>
            <a:r>
              <a:rPr lang="en-US" altLang="ko-KR" dirty="0">
                <a:ea typeface="굴림" charset="-127"/>
              </a:rPr>
              <a:t>!”; exit( );}</a:t>
            </a:r>
          </a:p>
          <a:p>
            <a:pPr>
              <a:buNone/>
            </a:pPr>
            <a:r>
              <a:rPr lang="en-US" altLang="ko-KR" dirty="0">
                <a:ea typeface="굴림" charset="-127"/>
              </a:rPr>
              <a:t>		</a:t>
            </a:r>
            <a:r>
              <a:rPr lang="en-US" altLang="ko-KR" b="1" dirty="0">
                <a:solidFill>
                  <a:srgbClr val="0066FF"/>
                </a:solidFill>
                <a:ea typeface="굴림" charset="-127"/>
              </a:rPr>
              <a:t>for each</a:t>
            </a:r>
            <a:r>
              <a:rPr lang="en-US" altLang="ko-KR" dirty="0">
                <a:ea typeface="굴림" charset="-127"/>
              </a:rPr>
              <a:t> </a:t>
            </a:r>
            <a:r>
              <a:rPr lang="en-US" altLang="ko-KR" i="1" dirty="0">
                <a:ea typeface="굴림" charset="-127"/>
              </a:rPr>
              <a:t>x</a:t>
            </a:r>
            <a:r>
              <a:rPr lang="en-US" altLang="ko-KR" dirty="0">
                <a:ea typeface="굴림" charset="-127"/>
              </a:rPr>
              <a:t> </a:t>
            </a:r>
            <a:r>
              <a:rPr lang="en-US" altLang="ko-KR" sz="1600" dirty="0">
                <a:ea typeface="굴림" charset="-127"/>
              </a:rPr>
              <a:t>∈</a:t>
            </a:r>
            <a:r>
              <a:rPr lang="en-US" altLang="ko-KR" dirty="0">
                <a:ea typeface="굴림" charset="-127"/>
              </a:rPr>
              <a:t> L(</a:t>
            </a:r>
            <a:r>
              <a:rPr lang="en-US" altLang="ko-KR" i="1" dirty="0">
                <a:ea typeface="굴림" charset="-127"/>
              </a:rPr>
              <a:t>v</a:t>
            </a:r>
            <a:r>
              <a:rPr lang="en-US" altLang="ko-KR" dirty="0">
                <a:ea typeface="굴림" charset="-127"/>
              </a:rPr>
              <a:t>)  </a:t>
            </a:r>
            <a:r>
              <a:rPr lang="en-US" altLang="ko-KR" sz="1800" dirty="0">
                <a:ea typeface="굴림" charset="-127"/>
              </a:rPr>
              <a:t>▷</a:t>
            </a:r>
            <a:r>
              <a:rPr lang="en-US" altLang="ko-KR" sz="1800" dirty="0">
                <a:latin typeface="굴림" charset="-127"/>
                <a:ea typeface="굴림" charset="-127"/>
              </a:rPr>
              <a:t> </a:t>
            </a:r>
            <a:r>
              <a:rPr lang="en-US" altLang="ko-KR" sz="1800" dirty="0">
                <a:ea typeface="굴림" charset="-127"/>
              </a:rPr>
              <a:t>L(</a:t>
            </a:r>
            <a:r>
              <a:rPr lang="en-US" altLang="ko-KR" sz="1800" i="1" dirty="0">
                <a:ea typeface="굴림" charset="-127"/>
              </a:rPr>
              <a:t>v</a:t>
            </a:r>
            <a:r>
              <a:rPr lang="en-US" altLang="ko-KR" sz="1800" dirty="0">
                <a:ea typeface="굴림" charset="-127"/>
              </a:rPr>
              <a:t>) : </a:t>
            </a:r>
            <a:r>
              <a:rPr lang="ko-KR" altLang="en-US" sz="1800" dirty="0">
                <a:ea typeface="굴림" charset="-127"/>
              </a:rPr>
              <a:t>정점 </a:t>
            </a:r>
            <a:r>
              <a:rPr lang="en-US" altLang="ko-KR" sz="1800" i="1" dirty="0">
                <a:ea typeface="굴림" charset="-127"/>
              </a:rPr>
              <a:t>v</a:t>
            </a:r>
            <a:r>
              <a:rPr lang="ko-KR" altLang="en-US" sz="1800" dirty="0">
                <a:latin typeface="굴림" charset="-127"/>
                <a:ea typeface="굴림" charset="-127"/>
              </a:rPr>
              <a:t>의 인접 </a:t>
            </a:r>
            <a:r>
              <a:rPr lang="ko-KR" altLang="en-US" sz="1800" dirty="0">
                <a:ea typeface="굴림" charset="-127"/>
              </a:rPr>
              <a:t>정점</a:t>
            </a:r>
            <a:r>
              <a:rPr lang="ko-KR" altLang="en-US" sz="1800" dirty="0">
                <a:latin typeface="굴림" charset="-127"/>
                <a:ea typeface="굴림" charset="-127"/>
              </a:rPr>
              <a:t> 집합</a:t>
            </a:r>
          </a:p>
          <a:p>
            <a:pPr>
              <a:buNone/>
            </a:pPr>
            <a:r>
              <a:rPr lang="en-US" altLang="ko-KR" dirty="0">
                <a:ea typeface="굴림" charset="-127"/>
              </a:rPr>
              <a:t>			</a:t>
            </a:r>
            <a:r>
              <a:rPr lang="en-US" altLang="ko-KR" b="1" dirty="0">
                <a:solidFill>
                  <a:srgbClr val="0066FF"/>
                </a:solidFill>
                <a:ea typeface="굴림" charset="-127"/>
              </a:rPr>
              <a:t>if</a:t>
            </a:r>
            <a:r>
              <a:rPr lang="en-US" altLang="ko-KR" dirty="0">
                <a:ea typeface="굴림" charset="-127"/>
              </a:rPr>
              <a:t> (visited[</a:t>
            </a:r>
            <a:r>
              <a:rPr lang="en-US" altLang="ko-KR" i="1" dirty="0">
                <a:ea typeface="굴림" charset="-127"/>
              </a:rPr>
              <a:t>x</a:t>
            </a:r>
            <a:r>
              <a:rPr lang="en-US" altLang="ko-KR" dirty="0">
                <a:ea typeface="굴림" charset="-127"/>
              </a:rPr>
              <a:t>] = NO) </a:t>
            </a:r>
            <a:r>
              <a:rPr lang="en-US" altLang="ko-KR" b="1" dirty="0">
                <a:solidFill>
                  <a:srgbClr val="0066FF"/>
                </a:solidFill>
                <a:ea typeface="굴림" charset="-127"/>
              </a:rPr>
              <a:t>then</a:t>
            </a:r>
            <a:r>
              <a:rPr lang="en-US" altLang="ko-KR" dirty="0">
                <a:ea typeface="굴림" charset="-127"/>
              </a:rPr>
              <a:t> {</a:t>
            </a:r>
          </a:p>
          <a:p>
            <a:pPr>
              <a:buNone/>
            </a:pPr>
            <a:r>
              <a:rPr lang="en-US" altLang="ko-KR" dirty="0">
                <a:ea typeface="굴림" charset="-127"/>
              </a:rPr>
              <a:t>				</a:t>
            </a:r>
            <a:r>
              <a:rPr lang="en-US" altLang="ko-KR" dirty="0" err="1">
                <a:ea typeface="굴림" charset="-127"/>
              </a:rPr>
              <a:t>prev</a:t>
            </a:r>
            <a:r>
              <a:rPr lang="en-US" altLang="ko-KR" dirty="0">
                <a:ea typeface="굴림" charset="-127"/>
              </a:rPr>
              <a:t>[</a:t>
            </a:r>
            <a:r>
              <a:rPr lang="en-US" altLang="ko-KR" i="1" dirty="0">
                <a:ea typeface="굴림" charset="-127"/>
              </a:rPr>
              <a:t>x</a:t>
            </a:r>
            <a:r>
              <a:rPr lang="en-US" altLang="ko-KR" dirty="0">
                <a:ea typeface="굴림" charset="-127"/>
              </a:rPr>
              <a:t>] ← </a:t>
            </a:r>
            <a:r>
              <a:rPr lang="en-US" altLang="ko-KR" i="1" dirty="0">
                <a:ea typeface="굴림" charset="-127"/>
              </a:rPr>
              <a:t>v</a:t>
            </a:r>
            <a:r>
              <a:rPr lang="en-US" altLang="ko-KR" dirty="0">
                <a:ea typeface="굴림" charset="-127"/>
              </a:rPr>
              <a:t>;</a:t>
            </a:r>
          </a:p>
          <a:p>
            <a:pPr>
              <a:buNone/>
            </a:pPr>
            <a:r>
              <a:rPr lang="en-US" altLang="ko-KR" dirty="0">
                <a:ea typeface="굴림" charset="-127"/>
              </a:rPr>
              <a:t>				maze(</a:t>
            </a:r>
            <a:r>
              <a:rPr lang="en-US" altLang="ko-KR" i="1" dirty="0">
                <a:ea typeface="굴림" charset="-127"/>
              </a:rPr>
              <a:t>x</a:t>
            </a:r>
            <a:r>
              <a:rPr lang="en-US" altLang="ko-KR" dirty="0">
                <a:ea typeface="굴림" charset="-127"/>
              </a:rPr>
              <a:t>);</a:t>
            </a:r>
          </a:p>
          <a:p>
            <a:pPr>
              <a:buNone/>
            </a:pPr>
            <a:r>
              <a:rPr lang="en-US" altLang="ko-KR" dirty="0">
                <a:ea typeface="굴림" charset="-127"/>
              </a:rPr>
              <a:t>			}</a:t>
            </a:r>
            <a:endParaRPr lang="ru-RU" altLang="ko-KR" dirty="0">
              <a:ea typeface="굴림" charset="-127"/>
            </a:endParaRPr>
          </a:p>
          <a:p>
            <a:pPr>
              <a:buNone/>
            </a:pPr>
            <a:r>
              <a:rPr lang="en-US" altLang="ko-KR" dirty="0">
                <a:ea typeface="굴림" charset="-127"/>
              </a:rPr>
              <a:t>}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27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 Queen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258" y="1265464"/>
            <a:ext cx="5096800" cy="4906736"/>
          </a:xfrm>
        </p:spPr>
        <p:txBody>
          <a:bodyPr/>
          <a:lstStyle/>
          <a:p>
            <a:r>
              <a:rPr lang="en-US" altLang="ko-KR" dirty="0" smtClean="0"/>
              <a:t>N</a:t>
            </a:r>
            <a:r>
              <a:rPr lang="ko-KR" altLang="en-US" dirty="0" smtClean="0"/>
              <a:t>개의 </a:t>
            </a:r>
            <a:r>
              <a:rPr lang="en-US" altLang="ko-KR" dirty="0"/>
              <a:t>Queen</a:t>
            </a:r>
            <a:r>
              <a:rPr lang="ko-KR" altLang="en-US" dirty="0"/>
              <a:t>을 서로 상대방을 위협하지 않도록 </a:t>
            </a:r>
            <a:r>
              <a:rPr lang="en-US" altLang="ko-KR" dirty="0" smtClean="0"/>
              <a:t>N × N </a:t>
            </a:r>
            <a:r>
              <a:rPr lang="ko-KR" altLang="en-US" dirty="0" err="1" smtClean="0"/>
              <a:t>체스판에</a:t>
            </a:r>
            <a:r>
              <a:rPr lang="ko-KR" altLang="en-US" dirty="0" smtClean="0"/>
              <a:t> </a:t>
            </a:r>
            <a:r>
              <a:rPr lang="ko-KR" altLang="en-US" dirty="0"/>
              <a:t>위치시키는 </a:t>
            </a:r>
            <a:r>
              <a:rPr lang="ko-KR" altLang="en-US" dirty="0" smtClean="0"/>
              <a:t>문제</a:t>
            </a:r>
            <a:endParaRPr lang="en-US" altLang="ko-KR" dirty="0"/>
          </a:p>
          <a:p>
            <a:r>
              <a:rPr lang="ko-KR" altLang="en-US" dirty="0"/>
              <a:t>서로 상대방을 위협하지 않기 위해서는 같은 행이나</a:t>
            </a:r>
            <a:r>
              <a:rPr lang="en-US" altLang="ko-KR" dirty="0"/>
              <a:t>, </a:t>
            </a:r>
            <a:r>
              <a:rPr lang="ko-KR" altLang="en-US" dirty="0"/>
              <a:t>같은 열이나</a:t>
            </a:r>
            <a:r>
              <a:rPr lang="en-US" altLang="ko-KR" dirty="0"/>
              <a:t>, </a:t>
            </a:r>
            <a:r>
              <a:rPr lang="ko-KR" altLang="en-US" dirty="0"/>
              <a:t>같은 대각선 상에 위치하지 않아야 </a:t>
            </a:r>
            <a:r>
              <a:rPr lang="ko-KR" altLang="en-US" dirty="0" smtClean="0"/>
              <a:t>한다</a:t>
            </a:r>
            <a:endParaRPr lang="en-US" altLang="ko-KR" dirty="0"/>
          </a:p>
          <a:p>
            <a:r>
              <a:rPr lang="ko-KR" altLang="en-US" dirty="0" smtClean="0"/>
              <a:t>간단한 </a:t>
            </a:r>
            <a:r>
              <a:rPr lang="ko-KR" altLang="en-US" dirty="0"/>
              <a:t>알고리즘</a:t>
            </a:r>
          </a:p>
          <a:p>
            <a:pPr lvl="1"/>
            <a:r>
              <a:rPr lang="ko-KR" altLang="en-US" dirty="0"/>
              <a:t>각 </a:t>
            </a:r>
            <a:r>
              <a:rPr lang="en-US" altLang="ko-KR" dirty="0"/>
              <a:t>Queen</a:t>
            </a:r>
            <a:r>
              <a:rPr lang="ko-KR" altLang="en-US" dirty="0"/>
              <a:t>을 각각 다른 행에 할당한 후에</a:t>
            </a:r>
            <a:r>
              <a:rPr lang="en-US" altLang="ko-KR" dirty="0"/>
              <a:t>, </a:t>
            </a:r>
            <a:r>
              <a:rPr lang="ko-KR" altLang="en-US" dirty="0"/>
              <a:t>어떤 열에 위치하면 </a:t>
            </a:r>
            <a:r>
              <a:rPr lang="ko-KR" altLang="en-US" dirty="0" smtClean="0"/>
              <a:t>해답</a:t>
            </a:r>
            <a:r>
              <a:rPr lang="ko-KR" altLang="en-US" dirty="0"/>
              <a:t>을</a:t>
            </a:r>
            <a:r>
              <a:rPr lang="ko-KR" altLang="en-US" dirty="0" smtClean="0"/>
              <a:t> </a:t>
            </a:r>
            <a:r>
              <a:rPr lang="ko-KR" altLang="en-US" dirty="0"/>
              <a:t>얻을 수 있는지를 차례대로 </a:t>
            </a:r>
            <a:r>
              <a:rPr lang="ko-KR" altLang="en-US" dirty="0" smtClean="0"/>
              <a:t>점검</a:t>
            </a:r>
            <a:endParaRPr lang="en-US" altLang="ko-KR" dirty="0"/>
          </a:p>
          <a:p>
            <a:pPr lvl="1"/>
            <a:r>
              <a:rPr lang="ko-KR" altLang="en-US" dirty="0" smtClean="0"/>
              <a:t>각 </a:t>
            </a:r>
            <a:r>
              <a:rPr lang="en-US" altLang="ko-KR" dirty="0"/>
              <a:t>Queen</a:t>
            </a:r>
            <a:r>
              <a:rPr lang="ko-KR" altLang="en-US" dirty="0"/>
              <a:t>은 </a:t>
            </a:r>
            <a:r>
              <a:rPr lang="en-US" altLang="ko-KR" dirty="0"/>
              <a:t>8</a:t>
            </a:r>
            <a:r>
              <a:rPr lang="ko-KR" altLang="en-US" dirty="0" smtClean="0"/>
              <a:t>개의 </a:t>
            </a:r>
            <a:r>
              <a:rPr lang="ko-KR" altLang="en-US" dirty="0"/>
              <a:t>열 중에서 한 열에 위치할 수 있기 때문에</a:t>
            </a:r>
            <a:r>
              <a:rPr lang="en-US" altLang="ko-KR" dirty="0"/>
              <a:t>, </a:t>
            </a:r>
            <a:r>
              <a:rPr lang="ko-KR" altLang="en-US" dirty="0" smtClean="0"/>
              <a:t>해답을 </a:t>
            </a:r>
            <a:r>
              <a:rPr lang="ko-KR" altLang="en-US" dirty="0"/>
              <a:t>얻기 위해서 점검해 보아야 하는 모든 경우의 수는 </a:t>
            </a:r>
            <a:br>
              <a:rPr lang="ko-KR" altLang="en-US" dirty="0"/>
            </a:br>
            <a:r>
              <a:rPr lang="en-US" altLang="ko-KR" dirty="0"/>
              <a:t>8</a:t>
            </a:r>
            <a:r>
              <a:rPr lang="en-US" altLang="ko-KR" dirty="0" smtClean="0"/>
              <a:t> </a:t>
            </a:r>
            <a:r>
              <a:rPr lang="en-US" altLang="ko-KR" dirty="0"/>
              <a:t>×</a:t>
            </a:r>
            <a:r>
              <a:rPr lang="en-US" altLang="ko-KR" dirty="0" smtClean="0"/>
              <a:t> </a:t>
            </a:r>
            <a:r>
              <a:rPr lang="en-US" altLang="ko-KR" dirty="0"/>
              <a:t>8</a:t>
            </a:r>
            <a:r>
              <a:rPr lang="en-US" altLang="ko-KR" dirty="0" smtClean="0"/>
              <a:t> </a:t>
            </a:r>
            <a:r>
              <a:rPr lang="en-US" altLang="ko-KR" dirty="0"/>
              <a:t>× 8</a:t>
            </a:r>
            <a:r>
              <a:rPr lang="en-US" altLang="ko-KR" dirty="0" smtClean="0"/>
              <a:t> </a:t>
            </a:r>
            <a:r>
              <a:rPr lang="en-US" altLang="ko-KR" dirty="0"/>
              <a:t>× 8 × 8 × 8 × </a:t>
            </a:r>
            <a:r>
              <a:rPr lang="en-US" altLang="ko-KR" dirty="0" smtClean="0"/>
              <a:t>8</a:t>
            </a:r>
            <a:r>
              <a:rPr lang="en-US" altLang="ko-KR" dirty="0"/>
              <a:t> × 8</a:t>
            </a:r>
            <a:r>
              <a:rPr lang="en-US" altLang="ko-KR" dirty="0" smtClean="0"/>
              <a:t> </a:t>
            </a:r>
            <a:r>
              <a:rPr lang="en-US" altLang="ko-KR" dirty="0"/>
              <a:t>= </a:t>
            </a:r>
            <a:r>
              <a:rPr lang="en-US" altLang="ko-KR" dirty="0" smtClean="0"/>
              <a:t>16,777,216 </a:t>
            </a:r>
            <a:r>
              <a:rPr lang="ko-KR" altLang="en-US" dirty="0" smtClean="0"/>
              <a:t>가지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비효율적</a:t>
            </a:r>
            <a:r>
              <a:rPr lang="en-US" altLang="ko-KR" dirty="0" smtClean="0"/>
              <a:t>!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119</a:t>
            </a:fld>
            <a:endParaRPr lang="en-US" dirty="0"/>
          </a:p>
        </p:txBody>
      </p:sp>
      <p:pic>
        <p:nvPicPr>
          <p:cNvPr id="1026" name="Picture 2" descr="n queen problem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579" y="1265464"/>
            <a:ext cx="3130024" cy="317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03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 latinLnBrk="1">
              <a:spcAft>
                <a:spcPts val="2400"/>
              </a:spcAft>
            </a:pPr>
            <a:r>
              <a:rPr lang="en-US" altLang="ko-KR" dirty="0"/>
              <a:t>Line </a:t>
            </a:r>
            <a:r>
              <a:rPr lang="en-US" altLang="ko-KR" dirty="0" smtClean="0"/>
              <a:t>6:</a:t>
            </a:r>
            <a:r>
              <a:rPr lang="ko-KR" altLang="en-US" dirty="0" smtClean="0"/>
              <a:t> </a:t>
            </a:r>
            <a:r>
              <a:rPr lang="en-US" altLang="ko-KR" dirty="0" smtClean="0"/>
              <a:t>change=0</a:t>
            </a:r>
            <a:r>
              <a:rPr lang="ko-KR" altLang="en-US" dirty="0"/>
              <a:t>이므로 </a:t>
            </a:r>
            <a:r>
              <a:rPr lang="en-US" altLang="ko-KR" dirty="0"/>
              <a:t>while-</a:t>
            </a:r>
            <a:r>
              <a:rPr lang="ko-KR" altLang="en-US" dirty="0"/>
              <a:t>조건이 ‘거짓’이 되어 </a:t>
            </a:r>
            <a:r>
              <a:rPr lang="en-US" altLang="ko-KR" dirty="0"/>
              <a:t>while-</a:t>
            </a:r>
            <a:r>
              <a:rPr lang="ko-KR" altLang="en-US" dirty="0"/>
              <a:t>루프는 수행되지 않는다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 latinLnBrk="1"/>
            <a:r>
              <a:rPr lang="en-US" altLang="ko-KR" dirty="0"/>
              <a:t>Line 7</a:t>
            </a:r>
            <a:r>
              <a:rPr lang="ko-KR" altLang="en-US" dirty="0"/>
              <a:t>에서는 </a:t>
            </a:r>
            <a:r>
              <a:rPr lang="en-US" altLang="ko-KR" dirty="0"/>
              <a:t>n500+n100+n50+n10+n1 = 1+2+1+1+0 = </a:t>
            </a:r>
            <a:r>
              <a:rPr lang="en-US" altLang="ko-KR" dirty="0">
                <a:solidFill>
                  <a:srgbClr val="FF0000"/>
                </a:solidFill>
              </a:rPr>
              <a:t>5</a:t>
            </a:r>
            <a:r>
              <a:rPr lang="ko-KR" altLang="en-US" dirty="0"/>
              <a:t>를 </a:t>
            </a:r>
            <a:r>
              <a:rPr lang="ko-KR" altLang="en-US" dirty="0" err="1"/>
              <a:t>리턴한다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38119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05-0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288" y="1196975"/>
            <a:ext cx="7920037" cy="48895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 Queen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상태 공간 트리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17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 Queen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상태 공간 </a:t>
            </a:r>
            <a:r>
              <a:rPr lang="ko-KR" altLang="en-US" sz="2400" dirty="0" err="1" smtClean="0"/>
              <a:t>트리의</a:t>
            </a:r>
            <a:r>
              <a:rPr lang="ko-KR" altLang="en-US" sz="2400" dirty="0" smtClean="0"/>
              <a:t> 이용</a:t>
            </a:r>
            <a:endParaRPr lang="en-US" altLang="ko-KR" sz="2400" dirty="0" smtClean="0"/>
          </a:p>
          <a:p>
            <a:pPr lvl="1"/>
            <a:r>
              <a:rPr lang="ko-KR" altLang="en-US" sz="2000" dirty="0"/>
              <a:t>루트 </a:t>
            </a:r>
            <a:r>
              <a:rPr lang="ko-KR" altLang="en-US" sz="2000" dirty="0" err="1"/>
              <a:t>노드에서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리프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노드</a:t>
            </a:r>
            <a:r>
              <a:rPr lang="en-US" altLang="ko-KR" sz="2000" dirty="0"/>
              <a:t>(leaf node)</a:t>
            </a:r>
            <a:r>
              <a:rPr lang="ko-KR" altLang="en-US" sz="2000" dirty="0"/>
              <a:t>까지의 경로는 해답후보</a:t>
            </a:r>
            <a:r>
              <a:rPr lang="en-US" altLang="ko-KR" sz="2000" dirty="0"/>
              <a:t>(candidate solution)</a:t>
            </a:r>
            <a:r>
              <a:rPr lang="ko-KR" altLang="en-US" sz="2000" dirty="0"/>
              <a:t>가 되는데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깊이우선검색을</a:t>
            </a:r>
            <a:r>
              <a:rPr lang="ko-KR" altLang="en-US" sz="2000" dirty="0"/>
              <a:t> 하여 그 해답후보 중에서 해답을 찾을 수 </a:t>
            </a:r>
            <a:r>
              <a:rPr lang="ko-KR" altLang="en-US" sz="2000" dirty="0" smtClean="0"/>
              <a:t>있다</a:t>
            </a:r>
            <a:endParaRPr lang="en-US" altLang="ko-KR" sz="2000" dirty="0"/>
          </a:p>
          <a:p>
            <a:pPr lvl="2"/>
            <a:r>
              <a:rPr lang="ko-KR" altLang="en-US" sz="1800" dirty="0"/>
              <a:t>그러나 이 방법을 사용하면 해답이 될 가능성이 전혀 없는 </a:t>
            </a:r>
            <a:r>
              <a:rPr lang="ko-KR" altLang="en-US" sz="1800" dirty="0" err="1"/>
              <a:t>노드의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후손노드</a:t>
            </a:r>
            <a:r>
              <a:rPr lang="en-US" altLang="ko-KR" sz="1800" dirty="0"/>
              <a:t>(descendant)</a:t>
            </a:r>
            <a:r>
              <a:rPr lang="ko-KR" altLang="en-US" sz="1800" dirty="0"/>
              <a:t>들도 모두 검색해야 하므로 </a:t>
            </a:r>
            <a:r>
              <a:rPr lang="ko-KR" altLang="en-US" sz="1800" dirty="0" smtClean="0"/>
              <a:t>비효율적</a:t>
            </a:r>
            <a:endParaRPr lang="en-US" altLang="ko-KR" sz="1800" dirty="0" smtClean="0"/>
          </a:p>
          <a:p>
            <a:pPr lvl="2"/>
            <a:endParaRPr lang="en-US" altLang="ko-KR" sz="1800" dirty="0" smtClean="0"/>
          </a:p>
          <a:p>
            <a:pPr lvl="1"/>
            <a:r>
              <a:rPr lang="ko-KR" altLang="en-US" sz="2000" dirty="0"/>
              <a:t>어떤 </a:t>
            </a:r>
            <a:r>
              <a:rPr lang="ko-KR" altLang="en-US" sz="2000" dirty="0" err="1"/>
              <a:t>노드의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유망성을</a:t>
            </a:r>
            <a:r>
              <a:rPr lang="ko-KR" altLang="en-US" sz="2000" dirty="0"/>
              <a:t> 점검한 후</a:t>
            </a:r>
            <a:r>
              <a:rPr lang="en-US" altLang="ko-KR" sz="2000" dirty="0"/>
              <a:t>, </a:t>
            </a:r>
            <a:r>
              <a:rPr lang="ko-KR" altLang="en-US" sz="2000" dirty="0"/>
              <a:t>유망하지 않다고 판정이 되면 </a:t>
            </a:r>
            <a:br>
              <a:rPr lang="ko-KR" altLang="en-US" sz="2000" dirty="0"/>
            </a:br>
            <a:r>
              <a:rPr lang="en-US" altLang="ko-KR" sz="2000" dirty="0"/>
              <a:t>(</a:t>
            </a:r>
            <a:r>
              <a:rPr lang="ko-KR" altLang="en-US" sz="2000" dirty="0"/>
              <a:t>그 </a:t>
            </a:r>
            <a:r>
              <a:rPr lang="ko-KR" altLang="en-US" sz="2000" dirty="0" err="1"/>
              <a:t>노드의</a:t>
            </a:r>
            <a:r>
              <a:rPr lang="ko-KR" altLang="en-US" sz="2000" dirty="0"/>
              <a:t> 후손 </a:t>
            </a:r>
            <a:r>
              <a:rPr lang="ko-KR" altLang="en-US" sz="2000" dirty="0" err="1"/>
              <a:t>노드</a:t>
            </a:r>
            <a:r>
              <a:rPr lang="en-US" altLang="ko-KR" sz="2000" dirty="0"/>
              <a:t>(</a:t>
            </a:r>
            <a:r>
              <a:rPr lang="ko-KR" altLang="en-US" sz="2000" dirty="0"/>
              <a:t>서브 트리</a:t>
            </a:r>
            <a:r>
              <a:rPr lang="en-US" altLang="ko-KR" sz="2000" dirty="0"/>
              <a:t>)</a:t>
            </a:r>
            <a:r>
              <a:rPr lang="ko-KR" altLang="en-US" sz="2000" dirty="0"/>
              <a:t>들에 대한 검색을 중지하고</a:t>
            </a:r>
            <a:r>
              <a:rPr lang="en-US" altLang="ko-KR" sz="2000" dirty="0"/>
              <a:t>,</a:t>
            </a:r>
            <a:br>
              <a:rPr lang="en-US" altLang="ko-KR" sz="2000" dirty="0"/>
            </a:br>
            <a:r>
              <a:rPr lang="ko-KR" altLang="en-US" sz="2000" dirty="0"/>
              <a:t>그 </a:t>
            </a:r>
            <a:r>
              <a:rPr lang="ko-KR" altLang="en-US" sz="2000" dirty="0" err="1"/>
              <a:t>노드의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부모노드</a:t>
            </a:r>
            <a:r>
              <a:rPr lang="en-US" altLang="ko-KR" sz="2000" dirty="0"/>
              <a:t>(parent)</a:t>
            </a:r>
            <a:r>
              <a:rPr lang="ko-KR" altLang="en-US" sz="2000" dirty="0"/>
              <a:t>로 </a:t>
            </a:r>
            <a:r>
              <a:rPr lang="ko-KR" altLang="en-US" sz="2000" dirty="0" smtClean="0"/>
              <a:t>돌아간다 </a:t>
            </a:r>
            <a:r>
              <a:rPr lang="en-US" altLang="ko-KR" sz="2000" dirty="0" smtClean="0">
                <a:sym typeface="Wingdings" panose="05000000000000000000" pitchFamily="2" charset="2"/>
              </a:rPr>
              <a:t> </a:t>
            </a:r>
            <a:r>
              <a:rPr lang="en-US" altLang="ko-KR" sz="2000" b="1" u="sng" dirty="0" smtClean="0"/>
              <a:t>Backtrack</a:t>
            </a:r>
            <a:endParaRPr lang="en-US" altLang="ko-KR" sz="2000" b="1" u="sng" dirty="0"/>
          </a:p>
          <a:p>
            <a:pPr lvl="1"/>
            <a:r>
              <a:rPr lang="ko-KR" altLang="en-US" sz="2000" dirty="0"/>
              <a:t>그런 다음</a:t>
            </a:r>
            <a:r>
              <a:rPr lang="en-US" altLang="ko-KR" sz="2000" dirty="0"/>
              <a:t>, </a:t>
            </a:r>
            <a:r>
              <a:rPr lang="ko-KR" altLang="en-US" sz="2000" dirty="0"/>
              <a:t>다시 후손 </a:t>
            </a:r>
            <a:r>
              <a:rPr lang="ko-KR" altLang="en-US" sz="2000" dirty="0" err="1"/>
              <a:t>노드에</a:t>
            </a:r>
            <a:r>
              <a:rPr lang="ko-KR" altLang="en-US" sz="2000" dirty="0"/>
              <a:t> 대한 검색을 </a:t>
            </a:r>
            <a:r>
              <a:rPr lang="ko-KR" altLang="en-US" sz="2000" dirty="0" smtClean="0"/>
              <a:t>계속</a:t>
            </a:r>
            <a:endParaRPr lang="en-US" altLang="ko-KR" sz="2000" dirty="0"/>
          </a:p>
          <a:p>
            <a:pPr lvl="1"/>
            <a:endParaRPr lang="en-US" altLang="ko-KR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19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 Queen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1285931"/>
            <a:ext cx="6850935" cy="4172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06236" y="4196444"/>
            <a:ext cx="1257300" cy="34698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50024" y="4139102"/>
            <a:ext cx="18998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// Backtrack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 Queen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704" y="1190229"/>
            <a:ext cx="6352592" cy="500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5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124</a:t>
            </a:fld>
            <a:endParaRPr lang="en-US" dirty="0"/>
          </a:p>
        </p:txBody>
      </p:sp>
      <p:pic>
        <p:nvPicPr>
          <p:cNvPr id="1026" name="Picture 2" descr="n-que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6" y="9622"/>
            <a:ext cx="8998028" cy="579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47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 Queen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공격 체크</a:t>
            </a:r>
            <a:endParaRPr lang="en-US" altLang="ko-KR" sz="2400" dirty="0" smtClean="0"/>
          </a:p>
          <a:p>
            <a:pPr lvl="1"/>
            <a:r>
              <a:rPr lang="ko-KR" altLang="en-US" sz="2200" dirty="0" smtClean="0"/>
              <a:t>같은 행에 있으면 안됨</a:t>
            </a:r>
            <a:r>
              <a:rPr lang="en-US" altLang="ko-KR" sz="2200" dirty="0" smtClean="0"/>
              <a:t>([5,0], [5,1], ...)</a:t>
            </a:r>
          </a:p>
          <a:p>
            <a:pPr lvl="1"/>
            <a:r>
              <a:rPr lang="en-US" sz="2200" dirty="0" smtClean="0"/>
              <a:t>[5,4]</a:t>
            </a:r>
            <a:r>
              <a:rPr lang="ko-KR" altLang="en-US" sz="2200" dirty="0" smtClean="0"/>
              <a:t>의 대각선</a:t>
            </a:r>
            <a:endParaRPr lang="en-US" altLang="ko-KR" sz="2200" dirty="0" smtClean="0"/>
          </a:p>
          <a:p>
            <a:pPr lvl="2"/>
            <a:r>
              <a:rPr lang="en-US" sz="2000" dirty="0"/>
              <a:t>[1,0</a:t>
            </a:r>
            <a:r>
              <a:rPr lang="en-US" sz="2000" dirty="0" smtClean="0"/>
              <a:t>],</a:t>
            </a:r>
            <a:r>
              <a:rPr lang="en-US" sz="2000" dirty="0"/>
              <a:t> </a:t>
            </a:r>
            <a:r>
              <a:rPr lang="en-US" sz="2000" dirty="0" smtClean="0"/>
              <a:t>[2,1], [3,2], [4,3], [6,5], [7,6] </a:t>
            </a:r>
          </a:p>
          <a:p>
            <a:pPr lvl="3"/>
            <a:r>
              <a:rPr lang="en-US" sz="2000" dirty="0" err="1" smtClean="0"/>
              <a:t>i</a:t>
            </a:r>
            <a:r>
              <a:rPr lang="ko-KR" altLang="en-US" sz="2000" dirty="0" smtClean="0"/>
              <a:t>와 </a:t>
            </a:r>
            <a:r>
              <a:rPr lang="en-US" altLang="ko-KR" sz="2000" dirty="0" smtClean="0"/>
              <a:t>j</a:t>
            </a:r>
            <a:r>
              <a:rPr lang="ko-KR" altLang="en-US" sz="2000" dirty="0" smtClean="0"/>
              <a:t>의 차</a:t>
            </a:r>
            <a:r>
              <a:rPr lang="en-US" altLang="ko-KR" sz="2000" dirty="0" smtClean="0"/>
              <a:t>: 1</a:t>
            </a:r>
          </a:p>
          <a:p>
            <a:pPr lvl="2"/>
            <a:r>
              <a:rPr lang="en-US" sz="2000" dirty="0" smtClean="0"/>
              <a:t>[2,7], [3,6], [4,5], [6,3], [7,2]</a:t>
            </a:r>
          </a:p>
          <a:p>
            <a:pPr lvl="3"/>
            <a:r>
              <a:rPr lang="en-US" sz="2000" dirty="0" err="1" smtClean="0"/>
              <a:t>i</a:t>
            </a:r>
            <a:r>
              <a:rPr lang="ko-KR" altLang="en-US" sz="2000" dirty="0" smtClean="0"/>
              <a:t>와 </a:t>
            </a:r>
            <a:r>
              <a:rPr lang="en-US" altLang="ko-KR" sz="2000" dirty="0" smtClean="0"/>
              <a:t>j</a:t>
            </a:r>
            <a:r>
              <a:rPr lang="ko-KR" altLang="en-US" sz="2000" dirty="0" smtClean="0"/>
              <a:t>의 합</a:t>
            </a:r>
            <a:r>
              <a:rPr lang="en-US" altLang="ko-KR" sz="2000" dirty="0" smtClean="0"/>
              <a:t>: 9 ([5,4])</a:t>
            </a:r>
          </a:p>
          <a:p>
            <a:pPr lvl="1"/>
            <a:r>
              <a:rPr lang="en-US" sz="2200" dirty="0" smtClean="0"/>
              <a:t>(</a:t>
            </a:r>
            <a:r>
              <a:rPr lang="en-US" sz="2200" dirty="0" err="1" smtClean="0"/>
              <a:t>i</a:t>
            </a:r>
            <a:r>
              <a:rPr lang="en-US" sz="2200" dirty="0" smtClean="0"/>
              <a:t>, j), (k, l)</a:t>
            </a:r>
            <a:r>
              <a:rPr lang="ko-KR" altLang="en-US" sz="2200" dirty="0" smtClean="0"/>
              <a:t>의 대각선 공격 체크</a:t>
            </a:r>
            <a:endParaRPr lang="en-US" altLang="ko-KR" sz="2200" dirty="0" smtClean="0"/>
          </a:p>
          <a:p>
            <a:pPr lvl="2"/>
            <a:r>
              <a:rPr lang="en-US" sz="2000" dirty="0" err="1" smtClean="0"/>
              <a:t>i</a:t>
            </a:r>
            <a:r>
              <a:rPr lang="en-US" sz="2000" dirty="0" smtClean="0"/>
              <a:t> – j = k – l     </a:t>
            </a:r>
            <a:r>
              <a:rPr lang="ko-KR" altLang="en-US" sz="2000" dirty="0" smtClean="0"/>
              <a:t>    </a:t>
            </a:r>
            <a:r>
              <a:rPr lang="en-US" altLang="ko-KR" sz="2000" dirty="0" err="1" smtClean="0"/>
              <a:t>i</a:t>
            </a:r>
            <a:r>
              <a:rPr lang="en-US" altLang="ko-KR" sz="2000" dirty="0" smtClean="0"/>
              <a:t> + j = k + l</a:t>
            </a:r>
          </a:p>
          <a:p>
            <a:pPr lvl="2"/>
            <a:r>
              <a:rPr lang="en-US" sz="2000" dirty="0" smtClean="0"/>
              <a:t>j – l = </a:t>
            </a:r>
            <a:r>
              <a:rPr lang="en-US" sz="2000" dirty="0" err="1" smtClean="0"/>
              <a:t>i</a:t>
            </a:r>
            <a:r>
              <a:rPr lang="en-US" sz="2000" dirty="0" smtClean="0"/>
              <a:t> – k         j – l = k – </a:t>
            </a:r>
            <a:r>
              <a:rPr lang="en-US" sz="2000" dirty="0" err="1" smtClean="0"/>
              <a:t>i</a:t>
            </a:r>
            <a:r>
              <a:rPr lang="en-US" sz="2000" dirty="0" smtClean="0"/>
              <a:t> </a:t>
            </a:r>
          </a:p>
          <a:p>
            <a:pPr lvl="2"/>
            <a:r>
              <a:rPr lang="en-US" sz="2000" dirty="0" smtClean="0"/>
              <a:t>|j – l| = |</a:t>
            </a:r>
            <a:r>
              <a:rPr lang="en-US" sz="2000" dirty="0" err="1" smtClean="0"/>
              <a:t>i</a:t>
            </a:r>
            <a:r>
              <a:rPr lang="en-US" sz="2000" dirty="0" smtClean="0"/>
              <a:t> – k|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125</a:t>
            </a:fld>
            <a:endParaRPr lang="en-US" dirty="0"/>
          </a:p>
        </p:txBody>
      </p:sp>
      <p:pic>
        <p:nvPicPr>
          <p:cNvPr id="6" name="Picture 2" descr="n queen problem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579" y="1265464"/>
            <a:ext cx="3130024" cy="317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7058025" y="3208565"/>
            <a:ext cx="449035" cy="44903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677312"/>
              </p:ext>
            </p:extLst>
          </p:nvPr>
        </p:nvGraphicFramePr>
        <p:xfrm>
          <a:off x="177560" y="5395465"/>
          <a:ext cx="8788880" cy="814157"/>
        </p:xfrm>
        <a:graphic>
          <a:graphicData uri="http://schemas.openxmlformats.org/drawingml/2006/table">
            <a:tbl>
              <a:tblPr firstRow="1" firstCol="1" bandRow="1">
                <a:tableStyleId>{ED083AE6-46FA-4A59-8FB0-9F97EB10719F}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6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6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6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6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6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6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6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</a:tblGrid>
              <a:tr h="1572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</a:t>
                      </a:r>
                      <a:endParaRPr lang="en-US" sz="1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6200" marR="762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</a:rPr>
                        <a:t>1</a:t>
                      </a:r>
                      <a:endParaRPr lang="en-US" sz="1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6200" marR="762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000">
                          <a:effectLst/>
                          <a:latin typeface="+mn-lt"/>
                        </a:rPr>
                        <a:t>2</a:t>
                      </a:r>
                      <a:endParaRPr lang="en-US" sz="1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6200" marR="762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000">
                          <a:effectLst/>
                          <a:latin typeface="+mn-lt"/>
                        </a:rPr>
                        <a:t>3</a:t>
                      </a:r>
                      <a:endParaRPr lang="en-US" sz="1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6200" marR="762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000">
                          <a:effectLst/>
                          <a:latin typeface="+mn-lt"/>
                        </a:rPr>
                        <a:t>4</a:t>
                      </a:r>
                      <a:endParaRPr lang="en-US" sz="1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6200" marR="762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000">
                          <a:effectLst/>
                          <a:latin typeface="+mn-lt"/>
                        </a:rPr>
                        <a:t>5</a:t>
                      </a:r>
                      <a:endParaRPr lang="en-US" sz="1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6200" marR="762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000">
                          <a:effectLst/>
                          <a:latin typeface="+mn-lt"/>
                        </a:rPr>
                        <a:t>6</a:t>
                      </a:r>
                      <a:endParaRPr lang="en-US" sz="1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6200" marR="762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000">
                          <a:effectLst/>
                          <a:latin typeface="+mn-lt"/>
                        </a:rPr>
                        <a:t>7</a:t>
                      </a:r>
                      <a:endParaRPr lang="en-US" sz="1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6200" marR="762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000">
                          <a:effectLst/>
                          <a:latin typeface="+mn-lt"/>
                        </a:rPr>
                        <a:t>8</a:t>
                      </a:r>
                      <a:endParaRPr lang="en-US" sz="1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6200" marR="762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</a:rPr>
                        <a:t>9</a:t>
                      </a:r>
                      <a:endParaRPr lang="en-US" sz="1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6200" marR="762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000">
                          <a:effectLst/>
                          <a:latin typeface="+mn-lt"/>
                        </a:rPr>
                        <a:t>10</a:t>
                      </a:r>
                      <a:endParaRPr lang="en-US" sz="1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6200" marR="762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</a:rPr>
                        <a:t>11</a:t>
                      </a:r>
                      <a:endParaRPr lang="en-US" sz="1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6200" marR="762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000">
                          <a:effectLst/>
                          <a:latin typeface="+mn-lt"/>
                        </a:rPr>
                        <a:t>12</a:t>
                      </a:r>
                      <a:endParaRPr lang="en-US" sz="1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6200" marR="762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000">
                          <a:effectLst/>
                          <a:latin typeface="+mn-lt"/>
                        </a:rPr>
                        <a:t>13</a:t>
                      </a:r>
                      <a:endParaRPr lang="en-US" sz="1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6200" marR="762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000">
                          <a:effectLst/>
                          <a:latin typeface="+mn-lt"/>
                        </a:rPr>
                        <a:t>14</a:t>
                      </a:r>
                      <a:endParaRPr lang="en-US" sz="1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6200" marR="762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000">
                          <a:effectLst/>
                          <a:latin typeface="+mn-lt"/>
                        </a:rPr>
                        <a:t>..</a:t>
                      </a:r>
                      <a:endParaRPr lang="en-US" sz="1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6200" marR="762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</a:rPr>
                        <a:t>24</a:t>
                      </a:r>
                      <a:endParaRPr lang="en-US" sz="1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6200" marR="762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000">
                          <a:effectLst/>
                          <a:latin typeface="+mn-lt"/>
                        </a:rPr>
                        <a:t>25</a:t>
                      </a:r>
                      <a:endParaRPr lang="en-US" sz="1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6200" marR="7620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000">
                          <a:effectLst/>
                          <a:latin typeface="+mn-lt"/>
                        </a:rPr>
                        <a:t>26</a:t>
                      </a:r>
                      <a:endParaRPr lang="en-US" sz="1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6200" marR="762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47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altLang="en-US" sz="1100" dirty="0" err="1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해의수</a:t>
                      </a:r>
                      <a:endParaRPr lang="en-US" altLang="ko-KR" sz="1100" dirty="0" smtClean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</a:rPr>
                        <a:t>1</a:t>
                      </a:r>
                      <a:endParaRPr lang="en-US" sz="1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</a:rPr>
                        <a:t>0</a:t>
                      </a:r>
                      <a:endParaRPr lang="en-US" sz="1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</a:rPr>
                        <a:t>0</a:t>
                      </a:r>
                      <a:endParaRPr lang="en-US" sz="1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</a:rPr>
                        <a:t>2</a:t>
                      </a:r>
                      <a:endParaRPr lang="en-US" sz="1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</a:rPr>
                        <a:t>10</a:t>
                      </a:r>
                      <a:endParaRPr lang="en-US" sz="1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</a:rPr>
                        <a:t>4</a:t>
                      </a:r>
                      <a:endParaRPr lang="en-US" sz="1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</a:rPr>
                        <a:t>40</a:t>
                      </a:r>
                      <a:endParaRPr lang="en-US" sz="1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</a:rPr>
                        <a:t>92</a:t>
                      </a:r>
                      <a:endParaRPr lang="en-US" sz="1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</a:rPr>
                        <a:t>352</a:t>
                      </a:r>
                      <a:endParaRPr lang="en-US" sz="1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</a:rPr>
                        <a:t>724</a:t>
                      </a:r>
                      <a:endParaRPr lang="en-US" sz="1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</a:rPr>
                        <a:t>2,680</a:t>
                      </a:r>
                      <a:endParaRPr lang="en-US" sz="1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</a:rPr>
                        <a:t>14,200</a:t>
                      </a:r>
                      <a:endParaRPr lang="en-US" sz="1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</a:rPr>
                        <a:t>73,712</a:t>
                      </a:r>
                      <a:endParaRPr lang="en-US" sz="1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</a:rPr>
                        <a:t>365,596</a:t>
                      </a:r>
                      <a:endParaRPr lang="en-US" sz="1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</a:rPr>
                        <a:t>..</a:t>
                      </a:r>
                      <a:endParaRPr lang="en-US" sz="1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</a:rPr>
                        <a:t>227,514,171,973,736</a:t>
                      </a:r>
                      <a:endParaRPr lang="en-US" sz="1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</a:rPr>
                        <a:t>2,207,893,435,808,352</a:t>
                      </a:r>
                      <a:endParaRPr lang="en-US" sz="1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</a:rPr>
                        <a:t>22,317,699,616,364,044</a:t>
                      </a:r>
                      <a:endParaRPr lang="en-US" sz="1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55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A* Algorithm</a:t>
            </a:r>
            <a:endParaRPr lang="en-US" altLang="ko-KR" dirty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Best-First-Search</a:t>
            </a:r>
          </a:p>
          <a:p>
            <a:pPr lvl="1"/>
            <a:r>
              <a:rPr lang="ko-KR" altLang="en-US" sz="2000" dirty="0" smtClean="0"/>
              <a:t>각 정점이 </a:t>
            </a:r>
            <a:r>
              <a:rPr lang="ko-KR" altLang="en-US" sz="2000" dirty="0" err="1" smtClean="0"/>
              <a:t>매력함수값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g(x)</a:t>
            </a:r>
            <a:r>
              <a:rPr lang="ko-KR" altLang="en-US" sz="2000" dirty="0" smtClean="0"/>
              <a:t>를 갖고 있다</a:t>
            </a:r>
          </a:p>
          <a:p>
            <a:pPr lvl="1"/>
            <a:r>
              <a:rPr lang="ko-KR" altLang="en-US" sz="2000" dirty="0" smtClean="0"/>
              <a:t>방문하지 않은 정점들 중 </a:t>
            </a:r>
            <a:r>
              <a:rPr lang="en-US" altLang="ko-KR" sz="2000" dirty="0" smtClean="0"/>
              <a:t>g(x) </a:t>
            </a:r>
            <a:r>
              <a:rPr lang="ko-KR" altLang="en-US" sz="2000" dirty="0" smtClean="0"/>
              <a:t>값이 가장 매력적인 것부터 방문한다</a:t>
            </a:r>
          </a:p>
          <a:p>
            <a:r>
              <a:rPr lang="en-US" altLang="ko-KR" sz="2400" dirty="0" smtClean="0"/>
              <a:t>A* algorithm</a:t>
            </a:r>
            <a:r>
              <a:rPr lang="ko-KR" altLang="en-US" sz="2400" dirty="0" smtClean="0"/>
              <a:t>은 </a:t>
            </a:r>
            <a:r>
              <a:rPr lang="en-US" altLang="ko-KR" sz="2400" dirty="0" smtClean="0"/>
              <a:t>best-first search</a:t>
            </a:r>
            <a:r>
              <a:rPr lang="ko-KR" altLang="en-US" sz="2400" dirty="0" smtClean="0"/>
              <a:t>에 </a:t>
            </a:r>
            <a:r>
              <a:rPr lang="ko-KR" altLang="en-US" sz="2400" dirty="0" err="1" smtClean="0"/>
              <a:t>목적점에</a:t>
            </a:r>
            <a:r>
              <a:rPr lang="ko-KR" altLang="en-US" sz="2400" dirty="0" smtClean="0"/>
              <a:t> 이르는 잔여추정거리를 고려하는 알고리즘이다</a:t>
            </a:r>
          </a:p>
          <a:p>
            <a:pPr lvl="1"/>
            <a:r>
              <a:rPr lang="en-US" altLang="ko-KR" sz="2000" dirty="0" smtClean="0"/>
              <a:t>Vertex x</a:t>
            </a:r>
            <a:r>
              <a:rPr lang="ko-KR" altLang="en-US" sz="2000" dirty="0" smtClean="0"/>
              <a:t>로부터 </a:t>
            </a:r>
            <a:r>
              <a:rPr lang="ko-KR" altLang="en-US" sz="2000" dirty="0" err="1" smtClean="0"/>
              <a:t>목적점에</a:t>
            </a:r>
            <a:r>
              <a:rPr lang="ko-KR" altLang="en-US" sz="2000" dirty="0" smtClean="0"/>
              <a:t> 이르는 </a:t>
            </a:r>
            <a:r>
              <a:rPr lang="ko-KR" altLang="en-US" sz="2000" dirty="0" err="1" smtClean="0"/>
              <a:t>잔여거리의</a:t>
            </a:r>
            <a:r>
              <a:rPr lang="ko-KR" altLang="en-US" sz="2000" dirty="0" smtClean="0"/>
              <a:t> 추정치 </a:t>
            </a:r>
            <a:r>
              <a:rPr lang="en-US" altLang="ko-KR" sz="2000" dirty="0" smtClean="0"/>
              <a:t>h(x)</a:t>
            </a:r>
            <a:r>
              <a:rPr lang="ko-KR" altLang="en-US" sz="2000" dirty="0" smtClean="0"/>
              <a:t>는 </a:t>
            </a:r>
            <a:r>
              <a:rPr lang="ko-KR" altLang="en-US" sz="2000" dirty="0" err="1" smtClean="0"/>
              <a:t>실제치보다</a:t>
            </a:r>
            <a:r>
              <a:rPr lang="ko-KR" altLang="en-US" sz="2000" dirty="0" smtClean="0"/>
              <a:t> 크면 안된다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86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Shortest Path </a:t>
            </a:r>
            <a:r>
              <a:rPr lang="ko-KR" altLang="en-US" smtClean="0"/>
              <a:t>문제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Remind: </a:t>
            </a:r>
            <a:r>
              <a:rPr lang="en-US" altLang="ko-KR" sz="2400" dirty="0" err="1" smtClean="0"/>
              <a:t>Dijkstra</a:t>
            </a:r>
            <a:r>
              <a:rPr lang="en-US" altLang="ko-KR" sz="2400" dirty="0" smtClean="0"/>
              <a:t> algorithm</a:t>
            </a:r>
          </a:p>
          <a:p>
            <a:pPr lvl="1"/>
            <a:r>
              <a:rPr lang="ko-KR" altLang="en-US" sz="2000" dirty="0" smtClean="0"/>
              <a:t>시작점은 하나</a:t>
            </a:r>
          </a:p>
          <a:p>
            <a:pPr lvl="1"/>
            <a:r>
              <a:rPr lang="ko-KR" altLang="en-US" sz="2000" dirty="0" err="1" smtClean="0"/>
              <a:t>시작점으로부터</a:t>
            </a:r>
            <a:r>
              <a:rPr lang="ko-KR" altLang="en-US" sz="2000" dirty="0" smtClean="0"/>
              <a:t> 다른 모든 </a:t>
            </a:r>
            <a:r>
              <a:rPr lang="en-US" altLang="ko-KR" sz="2000" dirty="0" smtClean="0"/>
              <a:t>vertex</a:t>
            </a:r>
            <a:r>
              <a:rPr lang="ko-KR" altLang="en-US" sz="2000" dirty="0" smtClean="0"/>
              <a:t>에 이르는 </a:t>
            </a:r>
            <a:r>
              <a:rPr lang="ko-KR" altLang="en-US" sz="2000" dirty="0" err="1" smtClean="0"/>
              <a:t>최단경로를</a:t>
            </a:r>
            <a:r>
              <a:rPr lang="ko-KR" altLang="en-US" sz="2000" dirty="0" smtClean="0"/>
              <a:t> 구한다 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목적점이</a:t>
            </a:r>
            <a:r>
              <a:rPr lang="ko-KR" altLang="en-US" sz="2000" dirty="0" smtClean="0"/>
              <a:t> 하나가 아니다</a:t>
            </a:r>
            <a:r>
              <a:rPr lang="en-US" altLang="ko-KR" sz="2000" dirty="0" smtClean="0"/>
              <a:t>)</a:t>
            </a:r>
          </a:p>
          <a:p>
            <a:r>
              <a:rPr lang="en-US" altLang="ko-KR" sz="2400" dirty="0" smtClean="0"/>
              <a:t>A* algorithm</a:t>
            </a:r>
            <a:r>
              <a:rPr lang="ko-KR" altLang="en-US" sz="2400" dirty="0" smtClean="0"/>
              <a:t>에서는 </a:t>
            </a:r>
            <a:r>
              <a:rPr lang="ko-KR" altLang="en-US" sz="2400" dirty="0" err="1" smtClean="0"/>
              <a:t>목적점이</a:t>
            </a:r>
            <a:r>
              <a:rPr lang="ko-KR" altLang="en-US" sz="2400" dirty="0" smtClean="0"/>
              <a:t> 하나다</a:t>
            </a:r>
            <a:endParaRPr lang="en-US" altLang="ko-KR" sz="2400" dirty="0" smtClean="0"/>
          </a:p>
          <a:p>
            <a:endParaRPr lang="ko-KR" altLang="en-US" sz="24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61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97" name="Freeform 237"/>
          <p:cNvSpPr>
            <a:spLocks/>
          </p:cNvSpPr>
          <p:nvPr/>
        </p:nvSpPr>
        <p:spPr bwMode="auto">
          <a:xfrm>
            <a:off x="438150" y="3838575"/>
            <a:ext cx="1524000" cy="1676400"/>
          </a:xfrm>
          <a:custGeom>
            <a:avLst/>
            <a:gdLst>
              <a:gd name="T0" fmla="*/ 474 w 960"/>
              <a:gd name="T1" fmla="*/ 0 h 1056"/>
              <a:gd name="T2" fmla="*/ 690 w 960"/>
              <a:gd name="T3" fmla="*/ 18 h 1056"/>
              <a:gd name="T4" fmla="*/ 804 w 960"/>
              <a:gd name="T5" fmla="*/ 168 h 1056"/>
              <a:gd name="T6" fmla="*/ 960 w 960"/>
              <a:gd name="T7" fmla="*/ 672 h 1056"/>
              <a:gd name="T8" fmla="*/ 786 w 960"/>
              <a:gd name="T9" fmla="*/ 822 h 1056"/>
              <a:gd name="T10" fmla="*/ 228 w 960"/>
              <a:gd name="T11" fmla="*/ 1056 h 1056"/>
              <a:gd name="T12" fmla="*/ 42 w 960"/>
              <a:gd name="T13" fmla="*/ 984 h 1056"/>
              <a:gd name="T14" fmla="*/ 0 w 960"/>
              <a:gd name="T15" fmla="*/ 804 h 1056"/>
              <a:gd name="T16" fmla="*/ 474 w 960"/>
              <a:gd name="T17" fmla="*/ 0 h 1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60" h="1056">
                <a:moveTo>
                  <a:pt x="474" y="0"/>
                </a:moveTo>
                <a:lnTo>
                  <a:pt x="690" y="18"/>
                </a:lnTo>
                <a:lnTo>
                  <a:pt x="804" y="168"/>
                </a:lnTo>
                <a:lnTo>
                  <a:pt x="960" y="672"/>
                </a:lnTo>
                <a:lnTo>
                  <a:pt x="786" y="822"/>
                </a:lnTo>
                <a:lnTo>
                  <a:pt x="228" y="1056"/>
                </a:lnTo>
                <a:lnTo>
                  <a:pt x="42" y="984"/>
                </a:lnTo>
                <a:lnTo>
                  <a:pt x="0" y="804"/>
                </a:lnTo>
                <a:lnTo>
                  <a:pt x="474" y="0"/>
                </a:lnTo>
                <a:close/>
              </a:path>
            </a:pathLst>
          </a:custGeom>
          <a:solidFill>
            <a:srgbClr val="66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48396" name="Oval 236"/>
          <p:cNvSpPr>
            <a:spLocks noChangeArrowheads="1"/>
          </p:cNvSpPr>
          <p:nvPr/>
        </p:nvSpPr>
        <p:spPr bwMode="auto">
          <a:xfrm rot="-871150">
            <a:off x="5413375" y="3832225"/>
            <a:ext cx="660400" cy="1192213"/>
          </a:xfrm>
          <a:prstGeom prst="ellipse">
            <a:avLst/>
          </a:prstGeom>
          <a:solidFill>
            <a:srgbClr val="66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348395" name="Oval 235"/>
          <p:cNvSpPr>
            <a:spLocks noChangeArrowheads="1"/>
          </p:cNvSpPr>
          <p:nvPr/>
        </p:nvSpPr>
        <p:spPr bwMode="auto">
          <a:xfrm>
            <a:off x="5534025" y="1905000"/>
            <a:ext cx="609600" cy="581025"/>
          </a:xfrm>
          <a:prstGeom prst="ellipse">
            <a:avLst/>
          </a:prstGeom>
          <a:solidFill>
            <a:srgbClr val="66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grpSp>
        <p:nvGrpSpPr>
          <p:cNvPr id="43013" name="Group 2"/>
          <p:cNvGrpSpPr>
            <a:grpSpLocks/>
          </p:cNvGrpSpPr>
          <p:nvPr/>
        </p:nvGrpSpPr>
        <p:grpSpPr bwMode="auto">
          <a:xfrm>
            <a:off x="647700" y="1362075"/>
            <a:ext cx="3348038" cy="2144713"/>
            <a:chOff x="138" y="204"/>
            <a:chExt cx="2109" cy="1351"/>
          </a:xfrm>
        </p:grpSpPr>
        <p:sp>
          <p:nvSpPr>
            <p:cNvPr id="43198" name="Oval 3"/>
            <p:cNvSpPr>
              <a:spLocks noChangeArrowheads="1"/>
            </p:cNvSpPr>
            <p:nvPr/>
          </p:nvSpPr>
          <p:spPr bwMode="auto">
            <a:xfrm>
              <a:off x="623" y="621"/>
              <a:ext cx="176" cy="169"/>
            </a:xfrm>
            <a:prstGeom prst="ellipse">
              <a:avLst/>
            </a:prstGeom>
            <a:solidFill>
              <a:srgbClr val="FF00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latinLnBrk="1" hangingPunct="1"/>
              <a:endParaRPr kumimoji="1" lang="ko-KR" altLang="en-US" sz="1400" i="0">
                <a:latin typeface="굴림" charset="-127"/>
                <a:ea typeface="굴림" charset="-127"/>
              </a:endParaRPr>
            </a:p>
          </p:txBody>
        </p:sp>
        <p:sp>
          <p:nvSpPr>
            <p:cNvPr id="348164" name="Oval 4"/>
            <p:cNvSpPr>
              <a:spLocks noChangeArrowheads="1"/>
            </p:cNvSpPr>
            <p:nvPr/>
          </p:nvSpPr>
          <p:spPr bwMode="auto">
            <a:xfrm>
              <a:off x="1108" y="1385"/>
              <a:ext cx="177" cy="1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ko-KR" altLang="en-US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endParaRPr>
            </a:p>
          </p:txBody>
        </p:sp>
        <p:sp>
          <p:nvSpPr>
            <p:cNvPr id="348165" name="Oval 5"/>
            <p:cNvSpPr>
              <a:spLocks noChangeArrowheads="1"/>
            </p:cNvSpPr>
            <p:nvPr/>
          </p:nvSpPr>
          <p:spPr bwMode="auto">
            <a:xfrm>
              <a:off x="623" y="1130"/>
              <a:ext cx="176" cy="1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ko-KR" altLang="en-US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endParaRPr>
            </a:p>
          </p:txBody>
        </p:sp>
        <p:sp>
          <p:nvSpPr>
            <p:cNvPr id="348166" name="Oval 6"/>
            <p:cNvSpPr>
              <a:spLocks noChangeArrowheads="1"/>
            </p:cNvSpPr>
            <p:nvPr/>
          </p:nvSpPr>
          <p:spPr bwMode="auto">
            <a:xfrm>
              <a:off x="1108" y="875"/>
              <a:ext cx="177" cy="1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ko-KR" altLang="en-US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endParaRPr>
            </a:p>
          </p:txBody>
        </p:sp>
        <p:sp>
          <p:nvSpPr>
            <p:cNvPr id="348167" name="Oval 7"/>
            <p:cNvSpPr>
              <a:spLocks noChangeArrowheads="1"/>
            </p:cNvSpPr>
            <p:nvPr/>
          </p:nvSpPr>
          <p:spPr bwMode="auto">
            <a:xfrm>
              <a:off x="1594" y="1088"/>
              <a:ext cx="177" cy="16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ko-KR" altLang="en-US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endParaRPr>
            </a:p>
          </p:txBody>
        </p:sp>
        <p:sp>
          <p:nvSpPr>
            <p:cNvPr id="348168" name="Oval 8"/>
            <p:cNvSpPr>
              <a:spLocks noChangeArrowheads="1"/>
            </p:cNvSpPr>
            <p:nvPr/>
          </p:nvSpPr>
          <p:spPr bwMode="auto">
            <a:xfrm>
              <a:off x="1594" y="599"/>
              <a:ext cx="177" cy="1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ko-KR" altLang="en-US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endParaRPr>
            </a:p>
          </p:txBody>
        </p:sp>
        <p:sp>
          <p:nvSpPr>
            <p:cNvPr id="348169" name="Oval 9"/>
            <p:cNvSpPr>
              <a:spLocks noChangeArrowheads="1"/>
            </p:cNvSpPr>
            <p:nvPr/>
          </p:nvSpPr>
          <p:spPr bwMode="auto">
            <a:xfrm>
              <a:off x="1108" y="366"/>
              <a:ext cx="177" cy="17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ko-KR" altLang="en-US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endParaRPr>
            </a:p>
          </p:txBody>
        </p:sp>
        <p:sp>
          <p:nvSpPr>
            <p:cNvPr id="348170" name="Line 10"/>
            <p:cNvSpPr>
              <a:spLocks noChangeShapeType="1"/>
            </p:cNvSpPr>
            <p:nvPr/>
          </p:nvSpPr>
          <p:spPr bwMode="auto">
            <a:xfrm>
              <a:off x="788" y="748"/>
              <a:ext cx="335" cy="1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348171" name="Line 11"/>
            <p:cNvSpPr>
              <a:spLocks noChangeShapeType="1"/>
            </p:cNvSpPr>
            <p:nvPr/>
          </p:nvSpPr>
          <p:spPr bwMode="auto">
            <a:xfrm flipV="1">
              <a:off x="799" y="997"/>
              <a:ext cx="319" cy="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348172" name="Line 12"/>
            <p:cNvSpPr>
              <a:spLocks noChangeShapeType="1"/>
            </p:cNvSpPr>
            <p:nvPr/>
          </p:nvSpPr>
          <p:spPr bwMode="auto">
            <a:xfrm flipV="1">
              <a:off x="755" y="451"/>
              <a:ext cx="353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348173" name="Line 13"/>
            <p:cNvSpPr>
              <a:spLocks noChangeShapeType="1"/>
            </p:cNvSpPr>
            <p:nvPr/>
          </p:nvSpPr>
          <p:spPr bwMode="auto">
            <a:xfrm>
              <a:off x="1286" y="447"/>
              <a:ext cx="336" cy="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348174" name="Line 14"/>
            <p:cNvSpPr>
              <a:spLocks noChangeShapeType="1"/>
            </p:cNvSpPr>
            <p:nvPr/>
          </p:nvSpPr>
          <p:spPr bwMode="auto">
            <a:xfrm flipV="1">
              <a:off x="1275" y="733"/>
              <a:ext cx="336" cy="1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348175" name="Line 15"/>
            <p:cNvSpPr>
              <a:spLocks noChangeShapeType="1"/>
            </p:cNvSpPr>
            <p:nvPr/>
          </p:nvSpPr>
          <p:spPr bwMode="auto">
            <a:xfrm>
              <a:off x="1279" y="997"/>
              <a:ext cx="325" cy="1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348176" name="Line 16"/>
            <p:cNvSpPr>
              <a:spLocks noChangeShapeType="1"/>
            </p:cNvSpPr>
            <p:nvPr/>
          </p:nvSpPr>
          <p:spPr bwMode="auto">
            <a:xfrm>
              <a:off x="795" y="1253"/>
              <a:ext cx="318" cy="1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348177" name="Line 17"/>
            <p:cNvSpPr>
              <a:spLocks noChangeShapeType="1"/>
            </p:cNvSpPr>
            <p:nvPr/>
          </p:nvSpPr>
          <p:spPr bwMode="auto">
            <a:xfrm flipV="1">
              <a:off x="1279" y="1232"/>
              <a:ext cx="332" cy="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43213" name="Text Box 18"/>
            <p:cNvSpPr txBox="1">
              <a:spLocks noChangeArrowheads="1"/>
            </p:cNvSpPr>
            <p:nvPr/>
          </p:nvSpPr>
          <p:spPr bwMode="auto">
            <a:xfrm>
              <a:off x="844" y="498"/>
              <a:ext cx="24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en-US" altLang="ko-KR" sz="1400" i="0">
                  <a:latin typeface="굴림" charset="-127"/>
                  <a:ea typeface="굴림" charset="-127"/>
                </a:rPr>
                <a:t>30</a:t>
              </a:r>
            </a:p>
          </p:txBody>
        </p:sp>
        <p:sp>
          <p:nvSpPr>
            <p:cNvPr id="43214" name="Text Box 19"/>
            <p:cNvSpPr txBox="1">
              <a:spLocks noChangeArrowheads="1"/>
            </p:cNvSpPr>
            <p:nvPr/>
          </p:nvSpPr>
          <p:spPr bwMode="auto">
            <a:xfrm>
              <a:off x="757" y="758"/>
              <a:ext cx="24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en-US" altLang="ko-KR" sz="1400" i="0">
                  <a:latin typeface="굴림" charset="-127"/>
                  <a:ea typeface="굴림" charset="-127"/>
                </a:rPr>
                <a:t>23</a:t>
              </a:r>
            </a:p>
          </p:txBody>
        </p:sp>
        <p:sp>
          <p:nvSpPr>
            <p:cNvPr id="43215" name="Text Box 20"/>
            <p:cNvSpPr txBox="1">
              <a:spLocks noChangeArrowheads="1"/>
            </p:cNvSpPr>
            <p:nvPr/>
          </p:nvSpPr>
          <p:spPr bwMode="auto">
            <a:xfrm>
              <a:off x="760" y="1282"/>
              <a:ext cx="24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en-US" altLang="ko-KR" sz="1400" i="0">
                  <a:latin typeface="굴림" charset="-127"/>
                  <a:ea typeface="굴림" charset="-127"/>
                </a:rPr>
                <a:t>25</a:t>
              </a:r>
            </a:p>
          </p:txBody>
        </p:sp>
        <p:sp>
          <p:nvSpPr>
            <p:cNvPr id="43216" name="Text Box 21"/>
            <p:cNvSpPr txBox="1">
              <a:spLocks noChangeArrowheads="1"/>
            </p:cNvSpPr>
            <p:nvPr/>
          </p:nvSpPr>
          <p:spPr bwMode="auto">
            <a:xfrm>
              <a:off x="1386" y="378"/>
              <a:ext cx="24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en-US" altLang="ko-KR" sz="1400" i="0">
                  <a:latin typeface="굴림" charset="-127"/>
                  <a:ea typeface="굴림" charset="-127"/>
                </a:rPr>
                <a:t>24</a:t>
              </a:r>
            </a:p>
          </p:txBody>
        </p:sp>
        <p:sp>
          <p:nvSpPr>
            <p:cNvPr id="43217" name="Text Box 22"/>
            <p:cNvSpPr txBox="1">
              <a:spLocks noChangeArrowheads="1"/>
            </p:cNvSpPr>
            <p:nvPr/>
          </p:nvSpPr>
          <p:spPr bwMode="auto">
            <a:xfrm>
              <a:off x="1398" y="766"/>
              <a:ext cx="24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en-US" altLang="ko-KR" sz="1400" i="0">
                  <a:latin typeface="굴림" charset="-127"/>
                  <a:ea typeface="굴림" charset="-127"/>
                </a:rPr>
                <a:t>18</a:t>
              </a:r>
            </a:p>
          </p:txBody>
        </p:sp>
        <p:sp>
          <p:nvSpPr>
            <p:cNvPr id="43218" name="Text Box 23"/>
            <p:cNvSpPr txBox="1">
              <a:spLocks noChangeArrowheads="1"/>
            </p:cNvSpPr>
            <p:nvPr/>
          </p:nvSpPr>
          <p:spPr bwMode="auto">
            <a:xfrm>
              <a:off x="806" y="921"/>
              <a:ext cx="24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en-US" altLang="ko-KR" sz="1400" i="0">
                  <a:latin typeface="굴림" charset="-127"/>
                  <a:ea typeface="굴림" charset="-127"/>
                </a:rPr>
                <a:t>28</a:t>
              </a:r>
            </a:p>
          </p:txBody>
        </p:sp>
        <p:sp>
          <p:nvSpPr>
            <p:cNvPr id="43219" name="Text Box 24"/>
            <p:cNvSpPr txBox="1">
              <a:spLocks noChangeArrowheads="1"/>
            </p:cNvSpPr>
            <p:nvPr/>
          </p:nvSpPr>
          <p:spPr bwMode="auto">
            <a:xfrm>
              <a:off x="1383" y="932"/>
              <a:ext cx="24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en-US" altLang="ko-KR" sz="1400" i="0">
                  <a:latin typeface="굴림" charset="-127"/>
                  <a:ea typeface="굴림" charset="-127"/>
                </a:rPr>
                <a:t>20</a:t>
              </a:r>
            </a:p>
          </p:txBody>
        </p:sp>
        <p:sp>
          <p:nvSpPr>
            <p:cNvPr id="43220" name="Text Box 25"/>
            <p:cNvSpPr txBox="1">
              <a:spLocks noChangeArrowheads="1"/>
            </p:cNvSpPr>
            <p:nvPr/>
          </p:nvSpPr>
          <p:spPr bwMode="auto">
            <a:xfrm>
              <a:off x="1394" y="1273"/>
              <a:ext cx="24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en-US" altLang="ko-KR" sz="1400" i="0">
                  <a:latin typeface="굴림" charset="-127"/>
                  <a:ea typeface="굴림" charset="-127"/>
                </a:rPr>
                <a:t>29</a:t>
              </a:r>
            </a:p>
          </p:txBody>
        </p:sp>
        <p:sp>
          <p:nvSpPr>
            <p:cNvPr id="43221" name="Text Box 26"/>
            <p:cNvSpPr txBox="1">
              <a:spLocks noChangeArrowheads="1"/>
            </p:cNvSpPr>
            <p:nvPr/>
          </p:nvSpPr>
          <p:spPr bwMode="auto">
            <a:xfrm>
              <a:off x="498" y="845"/>
              <a:ext cx="24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en-US" altLang="ko-KR" sz="1400" i="0">
                  <a:latin typeface="굴림" charset="-127"/>
                  <a:ea typeface="굴림" charset="-127"/>
                </a:rPr>
                <a:t>25</a:t>
              </a:r>
            </a:p>
          </p:txBody>
        </p:sp>
        <p:sp>
          <p:nvSpPr>
            <p:cNvPr id="348187" name="Line 27"/>
            <p:cNvSpPr>
              <a:spLocks noChangeShapeType="1"/>
            </p:cNvSpPr>
            <p:nvPr/>
          </p:nvSpPr>
          <p:spPr bwMode="auto">
            <a:xfrm>
              <a:off x="700" y="785"/>
              <a:ext cx="5" cy="3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348188" name="Line 28"/>
            <p:cNvSpPr>
              <a:spLocks noChangeShapeType="1"/>
            </p:cNvSpPr>
            <p:nvPr/>
          </p:nvSpPr>
          <p:spPr bwMode="auto">
            <a:xfrm flipV="1">
              <a:off x="797" y="1192"/>
              <a:ext cx="798" cy="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43224" name="Text Box 29"/>
            <p:cNvSpPr txBox="1">
              <a:spLocks noChangeArrowheads="1"/>
            </p:cNvSpPr>
            <p:nvPr/>
          </p:nvSpPr>
          <p:spPr bwMode="auto">
            <a:xfrm>
              <a:off x="1070" y="1151"/>
              <a:ext cx="24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en-US" altLang="ko-KR" sz="1400" i="0">
                  <a:latin typeface="굴림" charset="-127"/>
                  <a:ea typeface="굴림" charset="-127"/>
                </a:rPr>
                <a:t>39</a:t>
              </a:r>
            </a:p>
          </p:txBody>
        </p:sp>
        <p:sp>
          <p:nvSpPr>
            <p:cNvPr id="348190" name="Oval 30"/>
            <p:cNvSpPr>
              <a:spLocks noChangeArrowheads="1"/>
            </p:cNvSpPr>
            <p:nvPr/>
          </p:nvSpPr>
          <p:spPr bwMode="auto">
            <a:xfrm>
              <a:off x="2070" y="873"/>
              <a:ext cx="177" cy="16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ko-KR" altLang="en-US">
                <a:effectLst>
                  <a:outerShdw blurRad="38100" dist="38100" dir="2700000" algn="tl">
                    <a:srgbClr val="FFFFFF"/>
                  </a:outerShdw>
                </a:effectLst>
                <a:ea typeface="굴림" charset="-127"/>
              </a:endParaRPr>
            </a:p>
          </p:txBody>
        </p:sp>
        <p:sp>
          <p:nvSpPr>
            <p:cNvPr id="348191" name="Line 31"/>
            <p:cNvSpPr>
              <a:spLocks noChangeShapeType="1"/>
            </p:cNvSpPr>
            <p:nvPr/>
          </p:nvSpPr>
          <p:spPr bwMode="auto">
            <a:xfrm>
              <a:off x="1768" y="722"/>
              <a:ext cx="319" cy="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348192" name="Line 32"/>
            <p:cNvSpPr>
              <a:spLocks noChangeShapeType="1"/>
            </p:cNvSpPr>
            <p:nvPr/>
          </p:nvSpPr>
          <p:spPr bwMode="auto">
            <a:xfrm flipV="1">
              <a:off x="1767" y="983"/>
              <a:ext cx="308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348193" name="Freeform 33"/>
            <p:cNvSpPr>
              <a:spLocks/>
            </p:cNvSpPr>
            <p:nvPr/>
          </p:nvSpPr>
          <p:spPr bwMode="auto">
            <a:xfrm>
              <a:off x="1286" y="1034"/>
              <a:ext cx="841" cy="472"/>
            </a:xfrm>
            <a:custGeom>
              <a:avLst/>
              <a:gdLst>
                <a:gd name="T0" fmla="*/ 841 w 841"/>
                <a:gd name="T1" fmla="*/ 0 h 472"/>
                <a:gd name="T2" fmla="*/ 628 w 841"/>
                <a:gd name="T3" fmla="*/ 242 h 472"/>
                <a:gd name="T4" fmla="*/ 248 w 841"/>
                <a:gd name="T5" fmla="*/ 466 h 472"/>
                <a:gd name="T6" fmla="*/ 0 w 841"/>
                <a:gd name="T7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1" h="472">
                  <a:moveTo>
                    <a:pt x="841" y="0"/>
                  </a:moveTo>
                  <a:lnTo>
                    <a:pt x="628" y="242"/>
                  </a:lnTo>
                  <a:lnTo>
                    <a:pt x="248" y="466"/>
                  </a:lnTo>
                  <a:lnTo>
                    <a:pt x="0" y="472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43229" name="Text Box 34"/>
            <p:cNvSpPr txBox="1">
              <a:spLocks noChangeArrowheads="1"/>
            </p:cNvSpPr>
            <p:nvPr/>
          </p:nvSpPr>
          <p:spPr bwMode="auto">
            <a:xfrm>
              <a:off x="1846" y="649"/>
              <a:ext cx="24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en-US" altLang="ko-KR" sz="1400" i="0">
                  <a:latin typeface="굴림" charset="-127"/>
                  <a:ea typeface="굴림" charset="-127"/>
                </a:rPr>
                <a:t>20</a:t>
              </a:r>
            </a:p>
          </p:txBody>
        </p:sp>
        <p:sp>
          <p:nvSpPr>
            <p:cNvPr id="43230" name="Text Box 35"/>
            <p:cNvSpPr txBox="1">
              <a:spLocks noChangeArrowheads="1"/>
            </p:cNvSpPr>
            <p:nvPr/>
          </p:nvSpPr>
          <p:spPr bwMode="auto">
            <a:xfrm>
              <a:off x="1735" y="1297"/>
              <a:ext cx="24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en-US" altLang="ko-KR" sz="1400" i="0">
                  <a:latin typeface="굴림" charset="-127"/>
                  <a:ea typeface="굴림" charset="-127"/>
                </a:rPr>
                <a:t>40</a:t>
              </a:r>
            </a:p>
          </p:txBody>
        </p:sp>
        <p:sp>
          <p:nvSpPr>
            <p:cNvPr id="43231" name="Text Box 36"/>
            <p:cNvSpPr txBox="1">
              <a:spLocks noChangeArrowheads="1"/>
            </p:cNvSpPr>
            <p:nvPr/>
          </p:nvSpPr>
          <p:spPr bwMode="auto">
            <a:xfrm>
              <a:off x="1782" y="915"/>
              <a:ext cx="24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en-US" altLang="ko-KR" sz="1400" i="0">
                  <a:latin typeface="굴림" charset="-127"/>
                  <a:ea typeface="굴림" charset="-127"/>
                </a:rPr>
                <a:t>28</a:t>
              </a:r>
            </a:p>
          </p:txBody>
        </p:sp>
        <p:sp>
          <p:nvSpPr>
            <p:cNvPr id="348197" name="Line 37"/>
            <p:cNvSpPr>
              <a:spLocks noChangeShapeType="1"/>
            </p:cNvSpPr>
            <p:nvPr/>
          </p:nvSpPr>
          <p:spPr bwMode="auto">
            <a:xfrm flipV="1">
              <a:off x="1199" y="543"/>
              <a:ext cx="0" cy="3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43233" name="Text Box 38"/>
            <p:cNvSpPr txBox="1">
              <a:spLocks noChangeArrowheads="1"/>
            </p:cNvSpPr>
            <p:nvPr/>
          </p:nvSpPr>
          <p:spPr bwMode="auto">
            <a:xfrm>
              <a:off x="1158" y="600"/>
              <a:ext cx="24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en-US" altLang="ko-KR" sz="1400" i="0">
                  <a:latin typeface="굴림" charset="-127"/>
                  <a:ea typeface="굴림" charset="-127"/>
                </a:rPr>
                <a:t>16</a:t>
              </a:r>
            </a:p>
          </p:txBody>
        </p:sp>
        <p:sp>
          <p:nvSpPr>
            <p:cNvPr id="348199" name="Oval 39"/>
            <p:cNvSpPr>
              <a:spLocks noChangeArrowheads="1"/>
            </p:cNvSpPr>
            <p:nvPr/>
          </p:nvSpPr>
          <p:spPr bwMode="auto">
            <a:xfrm>
              <a:off x="138" y="879"/>
              <a:ext cx="177" cy="16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ko-KR" altLang="en-US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endParaRPr>
            </a:p>
          </p:txBody>
        </p:sp>
        <p:sp>
          <p:nvSpPr>
            <p:cNvPr id="348200" name="Line 40"/>
            <p:cNvSpPr>
              <a:spLocks noChangeShapeType="1"/>
            </p:cNvSpPr>
            <p:nvPr/>
          </p:nvSpPr>
          <p:spPr bwMode="auto">
            <a:xfrm flipV="1">
              <a:off x="307" y="733"/>
              <a:ext cx="319" cy="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348201" name="Line 41"/>
            <p:cNvSpPr>
              <a:spLocks noChangeShapeType="1"/>
            </p:cNvSpPr>
            <p:nvPr/>
          </p:nvSpPr>
          <p:spPr bwMode="auto">
            <a:xfrm>
              <a:off x="308" y="1012"/>
              <a:ext cx="335" cy="1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348202" name="Oval 42"/>
            <p:cNvSpPr>
              <a:spLocks noChangeArrowheads="1"/>
            </p:cNvSpPr>
            <p:nvPr/>
          </p:nvSpPr>
          <p:spPr bwMode="auto">
            <a:xfrm>
              <a:off x="480" y="267"/>
              <a:ext cx="177" cy="16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ko-KR" altLang="en-US">
                <a:effectLst>
                  <a:outerShdw blurRad="38100" dist="38100" dir="2700000" algn="tl">
                    <a:srgbClr val="C0C0C0"/>
                  </a:outerShdw>
                </a:effectLst>
                <a:ea typeface="굴림" charset="-127"/>
              </a:endParaRPr>
            </a:p>
          </p:txBody>
        </p:sp>
        <p:sp>
          <p:nvSpPr>
            <p:cNvPr id="348203" name="Line 43"/>
            <p:cNvSpPr>
              <a:spLocks noChangeShapeType="1"/>
            </p:cNvSpPr>
            <p:nvPr/>
          </p:nvSpPr>
          <p:spPr bwMode="auto">
            <a:xfrm flipH="1" flipV="1">
              <a:off x="612" y="414"/>
              <a:ext cx="54" cy="2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348204" name="Line 44"/>
            <p:cNvSpPr>
              <a:spLocks noChangeShapeType="1"/>
            </p:cNvSpPr>
            <p:nvPr/>
          </p:nvSpPr>
          <p:spPr bwMode="auto">
            <a:xfrm flipH="1">
              <a:off x="264" y="426"/>
              <a:ext cx="264" cy="4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348205" name="Line 45"/>
            <p:cNvSpPr>
              <a:spLocks noChangeShapeType="1"/>
            </p:cNvSpPr>
            <p:nvPr/>
          </p:nvSpPr>
          <p:spPr bwMode="auto">
            <a:xfrm flipH="1" flipV="1">
              <a:off x="666" y="354"/>
              <a:ext cx="444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43241" name="Text Box 46"/>
            <p:cNvSpPr txBox="1">
              <a:spLocks noChangeArrowheads="1"/>
            </p:cNvSpPr>
            <p:nvPr/>
          </p:nvSpPr>
          <p:spPr bwMode="auto">
            <a:xfrm>
              <a:off x="442" y="474"/>
              <a:ext cx="24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en-US" altLang="ko-KR" sz="1400" i="0">
                  <a:latin typeface="굴림" charset="-127"/>
                  <a:ea typeface="굴림" charset="-127"/>
                </a:rPr>
                <a:t>10</a:t>
              </a:r>
            </a:p>
          </p:txBody>
        </p:sp>
        <p:sp>
          <p:nvSpPr>
            <p:cNvPr id="43242" name="Text Box 47"/>
            <p:cNvSpPr txBox="1">
              <a:spLocks noChangeArrowheads="1"/>
            </p:cNvSpPr>
            <p:nvPr/>
          </p:nvSpPr>
          <p:spPr bwMode="auto">
            <a:xfrm>
              <a:off x="804" y="204"/>
              <a:ext cx="24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en-US" altLang="ko-KR" sz="1400" i="0">
                  <a:latin typeface="굴림" charset="-127"/>
                  <a:ea typeface="굴림" charset="-127"/>
                </a:rPr>
                <a:t>19</a:t>
              </a:r>
            </a:p>
          </p:txBody>
        </p:sp>
        <p:sp>
          <p:nvSpPr>
            <p:cNvPr id="43243" name="Text Box 48"/>
            <p:cNvSpPr txBox="1">
              <a:spLocks noChangeArrowheads="1"/>
            </p:cNvSpPr>
            <p:nvPr/>
          </p:nvSpPr>
          <p:spPr bwMode="auto">
            <a:xfrm>
              <a:off x="304" y="1056"/>
              <a:ext cx="24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en-US" altLang="ko-KR" sz="1400" i="0">
                  <a:latin typeface="굴림" charset="-127"/>
                  <a:ea typeface="굴림" charset="-127"/>
                </a:rPr>
                <a:t>17</a:t>
              </a:r>
            </a:p>
          </p:txBody>
        </p:sp>
        <p:sp>
          <p:nvSpPr>
            <p:cNvPr id="43244" name="Text Box 49"/>
            <p:cNvSpPr txBox="1">
              <a:spLocks noChangeArrowheads="1"/>
            </p:cNvSpPr>
            <p:nvPr/>
          </p:nvSpPr>
          <p:spPr bwMode="auto">
            <a:xfrm>
              <a:off x="196" y="498"/>
              <a:ext cx="24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en-US" altLang="ko-KR" sz="1400" i="0">
                  <a:latin typeface="굴림" charset="-127"/>
                  <a:ea typeface="굴림" charset="-127"/>
                </a:rPr>
                <a:t>20</a:t>
              </a:r>
            </a:p>
          </p:txBody>
        </p:sp>
        <p:sp>
          <p:nvSpPr>
            <p:cNvPr id="43245" name="Text Box 50"/>
            <p:cNvSpPr txBox="1">
              <a:spLocks noChangeArrowheads="1"/>
            </p:cNvSpPr>
            <p:nvPr/>
          </p:nvSpPr>
          <p:spPr bwMode="auto">
            <a:xfrm>
              <a:off x="352" y="642"/>
              <a:ext cx="24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en-US" altLang="ko-KR" sz="1400" i="0">
                  <a:latin typeface="굴림" charset="-127"/>
                  <a:ea typeface="굴림" charset="-127"/>
                </a:rPr>
                <a:t>17</a:t>
              </a:r>
            </a:p>
          </p:txBody>
        </p:sp>
      </p:grpSp>
      <p:grpSp>
        <p:nvGrpSpPr>
          <p:cNvPr id="43014" name="Group 51"/>
          <p:cNvGrpSpPr>
            <a:grpSpLocks/>
          </p:cNvGrpSpPr>
          <p:nvPr/>
        </p:nvGrpSpPr>
        <p:grpSpPr bwMode="auto">
          <a:xfrm>
            <a:off x="4908550" y="3889375"/>
            <a:ext cx="3392488" cy="2166938"/>
            <a:chOff x="170" y="1752"/>
            <a:chExt cx="2137" cy="1365"/>
          </a:xfrm>
        </p:grpSpPr>
        <p:grpSp>
          <p:nvGrpSpPr>
            <p:cNvPr id="43141" name="Group 52"/>
            <p:cNvGrpSpPr>
              <a:grpSpLocks/>
            </p:cNvGrpSpPr>
            <p:nvPr/>
          </p:nvGrpSpPr>
          <p:grpSpPr bwMode="auto">
            <a:xfrm>
              <a:off x="198" y="1752"/>
              <a:ext cx="2109" cy="1351"/>
              <a:chOff x="138" y="204"/>
              <a:chExt cx="2109" cy="1351"/>
            </a:xfrm>
          </p:grpSpPr>
          <p:sp>
            <p:nvSpPr>
              <p:cNvPr id="43150" name="Oval 53"/>
              <p:cNvSpPr>
                <a:spLocks noChangeArrowheads="1"/>
              </p:cNvSpPr>
              <p:nvPr/>
            </p:nvSpPr>
            <p:spPr bwMode="auto">
              <a:xfrm>
                <a:off x="623" y="621"/>
                <a:ext cx="176" cy="169"/>
              </a:xfrm>
              <a:prstGeom prst="ellipse">
                <a:avLst/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0</a:t>
                </a:r>
              </a:p>
            </p:txBody>
          </p:sp>
          <p:sp>
            <p:nvSpPr>
              <p:cNvPr id="348214" name="Oval 54"/>
              <p:cNvSpPr>
                <a:spLocks noChangeArrowheads="1"/>
              </p:cNvSpPr>
              <p:nvPr/>
            </p:nvSpPr>
            <p:spPr bwMode="auto">
              <a:xfrm>
                <a:off x="1108" y="1385"/>
                <a:ext cx="177" cy="17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ko-KR" altLang="en-US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charset="-127"/>
                </a:endParaRPr>
              </a:p>
            </p:txBody>
          </p:sp>
          <p:sp>
            <p:nvSpPr>
              <p:cNvPr id="348215" name="Oval 55"/>
              <p:cNvSpPr>
                <a:spLocks noChangeArrowheads="1"/>
              </p:cNvSpPr>
              <p:nvPr/>
            </p:nvSpPr>
            <p:spPr bwMode="auto">
              <a:xfrm>
                <a:off x="623" y="1130"/>
                <a:ext cx="176" cy="17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ko-KR" altLang="en-US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charset="-127"/>
                </a:endParaRPr>
              </a:p>
            </p:txBody>
          </p:sp>
          <p:sp>
            <p:nvSpPr>
              <p:cNvPr id="348216" name="Oval 56"/>
              <p:cNvSpPr>
                <a:spLocks noChangeArrowheads="1"/>
              </p:cNvSpPr>
              <p:nvPr/>
            </p:nvSpPr>
            <p:spPr bwMode="auto">
              <a:xfrm>
                <a:off x="1108" y="875"/>
                <a:ext cx="177" cy="17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ko-KR" altLang="en-US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charset="-127"/>
                </a:endParaRPr>
              </a:p>
            </p:txBody>
          </p:sp>
          <p:sp>
            <p:nvSpPr>
              <p:cNvPr id="348217" name="Oval 57"/>
              <p:cNvSpPr>
                <a:spLocks noChangeArrowheads="1"/>
              </p:cNvSpPr>
              <p:nvPr/>
            </p:nvSpPr>
            <p:spPr bwMode="auto">
              <a:xfrm>
                <a:off x="1594" y="1088"/>
                <a:ext cx="177" cy="169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ko-KR" altLang="en-US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charset="-127"/>
                </a:endParaRPr>
              </a:p>
            </p:txBody>
          </p:sp>
          <p:sp>
            <p:nvSpPr>
              <p:cNvPr id="348218" name="Oval 58"/>
              <p:cNvSpPr>
                <a:spLocks noChangeArrowheads="1"/>
              </p:cNvSpPr>
              <p:nvPr/>
            </p:nvSpPr>
            <p:spPr bwMode="auto">
              <a:xfrm>
                <a:off x="1594" y="599"/>
                <a:ext cx="177" cy="17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ko-KR" altLang="en-US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charset="-127"/>
                </a:endParaRPr>
              </a:p>
            </p:txBody>
          </p:sp>
          <p:sp>
            <p:nvSpPr>
              <p:cNvPr id="348219" name="Oval 59"/>
              <p:cNvSpPr>
                <a:spLocks noChangeArrowheads="1"/>
              </p:cNvSpPr>
              <p:nvPr/>
            </p:nvSpPr>
            <p:spPr bwMode="auto">
              <a:xfrm>
                <a:off x="1108" y="366"/>
                <a:ext cx="177" cy="17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ko-KR" altLang="en-US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charset="-127"/>
                </a:endParaRPr>
              </a:p>
            </p:txBody>
          </p:sp>
          <p:sp>
            <p:nvSpPr>
              <p:cNvPr id="348220" name="Line 60"/>
              <p:cNvSpPr>
                <a:spLocks noChangeShapeType="1"/>
              </p:cNvSpPr>
              <p:nvPr/>
            </p:nvSpPr>
            <p:spPr bwMode="auto">
              <a:xfrm>
                <a:off x="788" y="748"/>
                <a:ext cx="335" cy="1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48221" name="Line 61"/>
              <p:cNvSpPr>
                <a:spLocks noChangeShapeType="1"/>
              </p:cNvSpPr>
              <p:nvPr/>
            </p:nvSpPr>
            <p:spPr bwMode="auto">
              <a:xfrm flipV="1">
                <a:off x="799" y="997"/>
                <a:ext cx="319" cy="1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48222" name="Line 62"/>
              <p:cNvSpPr>
                <a:spLocks noChangeShapeType="1"/>
              </p:cNvSpPr>
              <p:nvPr/>
            </p:nvSpPr>
            <p:spPr bwMode="auto">
              <a:xfrm flipV="1">
                <a:off x="755" y="451"/>
                <a:ext cx="353" cy="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48223" name="Line 63"/>
              <p:cNvSpPr>
                <a:spLocks noChangeShapeType="1"/>
              </p:cNvSpPr>
              <p:nvPr/>
            </p:nvSpPr>
            <p:spPr bwMode="auto">
              <a:xfrm>
                <a:off x="1286" y="447"/>
                <a:ext cx="336" cy="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48224" name="Line 64"/>
              <p:cNvSpPr>
                <a:spLocks noChangeShapeType="1"/>
              </p:cNvSpPr>
              <p:nvPr/>
            </p:nvSpPr>
            <p:spPr bwMode="auto">
              <a:xfrm flipV="1">
                <a:off x="1275" y="733"/>
                <a:ext cx="336" cy="1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48225" name="Line 65"/>
              <p:cNvSpPr>
                <a:spLocks noChangeShapeType="1"/>
              </p:cNvSpPr>
              <p:nvPr/>
            </p:nvSpPr>
            <p:spPr bwMode="auto">
              <a:xfrm>
                <a:off x="1279" y="997"/>
                <a:ext cx="325" cy="13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48226" name="Line 66"/>
              <p:cNvSpPr>
                <a:spLocks noChangeShapeType="1"/>
              </p:cNvSpPr>
              <p:nvPr/>
            </p:nvSpPr>
            <p:spPr bwMode="auto">
              <a:xfrm>
                <a:off x="795" y="1253"/>
                <a:ext cx="318" cy="1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48227" name="Line 67"/>
              <p:cNvSpPr>
                <a:spLocks noChangeShapeType="1"/>
              </p:cNvSpPr>
              <p:nvPr/>
            </p:nvSpPr>
            <p:spPr bwMode="auto">
              <a:xfrm flipV="1">
                <a:off x="1279" y="1232"/>
                <a:ext cx="332" cy="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43165" name="Text Box 68"/>
              <p:cNvSpPr txBox="1">
                <a:spLocks noChangeArrowheads="1"/>
              </p:cNvSpPr>
              <p:nvPr/>
            </p:nvSpPr>
            <p:spPr bwMode="auto">
              <a:xfrm>
                <a:off x="844" y="498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30</a:t>
                </a:r>
              </a:p>
            </p:txBody>
          </p:sp>
          <p:sp>
            <p:nvSpPr>
              <p:cNvPr id="43166" name="Text Box 69"/>
              <p:cNvSpPr txBox="1">
                <a:spLocks noChangeArrowheads="1"/>
              </p:cNvSpPr>
              <p:nvPr/>
            </p:nvSpPr>
            <p:spPr bwMode="auto">
              <a:xfrm>
                <a:off x="757" y="758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23</a:t>
                </a:r>
              </a:p>
            </p:txBody>
          </p:sp>
          <p:sp>
            <p:nvSpPr>
              <p:cNvPr id="43167" name="Text Box 70"/>
              <p:cNvSpPr txBox="1">
                <a:spLocks noChangeArrowheads="1"/>
              </p:cNvSpPr>
              <p:nvPr/>
            </p:nvSpPr>
            <p:spPr bwMode="auto">
              <a:xfrm>
                <a:off x="760" y="1282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25</a:t>
                </a:r>
              </a:p>
            </p:txBody>
          </p:sp>
          <p:sp>
            <p:nvSpPr>
              <p:cNvPr id="43168" name="Text Box 71"/>
              <p:cNvSpPr txBox="1">
                <a:spLocks noChangeArrowheads="1"/>
              </p:cNvSpPr>
              <p:nvPr/>
            </p:nvSpPr>
            <p:spPr bwMode="auto">
              <a:xfrm>
                <a:off x="1386" y="378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24</a:t>
                </a:r>
              </a:p>
            </p:txBody>
          </p:sp>
          <p:sp>
            <p:nvSpPr>
              <p:cNvPr id="43169" name="Text Box 72"/>
              <p:cNvSpPr txBox="1">
                <a:spLocks noChangeArrowheads="1"/>
              </p:cNvSpPr>
              <p:nvPr/>
            </p:nvSpPr>
            <p:spPr bwMode="auto">
              <a:xfrm>
                <a:off x="1398" y="766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18</a:t>
                </a:r>
              </a:p>
            </p:txBody>
          </p:sp>
          <p:sp>
            <p:nvSpPr>
              <p:cNvPr id="43170" name="Text Box 73"/>
              <p:cNvSpPr txBox="1">
                <a:spLocks noChangeArrowheads="1"/>
              </p:cNvSpPr>
              <p:nvPr/>
            </p:nvSpPr>
            <p:spPr bwMode="auto">
              <a:xfrm>
                <a:off x="806" y="921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28</a:t>
                </a:r>
              </a:p>
            </p:txBody>
          </p:sp>
          <p:sp>
            <p:nvSpPr>
              <p:cNvPr id="43171" name="Text Box 74"/>
              <p:cNvSpPr txBox="1">
                <a:spLocks noChangeArrowheads="1"/>
              </p:cNvSpPr>
              <p:nvPr/>
            </p:nvSpPr>
            <p:spPr bwMode="auto">
              <a:xfrm>
                <a:off x="1383" y="932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20</a:t>
                </a:r>
              </a:p>
            </p:txBody>
          </p:sp>
          <p:sp>
            <p:nvSpPr>
              <p:cNvPr id="43172" name="Text Box 75"/>
              <p:cNvSpPr txBox="1">
                <a:spLocks noChangeArrowheads="1"/>
              </p:cNvSpPr>
              <p:nvPr/>
            </p:nvSpPr>
            <p:spPr bwMode="auto">
              <a:xfrm>
                <a:off x="1394" y="1273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29</a:t>
                </a:r>
              </a:p>
            </p:txBody>
          </p:sp>
          <p:sp>
            <p:nvSpPr>
              <p:cNvPr id="43173" name="Text Box 76"/>
              <p:cNvSpPr txBox="1">
                <a:spLocks noChangeArrowheads="1"/>
              </p:cNvSpPr>
              <p:nvPr/>
            </p:nvSpPr>
            <p:spPr bwMode="auto">
              <a:xfrm>
                <a:off x="498" y="845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25</a:t>
                </a:r>
              </a:p>
            </p:txBody>
          </p:sp>
          <p:sp>
            <p:nvSpPr>
              <p:cNvPr id="348237" name="Line 77"/>
              <p:cNvSpPr>
                <a:spLocks noChangeShapeType="1"/>
              </p:cNvSpPr>
              <p:nvPr/>
            </p:nvSpPr>
            <p:spPr bwMode="auto">
              <a:xfrm>
                <a:off x="700" y="785"/>
                <a:ext cx="5" cy="34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48238" name="Line 78"/>
              <p:cNvSpPr>
                <a:spLocks noChangeShapeType="1"/>
              </p:cNvSpPr>
              <p:nvPr/>
            </p:nvSpPr>
            <p:spPr bwMode="auto">
              <a:xfrm flipV="1">
                <a:off x="797" y="1192"/>
                <a:ext cx="798" cy="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43176" name="Text Box 79"/>
              <p:cNvSpPr txBox="1">
                <a:spLocks noChangeArrowheads="1"/>
              </p:cNvSpPr>
              <p:nvPr/>
            </p:nvSpPr>
            <p:spPr bwMode="auto">
              <a:xfrm>
                <a:off x="1070" y="1151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39</a:t>
                </a:r>
              </a:p>
            </p:txBody>
          </p:sp>
          <p:sp>
            <p:nvSpPr>
              <p:cNvPr id="43177" name="Oval 80"/>
              <p:cNvSpPr>
                <a:spLocks noChangeArrowheads="1"/>
              </p:cNvSpPr>
              <p:nvPr/>
            </p:nvSpPr>
            <p:spPr bwMode="auto">
              <a:xfrm>
                <a:off x="2070" y="873"/>
                <a:ext cx="177" cy="16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latinLnBrk="1" hangingPunct="1"/>
                <a:r>
                  <a:rPr kumimoji="1" lang="ko-KR" altLang="en-US" sz="1800" i="0">
                    <a:solidFill>
                      <a:schemeClr val="bg1"/>
                    </a:solidFill>
                    <a:latin typeface="굴림" charset="-127"/>
                    <a:ea typeface="굴림" charset="-127"/>
                  </a:rPr>
                  <a:t>∞</a:t>
                </a:r>
              </a:p>
            </p:txBody>
          </p:sp>
          <p:sp>
            <p:nvSpPr>
              <p:cNvPr id="348241" name="Line 81"/>
              <p:cNvSpPr>
                <a:spLocks noChangeShapeType="1"/>
              </p:cNvSpPr>
              <p:nvPr/>
            </p:nvSpPr>
            <p:spPr bwMode="auto">
              <a:xfrm>
                <a:off x="1768" y="722"/>
                <a:ext cx="319" cy="18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48242" name="Line 82"/>
              <p:cNvSpPr>
                <a:spLocks noChangeShapeType="1"/>
              </p:cNvSpPr>
              <p:nvPr/>
            </p:nvSpPr>
            <p:spPr bwMode="auto">
              <a:xfrm flipV="1">
                <a:off x="1767" y="983"/>
                <a:ext cx="308" cy="1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48243" name="Freeform 83"/>
              <p:cNvSpPr>
                <a:spLocks/>
              </p:cNvSpPr>
              <p:nvPr/>
            </p:nvSpPr>
            <p:spPr bwMode="auto">
              <a:xfrm>
                <a:off x="1286" y="1034"/>
                <a:ext cx="841" cy="472"/>
              </a:xfrm>
              <a:custGeom>
                <a:avLst/>
                <a:gdLst>
                  <a:gd name="T0" fmla="*/ 841 w 841"/>
                  <a:gd name="T1" fmla="*/ 0 h 472"/>
                  <a:gd name="T2" fmla="*/ 628 w 841"/>
                  <a:gd name="T3" fmla="*/ 242 h 472"/>
                  <a:gd name="T4" fmla="*/ 248 w 841"/>
                  <a:gd name="T5" fmla="*/ 466 h 472"/>
                  <a:gd name="T6" fmla="*/ 0 w 841"/>
                  <a:gd name="T7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1" h="472">
                    <a:moveTo>
                      <a:pt x="841" y="0"/>
                    </a:moveTo>
                    <a:lnTo>
                      <a:pt x="628" y="242"/>
                    </a:lnTo>
                    <a:lnTo>
                      <a:pt x="248" y="466"/>
                    </a:lnTo>
                    <a:lnTo>
                      <a:pt x="0" y="472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43181" name="Text Box 84"/>
              <p:cNvSpPr txBox="1">
                <a:spLocks noChangeArrowheads="1"/>
              </p:cNvSpPr>
              <p:nvPr/>
            </p:nvSpPr>
            <p:spPr bwMode="auto">
              <a:xfrm>
                <a:off x="1846" y="649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20</a:t>
                </a:r>
              </a:p>
            </p:txBody>
          </p:sp>
          <p:sp>
            <p:nvSpPr>
              <p:cNvPr id="43182" name="Text Box 85"/>
              <p:cNvSpPr txBox="1">
                <a:spLocks noChangeArrowheads="1"/>
              </p:cNvSpPr>
              <p:nvPr/>
            </p:nvSpPr>
            <p:spPr bwMode="auto">
              <a:xfrm>
                <a:off x="1735" y="1297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40</a:t>
                </a:r>
              </a:p>
            </p:txBody>
          </p:sp>
          <p:sp>
            <p:nvSpPr>
              <p:cNvPr id="43183" name="Text Box 86"/>
              <p:cNvSpPr txBox="1">
                <a:spLocks noChangeArrowheads="1"/>
              </p:cNvSpPr>
              <p:nvPr/>
            </p:nvSpPr>
            <p:spPr bwMode="auto">
              <a:xfrm>
                <a:off x="1782" y="915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28</a:t>
                </a:r>
              </a:p>
            </p:txBody>
          </p:sp>
          <p:sp>
            <p:nvSpPr>
              <p:cNvPr id="348247" name="Line 87"/>
              <p:cNvSpPr>
                <a:spLocks noChangeShapeType="1"/>
              </p:cNvSpPr>
              <p:nvPr/>
            </p:nvSpPr>
            <p:spPr bwMode="auto">
              <a:xfrm flipV="1">
                <a:off x="1199" y="543"/>
                <a:ext cx="0" cy="32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43185" name="Text Box 88"/>
              <p:cNvSpPr txBox="1">
                <a:spLocks noChangeArrowheads="1"/>
              </p:cNvSpPr>
              <p:nvPr/>
            </p:nvSpPr>
            <p:spPr bwMode="auto">
              <a:xfrm>
                <a:off x="1158" y="600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16</a:t>
                </a:r>
              </a:p>
            </p:txBody>
          </p:sp>
          <p:sp>
            <p:nvSpPr>
              <p:cNvPr id="348249" name="Oval 89"/>
              <p:cNvSpPr>
                <a:spLocks noChangeArrowheads="1"/>
              </p:cNvSpPr>
              <p:nvPr/>
            </p:nvSpPr>
            <p:spPr bwMode="auto">
              <a:xfrm>
                <a:off x="138" y="879"/>
                <a:ext cx="177" cy="169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ko-KR" altLang="en-US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charset="-127"/>
                </a:endParaRPr>
              </a:p>
            </p:txBody>
          </p:sp>
          <p:sp>
            <p:nvSpPr>
              <p:cNvPr id="348250" name="Line 90"/>
              <p:cNvSpPr>
                <a:spLocks noChangeShapeType="1"/>
              </p:cNvSpPr>
              <p:nvPr/>
            </p:nvSpPr>
            <p:spPr bwMode="auto">
              <a:xfrm flipV="1">
                <a:off x="307" y="733"/>
                <a:ext cx="319" cy="1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48251" name="Line 91"/>
              <p:cNvSpPr>
                <a:spLocks noChangeShapeType="1"/>
              </p:cNvSpPr>
              <p:nvPr/>
            </p:nvSpPr>
            <p:spPr bwMode="auto">
              <a:xfrm>
                <a:off x="308" y="1012"/>
                <a:ext cx="335" cy="1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48252" name="Oval 92"/>
              <p:cNvSpPr>
                <a:spLocks noChangeArrowheads="1"/>
              </p:cNvSpPr>
              <p:nvPr/>
            </p:nvSpPr>
            <p:spPr bwMode="auto">
              <a:xfrm>
                <a:off x="480" y="267"/>
                <a:ext cx="177" cy="169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ko-KR" altLang="en-US">
                  <a:effectLst>
                    <a:outerShdw blurRad="38100" dist="38100" dir="2700000" algn="tl">
                      <a:srgbClr val="FFFFFF"/>
                    </a:outerShdw>
                  </a:effectLst>
                  <a:ea typeface="굴림" charset="-127"/>
                </a:endParaRPr>
              </a:p>
            </p:txBody>
          </p:sp>
          <p:sp>
            <p:nvSpPr>
              <p:cNvPr id="348253" name="Line 93"/>
              <p:cNvSpPr>
                <a:spLocks noChangeShapeType="1"/>
              </p:cNvSpPr>
              <p:nvPr/>
            </p:nvSpPr>
            <p:spPr bwMode="auto">
              <a:xfrm flipH="1" flipV="1">
                <a:off x="612" y="414"/>
                <a:ext cx="54" cy="2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48254" name="Line 94"/>
              <p:cNvSpPr>
                <a:spLocks noChangeShapeType="1"/>
              </p:cNvSpPr>
              <p:nvPr/>
            </p:nvSpPr>
            <p:spPr bwMode="auto">
              <a:xfrm flipH="1">
                <a:off x="264" y="426"/>
                <a:ext cx="264" cy="4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48255" name="Line 95"/>
              <p:cNvSpPr>
                <a:spLocks noChangeShapeType="1"/>
              </p:cNvSpPr>
              <p:nvPr/>
            </p:nvSpPr>
            <p:spPr bwMode="auto">
              <a:xfrm flipH="1" flipV="1">
                <a:off x="666" y="354"/>
                <a:ext cx="444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43193" name="Text Box 96"/>
              <p:cNvSpPr txBox="1">
                <a:spLocks noChangeArrowheads="1"/>
              </p:cNvSpPr>
              <p:nvPr/>
            </p:nvSpPr>
            <p:spPr bwMode="auto">
              <a:xfrm>
                <a:off x="442" y="474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10</a:t>
                </a:r>
              </a:p>
            </p:txBody>
          </p:sp>
          <p:sp>
            <p:nvSpPr>
              <p:cNvPr id="43194" name="Text Box 97"/>
              <p:cNvSpPr txBox="1">
                <a:spLocks noChangeArrowheads="1"/>
              </p:cNvSpPr>
              <p:nvPr/>
            </p:nvSpPr>
            <p:spPr bwMode="auto">
              <a:xfrm>
                <a:off x="804" y="204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19</a:t>
                </a:r>
              </a:p>
            </p:txBody>
          </p:sp>
          <p:sp>
            <p:nvSpPr>
              <p:cNvPr id="43195" name="Text Box 98"/>
              <p:cNvSpPr txBox="1">
                <a:spLocks noChangeArrowheads="1"/>
              </p:cNvSpPr>
              <p:nvPr/>
            </p:nvSpPr>
            <p:spPr bwMode="auto">
              <a:xfrm>
                <a:off x="304" y="1056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17</a:t>
                </a:r>
              </a:p>
            </p:txBody>
          </p:sp>
          <p:sp>
            <p:nvSpPr>
              <p:cNvPr id="43196" name="Text Box 99"/>
              <p:cNvSpPr txBox="1">
                <a:spLocks noChangeArrowheads="1"/>
              </p:cNvSpPr>
              <p:nvPr/>
            </p:nvSpPr>
            <p:spPr bwMode="auto">
              <a:xfrm>
                <a:off x="196" y="498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20</a:t>
                </a:r>
              </a:p>
            </p:txBody>
          </p:sp>
          <p:sp>
            <p:nvSpPr>
              <p:cNvPr id="43197" name="Text Box 100"/>
              <p:cNvSpPr txBox="1">
                <a:spLocks noChangeArrowheads="1"/>
              </p:cNvSpPr>
              <p:nvPr/>
            </p:nvSpPr>
            <p:spPr bwMode="auto">
              <a:xfrm>
                <a:off x="352" y="642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17</a:t>
                </a:r>
              </a:p>
            </p:txBody>
          </p:sp>
        </p:grpSp>
        <p:sp>
          <p:nvSpPr>
            <p:cNvPr id="43142" name="Text Box 101"/>
            <p:cNvSpPr txBox="1">
              <a:spLocks noChangeArrowheads="1"/>
            </p:cNvSpPr>
            <p:nvPr/>
          </p:nvSpPr>
          <p:spPr bwMode="auto">
            <a:xfrm>
              <a:off x="512" y="1800"/>
              <a:ext cx="24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en-US" altLang="ko-KR" sz="1400" i="0">
                  <a:latin typeface="굴림" charset="-127"/>
                  <a:ea typeface="굴림" charset="-127"/>
                </a:rPr>
                <a:t>10</a:t>
              </a:r>
            </a:p>
          </p:txBody>
        </p:sp>
        <p:sp>
          <p:nvSpPr>
            <p:cNvPr id="43143" name="Text Box 102"/>
            <p:cNvSpPr txBox="1">
              <a:spLocks noChangeArrowheads="1"/>
            </p:cNvSpPr>
            <p:nvPr/>
          </p:nvSpPr>
          <p:spPr bwMode="auto">
            <a:xfrm>
              <a:off x="1148" y="1902"/>
              <a:ext cx="24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en-US" altLang="ko-KR" sz="1400" i="0">
                  <a:latin typeface="굴림" charset="-127"/>
                  <a:ea typeface="굴림" charset="-127"/>
                </a:rPr>
                <a:t>30</a:t>
              </a:r>
            </a:p>
          </p:txBody>
        </p:sp>
        <p:sp>
          <p:nvSpPr>
            <p:cNvPr id="43144" name="Text Box 103"/>
            <p:cNvSpPr txBox="1">
              <a:spLocks noChangeArrowheads="1"/>
            </p:cNvSpPr>
            <p:nvPr/>
          </p:nvSpPr>
          <p:spPr bwMode="auto">
            <a:xfrm>
              <a:off x="170" y="2412"/>
              <a:ext cx="24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en-US" altLang="ko-KR" sz="1400" i="0">
                  <a:latin typeface="굴림" charset="-127"/>
                  <a:ea typeface="굴림" charset="-127"/>
                </a:rPr>
                <a:t>17</a:t>
              </a:r>
            </a:p>
          </p:txBody>
        </p:sp>
        <p:sp>
          <p:nvSpPr>
            <p:cNvPr id="43145" name="Text Box 104"/>
            <p:cNvSpPr txBox="1">
              <a:spLocks noChangeArrowheads="1"/>
            </p:cNvSpPr>
            <p:nvPr/>
          </p:nvSpPr>
          <p:spPr bwMode="auto">
            <a:xfrm>
              <a:off x="1142" y="2406"/>
              <a:ext cx="24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en-US" altLang="ko-KR" sz="1400" i="0">
                  <a:latin typeface="굴림" charset="-127"/>
                  <a:ea typeface="굴림" charset="-127"/>
                </a:rPr>
                <a:t>23</a:t>
              </a:r>
            </a:p>
          </p:txBody>
        </p:sp>
        <p:sp>
          <p:nvSpPr>
            <p:cNvPr id="43146" name="Text Box 105"/>
            <p:cNvSpPr txBox="1">
              <a:spLocks noChangeArrowheads="1"/>
            </p:cNvSpPr>
            <p:nvPr/>
          </p:nvSpPr>
          <p:spPr bwMode="auto">
            <a:xfrm>
              <a:off x="1628" y="2119"/>
              <a:ext cx="23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ko-KR" altLang="en-US" sz="1600" i="0">
                  <a:latin typeface="굴림" charset="-127"/>
                  <a:ea typeface="굴림" charset="-127"/>
                </a:rPr>
                <a:t>∞</a:t>
              </a:r>
            </a:p>
          </p:txBody>
        </p:sp>
        <p:sp>
          <p:nvSpPr>
            <p:cNvPr id="43147" name="Text Box 106"/>
            <p:cNvSpPr txBox="1">
              <a:spLocks noChangeArrowheads="1"/>
            </p:cNvSpPr>
            <p:nvPr/>
          </p:nvSpPr>
          <p:spPr bwMode="auto">
            <a:xfrm>
              <a:off x="1628" y="2605"/>
              <a:ext cx="23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ko-KR" altLang="en-US" sz="1600" i="0">
                  <a:latin typeface="굴림" charset="-127"/>
                  <a:ea typeface="굴림" charset="-127"/>
                </a:rPr>
                <a:t>∞</a:t>
              </a:r>
            </a:p>
          </p:txBody>
        </p:sp>
        <p:sp>
          <p:nvSpPr>
            <p:cNvPr id="43148" name="Text Box 107"/>
            <p:cNvSpPr txBox="1">
              <a:spLocks noChangeArrowheads="1"/>
            </p:cNvSpPr>
            <p:nvPr/>
          </p:nvSpPr>
          <p:spPr bwMode="auto">
            <a:xfrm>
              <a:off x="1142" y="2905"/>
              <a:ext cx="23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ko-KR" altLang="en-US" sz="1600" i="0">
                  <a:latin typeface="굴림" charset="-127"/>
                  <a:ea typeface="굴림" charset="-127"/>
                </a:rPr>
                <a:t>∞</a:t>
              </a:r>
            </a:p>
          </p:txBody>
        </p:sp>
        <p:sp>
          <p:nvSpPr>
            <p:cNvPr id="43149" name="Text Box 108"/>
            <p:cNvSpPr txBox="1">
              <a:spLocks noChangeArrowheads="1"/>
            </p:cNvSpPr>
            <p:nvPr/>
          </p:nvSpPr>
          <p:spPr bwMode="auto">
            <a:xfrm>
              <a:off x="656" y="2664"/>
              <a:ext cx="24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en-US" altLang="ko-KR" sz="1400" i="0">
                  <a:latin typeface="굴림" charset="-127"/>
                  <a:ea typeface="굴림" charset="-127"/>
                </a:rPr>
                <a:t>25</a:t>
              </a:r>
            </a:p>
          </p:txBody>
        </p:sp>
      </p:grpSp>
      <p:grpSp>
        <p:nvGrpSpPr>
          <p:cNvPr id="43015" name="Group 109"/>
          <p:cNvGrpSpPr>
            <a:grpSpLocks/>
          </p:cNvGrpSpPr>
          <p:nvPr/>
        </p:nvGrpSpPr>
        <p:grpSpPr bwMode="auto">
          <a:xfrm>
            <a:off x="635000" y="3976688"/>
            <a:ext cx="3392488" cy="2166937"/>
            <a:chOff x="170" y="1752"/>
            <a:chExt cx="2137" cy="1365"/>
          </a:xfrm>
        </p:grpSpPr>
        <p:grpSp>
          <p:nvGrpSpPr>
            <p:cNvPr id="43084" name="Group 110"/>
            <p:cNvGrpSpPr>
              <a:grpSpLocks/>
            </p:cNvGrpSpPr>
            <p:nvPr/>
          </p:nvGrpSpPr>
          <p:grpSpPr bwMode="auto">
            <a:xfrm>
              <a:off x="198" y="1752"/>
              <a:ext cx="2109" cy="1351"/>
              <a:chOff x="138" y="204"/>
              <a:chExt cx="2109" cy="1351"/>
            </a:xfrm>
          </p:grpSpPr>
          <p:sp>
            <p:nvSpPr>
              <p:cNvPr id="43093" name="Oval 111"/>
              <p:cNvSpPr>
                <a:spLocks noChangeArrowheads="1"/>
              </p:cNvSpPr>
              <p:nvPr/>
            </p:nvSpPr>
            <p:spPr bwMode="auto">
              <a:xfrm>
                <a:off x="623" y="621"/>
                <a:ext cx="176" cy="169"/>
              </a:xfrm>
              <a:prstGeom prst="ellipse">
                <a:avLst/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0</a:t>
                </a:r>
              </a:p>
            </p:txBody>
          </p:sp>
          <p:sp>
            <p:nvSpPr>
              <p:cNvPr id="348272" name="Oval 112"/>
              <p:cNvSpPr>
                <a:spLocks noChangeArrowheads="1"/>
              </p:cNvSpPr>
              <p:nvPr/>
            </p:nvSpPr>
            <p:spPr bwMode="auto">
              <a:xfrm>
                <a:off x="1108" y="1385"/>
                <a:ext cx="177" cy="17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ko-KR" altLang="en-US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charset="-127"/>
                </a:endParaRPr>
              </a:p>
            </p:txBody>
          </p:sp>
          <p:sp>
            <p:nvSpPr>
              <p:cNvPr id="348273" name="Oval 113"/>
              <p:cNvSpPr>
                <a:spLocks noChangeArrowheads="1"/>
              </p:cNvSpPr>
              <p:nvPr/>
            </p:nvSpPr>
            <p:spPr bwMode="auto">
              <a:xfrm>
                <a:off x="623" y="1130"/>
                <a:ext cx="176" cy="17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ko-KR" altLang="en-US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charset="-127"/>
                </a:endParaRPr>
              </a:p>
            </p:txBody>
          </p:sp>
          <p:sp>
            <p:nvSpPr>
              <p:cNvPr id="348274" name="Oval 114"/>
              <p:cNvSpPr>
                <a:spLocks noChangeArrowheads="1"/>
              </p:cNvSpPr>
              <p:nvPr/>
            </p:nvSpPr>
            <p:spPr bwMode="auto">
              <a:xfrm>
                <a:off x="1108" y="875"/>
                <a:ext cx="177" cy="17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ko-KR" altLang="en-US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charset="-127"/>
                </a:endParaRPr>
              </a:p>
            </p:txBody>
          </p:sp>
          <p:sp>
            <p:nvSpPr>
              <p:cNvPr id="348275" name="Oval 115"/>
              <p:cNvSpPr>
                <a:spLocks noChangeArrowheads="1"/>
              </p:cNvSpPr>
              <p:nvPr/>
            </p:nvSpPr>
            <p:spPr bwMode="auto">
              <a:xfrm>
                <a:off x="1594" y="1088"/>
                <a:ext cx="177" cy="169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ko-KR" altLang="en-US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charset="-127"/>
                </a:endParaRPr>
              </a:p>
            </p:txBody>
          </p:sp>
          <p:sp>
            <p:nvSpPr>
              <p:cNvPr id="348276" name="Oval 116"/>
              <p:cNvSpPr>
                <a:spLocks noChangeArrowheads="1"/>
              </p:cNvSpPr>
              <p:nvPr/>
            </p:nvSpPr>
            <p:spPr bwMode="auto">
              <a:xfrm>
                <a:off x="1594" y="599"/>
                <a:ext cx="177" cy="17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ko-KR" altLang="en-US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charset="-127"/>
                </a:endParaRPr>
              </a:p>
            </p:txBody>
          </p:sp>
          <p:sp>
            <p:nvSpPr>
              <p:cNvPr id="348277" name="Oval 117"/>
              <p:cNvSpPr>
                <a:spLocks noChangeArrowheads="1"/>
              </p:cNvSpPr>
              <p:nvPr/>
            </p:nvSpPr>
            <p:spPr bwMode="auto">
              <a:xfrm>
                <a:off x="1108" y="366"/>
                <a:ext cx="177" cy="17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ko-KR" altLang="en-US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charset="-127"/>
                </a:endParaRPr>
              </a:p>
            </p:txBody>
          </p:sp>
          <p:sp>
            <p:nvSpPr>
              <p:cNvPr id="348278" name="Line 118"/>
              <p:cNvSpPr>
                <a:spLocks noChangeShapeType="1"/>
              </p:cNvSpPr>
              <p:nvPr/>
            </p:nvSpPr>
            <p:spPr bwMode="auto">
              <a:xfrm>
                <a:off x="788" y="748"/>
                <a:ext cx="335" cy="1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48279" name="Line 119"/>
              <p:cNvSpPr>
                <a:spLocks noChangeShapeType="1"/>
              </p:cNvSpPr>
              <p:nvPr/>
            </p:nvSpPr>
            <p:spPr bwMode="auto">
              <a:xfrm flipV="1">
                <a:off x="799" y="997"/>
                <a:ext cx="319" cy="1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48280" name="Line 120"/>
              <p:cNvSpPr>
                <a:spLocks noChangeShapeType="1"/>
              </p:cNvSpPr>
              <p:nvPr/>
            </p:nvSpPr>
            <p:spPr bwMode="auto">
              <a:xfrm flipV="1">
                <a:off x="755" y="451"/>
                <a:ext cx="353" cy="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48281" name="Line 121"/>
              <p:cNvSpPr>
                <a:spLocks noChangeShapeType="1"/>
              </p:cNvSpPr>
              <p:nvPr/>
            </p:nvSpPr>
            <p:spPr bwMode="auto">
              <a:xfrm>
                <a:off x="1286" y="447"/>
                <a:ext cx="336" cy="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48282" name="Line 122"/>
              <p:cNvSpPr>
                <a:spLocks noChangeShapeType="1"/>
              </p:cNvSpPr>
              <p:nvPr/>
            </p:nvSpPr>
            <p:spPr bwMode="auto">
              <a:xfrm flipV="1">
                <a:off x="1275" y="733"/>
                <a:ext cx="336" cy="1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48283" name="Line 123"/>
              <p:cNvSpPr>
                <a:spLocks noChangeShapeType="1"/>
              </p:cNvSpPr>
              <p:nvPr/>
            </p:nvSpPr>
            <p:spPr bwMode="auto">
              <a:xfrm>
                <a:off x="1279" y="997"/>
                <a:ext cx="325" cy="13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48284" name="Line 124"/>
              <p:cNvSpPr>
                <a:spLocks noChangeShapeType="1"/>
              </p:cNvSpPr>
              <p:nvPr/>
            </p:nvSpPr>
            <p:spPr bwMode="auto">
              <a:xfrm>
                <a:off x="795" y="1253"/>
                <a:ext cx="318" cy="1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48285" name="Line 125"/>
              <p:cNvSpPr>
                <a:spLocks noChangeShapeType="1"/>
              </p:cNvSpPr>
              <p:nvPr/>
            </p:nvSpPr>
            <p:spPr bwMode="auto">
              <a:xfrm flipV="1">
                <a:off x="1279" y="1232"/>
                <a:ext cx="332" cy="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43108" name="Text Box 126"/>
              <p:cNvSpPr txBox="1">
                <a:spLocks noChangeArrowheads="1"/>
              </p:cNvSpPr>
              <p:nvPr/>
            </p:nvSpPr>
            <p:spPr bwMode="auto">
              <a:xfrm>
                <a:off x="844" y="498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30</a:t>
                </a:r>
              </a:p>
            </p:txBody>
          </p:sp>
          <p:sp>
            <p:nvSpPr>
              <p:cNvPr id="43109" name="Text Box 127"/>
              <p:cNvSpPr txBox="1">
                <a:spLocks noChangeArrowheads="1"/>
              </p:cNvSpPr>
              <p:nvPr/>
            </p:nvSpPr>
            <p:spPr bwMode="auto">
              <a:xfrm>
                <a:off x="757" y="758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23</a:t>
                </a:r>
              </a:p>
            </p:txBody>
          </p:sp>
          <p:sp>
            <p:nvSpPr>
              <p:cNvPr id="43110" name="Text Box 128"/>
              <p:cNvSpPr txBox="1">
                <a:spLocks noChangeArrowheads="1"/>
              </p:cNvSpPr>
              <p:nvPr/>
            </p:nvSpPr>
            <p:spPr bwMode="auto">
              <a:xfrm>
                <a:off x="760" y="1282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25</a:t>
                </a:r>
              </a:p>
            </p:txBody>
          </p:sp>
          <p:sp>
            <p:nvSpPr>
              <p:cNvPr id="43111" name="Text Box 129"/>
              <p:cNvSpPr txBox="1">
                <a:spLocks noChangeArrowheads="1"/>
              </p:cNvSpPr>
              <p:nvPr/>
            </p:nvSpPr>
            <p:spPr bwMode="auto">
              <a:xfrm>
                <a:off x="1386" y="378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24</a:t>
                </a:r>
              </a:p>
            </p:txBody>
          </p:sp>
          <p:sp>
            <p:nvSpPr>
              <p:cNvPr id="43112" name="Text Box 130"/>
              <p:cNvSpPr txBox="1">
                <a:spLocks noChangeArrowheads="1"/>
              </p:cNvSpPr>
              <p:nvPr/>
            </p:nvSpPr>
            <p:spPr bwMode="auto">
              <a:xfrm>
                <a:off x="1398" y="766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18</a:t>
                </a:r>
              </a:p>
            </p:txBody>
          </p:sp>
          <p:sp>
            <p:nvSpPr>
              <p:cNvPr id="43113" name="Text Box 131"/>
              <p:cNvSpPr txBox="1">
                <a:spLocks noChangeArrowheads="1"/>
              </p:cNvSpPr>
              <p:nvPr/>
            </p:nvSpPr>
            <p:spPr bwMode="auto">
              <a:xfrm>
                <a:off x="806" y="921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28</a:t>
                </a:r>
              </a:p>
            </p:txBody>
          </p:sp>
          <p:sp>
            <p:nvSpPr>
              <p:cNvPr id="43114" name="Text Box 132"/>
              <p:cNvSpPr txBox="1">
                <a:spLocks noChangeArrowheads="1"/>
              </p:cNvSpPr>
              <p:nvPr/>
            </p:nvSpPr>
            <p:spPr bwMode="auto">
              <a:xfrm>
                <a:off x="1383" y="932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20</a:t>
                </a:r>
              </a:p>
            </p:txBody>
          </p:sp>
          <p:sp>
            <p:nvSpPr>
              <p:cNvPr id="43115" name="Text Box 133"/>
              <p:cNvSpPr txBox="1">
                <a:spLocks noChangeArrowheads="1"/>
              </p:cNvSpPr>
              <p:nvPr/>
            </p:nvSpPr>
            <p:spPr bwMode="auto">
              <a:xfrm>
                <a:off x="1394" y="1273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29</a:t>
                </a:r>
              </a:p>
            </p:txBody>
          </p:sp>
          <p:sp>
            <p:nvSpPr>
              <p:cNvPr id="43116" name="Text Box 134"/>
              <p:cNvSpPr txBox="1">
                <a:spLocks noChangeArrowheads="1"/>
              </p:cNvSpPr>
              <p:nvPr/>
            </p:nvSpPr>
            <p:spPr bwMode="auto">
              <a:xfrm>
                <a:off x="498" y="845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25</a:t>
                </a:r>
              </a:p>
            </p:txBody>
          </p:sp>
          <p:sp>
            <p:nvSpPr>
              <p:cNvPr id="348295" name="Line 135"/>
              <p:cNvSpPr>
                <a:spLocks noChangeShapeType="1"/>
              </p:cNvSpPr>
              <p:nvPr/>
            </p:nvSpPr>
            <p:spPr bwMode="auto">
              <a:xfrm>
                <a:off x="700" y="785"/>
                <a:ext cx="5" cy="34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48296" name="Line 136"/>
              <p:cNvSpPr>
                <a:spLocks noChangeShapeType="1"/>
              </p:cNvSpPr>
              <p:nvPr/>
            </p:nvSpPr>
            <p:spPr bwMode="auto">
              <a:xfrm flipV="1">
                <a:off x="797" y="1192"/>
                <a:ext cx="798" cy="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43119" name="Text Box 137"/>
              <p:cNvSpPr txBox="1">
                <a:spLocks noChangeArrowheads="1"/>
              </p:cNvSpPr>
              <p:nvPr/>
            </p:nvSpPr>
            <p:spPr bwMode="auto">
              <a:xfrm>
                <a:off x="1070" y="1151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39</a:t>
                </a:r>
              </a:p>
            </p:txBody>
          </p:sp>
          <p:sp>
            <p:nvSpPr>
              <p:cNvPr id="43120" name="Oval 138"/>
              <p:cNvSpPr>
                <a:spLocks noChangeArrowheads="1"/>
              </p:cNvSpPr>
              <p:nvPr/>
            </p:nvSpPr>
            <p:spPr bwMode="auto">
              <a:xfrm>
                <a:off x="2070" y="873"/>
                <a:ext cx="177" cy="16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latinLnBrk="1" hangingPunct="1"/>
                <a:r>
                  <a:rPr kumimoji="1" lang="ko-KR" altLang="en-US" sz="1800" i="0">
                    <a:solidFill>
                      <a:schemeClr val="bg1"/>
                    </a:solidFill>
                    <a:latin typeface="굴림" charset="-127"/>
                    <a:ea typeface="굴림" charset="-127"/>
                  </a:rPr>
                  <a:t>∞</a:t>
                </a:r>
              </a:p>
            </p:txBody>
          </p:sp>
          <p:sp>
            <p:nvSpPr>
              <p:cNvPr id="348299" name="Line 139"/>
              <p:cNvSpPr>
                <a:spLocks noChangeShapeType="1"/>
              </p:cNvSpPr>
              <p:nvPr/>
            </p:nvSpPr>
            <p:spPr bwMode="auto">
              <a:xfrm>
                <a:off x="1768" y="722"/>
                <a:ext cx="319" cy="18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48300" name="Line 140"/>
              <p:cNvSpPr>
                <a:spLocks noChangeShapeType="1"/>
              </p:cNvSpPr>
              <p:nvPr/>
            </p:nvSpPr>
            <p:spPr bwMode="auto">
              <a:xfrm flipV="1">
                <a:off x="1767" y="983"/>
                <a:ext cx="308" cy="1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48301" name="Freeform 141"/>
              <p:cNvSpPr>
                <a:spLocks/>
              </p:cNvSpPr>
              <p:nvPr/>
            </p:nvSpPr>
            <p:spPr bwMode="auto">
              <a:xfrm>
                <a:off x="1286" y="1034"/>
                <a:ext cx="841" cy="472"/>
              </a:xfrm>
              <a:custGeom>
                <a:avLst/>
                <a:gdLst>
                  <a:gd name="T0" fmla="*/ 841 w 841"/>
                  <a:gd name="T1" fmla="*/ 0 h 472"/>
                  <a:gd name="T2" fmla="*/ 628 w 841"/>
                  <a:gd name="T3" fmla="*/ 242 h 472"/>
                  <a:gd name="T4" fmla="*/ 248 w 841"/>
                  <a:gd name="T5" fmla="*/ 466 h 472"/>
                  <a:gd name="T6" fmla="*/ 0 w 841"/>
                  <a:gd name="T7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1" h="472">
                    <a:moveTo>
                      <a:pt x="841" y="0"/>
                    </a:moveTo>
                    <a:lnTo>
                      <a:pt x="628" y="242"/>
                    </a:lnTo>
                    <a:lnTo>
                      <a:pt x="248" y="466"/>
                    </a:lnTo>
                    <a:lnTo>
                      <a:pt x="0" y="472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43124" name="Text Box 142"/>
              <p:cNvSpPr txBox="1">
                <a:spLocks noChangeArrowheads="1"/>
              </p:cNvSpPr>
              <p:nvPr/>
            </p:nvSpPr>
            <p:spPr bwMode="auto">
              <a:xfrm>
                <a:off x="1846" y="649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20</a:t>
                </a:r>
              </a:p>
            </p:txBody>
          </p:sp>
          <p:sp>
            <p:nvSpPr>
              <p:cNvPr id="43125" name="Text Box 143"/>
              <p:cNvSpPr txBox="1">
                <a:spLocks noChangeArrowheads="1"/>
              </p:cNvSpPr>
              <p:nvPr/>
            </p:nvSpPr>
            <p:spPr bwMode="auto">
              <a:xfrm>
                <a:off x="1735" y="1297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40</a:t>
                </a:r>
              </a:p>
            </p:txBody>
          </p:sp>
          <p:sp>
            <p:nvSpPr>
              <p:cNvPr id="43126" name="Text Box 144"/>
              <p:cNvSpPr txBox="1">
                <a:spLocks noChangeArrowheads="1"/>
              </p:cNvSpPr>
              <p:nvPr/>
            </p:nvSpPr>
            <p:spPr bwMode="auto">
              <a:xfrm>
                <a:off x="1782" y="915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28</a:t>
                </a:r>
              </a:p>
            </p:txBody>
          </p:sp>
          <p:sp>
            <p:nvSpPr>
              <p:cNvPr id="348305" name="Line 145"/>
              <p:cNvSpPr>
                <a:spLocks noChangeShapeType="1"/>
              </p:cNvSpPr>
              <p:nvPr/>
            </p:nvSpPr>
            <p:spPr bwMode="auto">
              <a:xfrm flipV="1">
                <a:off x="1199" y="543"/>
                <a:ext cx="0" cy="32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43128" name="Text Box 146"/>
              <p:cNvSpPr txBox="1">
                <a:spLocks noChangeArrowheads="1"/>
              </p:cNvSpPr>
              <p:nvPr/>
            </p:nvSpPr>
            <p:spPr bwMode="auto">
              <a:xfrm>
                <a:off x="1158" y="600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16</a:t>
                </a:r>
              </a:p>
            </p:txBody>
          </p:sp>
          <p:sp>
            <p:nvSpPr>
              <p:cNvPr id="348307" name="Oval 147"/>
              <p:cNvSpPr>
                <a:spLocks noChangeArrowheads="1"/>
              </p:cNvSpPr>
              <p:nvPr/>
            </p:nvSpPr>
            <p:spPr bwMode="auto">
              <a:xfrm>
                <a:off x="138" y="879"/>
                <a:ext cx="177" cy="169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ko-KR" altLang="en-US">
                  <a:effectLst>
                    <a:outerShdw blurRad="38100" dist="38100" dir="2700000" algn="tl">
                      <a:srgbClr val="FFFFFF"/>
                    </a:outerShdw>
                  </a:effectLst>
                  <a:ea typeface="굴림" charset="-127"/>
                </a:endParaRPr>
              </a:p>
            </p:txBody>
          </p:sp>
          <p:sp>
            <p:nvSpPr>
              <p:cNvPr id="348308" name="Line 148"/>
              <p:cNvSpPr>
                <a:spLocks noChangeShapeType="1"/>
              </p:cNvSpPr>
              <p:nvPr/>
            </p:nvSpPr>
            <p:spPr bwMode="auto">
              <a:xfrm flipV="1">
                <a:off x="307" y="733"/>
                <a:ext cx="319" cy="1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48309" name="Line 149"/>
              <p:cNvSpPr>
                <a:spLocks noChangeShapeType="1"/>
              </p:cNvSpPr>
              <p:nvPr/>
            </p:nvSpPr>
            <p:spPr bwMode="auto">
              <a:xfrm>
                <a:off x="308" y="1012"/>
                <a:ext cx="335" cy="1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48310" name="Oval 150"/>
              <p:cNvSpPr>
                <a:spLocks noChangeArrowheads="1"/>
              </p:cNvSpPr>
              <p:nvPr/>
            </p:nvSpPr>
            <p:spPr bwMode="auto">
              <a:xfrm>
                <a:off x="480" y="267"/>
                <a:ext cx="177" cy="169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ko-KR" altLang="en-US">
                  <a:effectLst>
                    <a:outerShdw blurRad="38100" dist="38100" dir="2700000" algn="tl">
                      <a:srgbClr val="FFFFFF"/>
                    </a:outerShdw>
                  </a:effectLst>
                  <a:ea typeface="굴림" charset="-127"/>
                </a:endParaRPr>
              </a:p>
            </p:txBody>
          </p:sp>
          <p:sp>
            <p:nvSpPr>
              <p:cNvPr id="348311" name="Line 151"/>
              <p:cNvSpPr>
                <a:spLocks noChangeShapeType="1"/>
              </p:cNvSpPr>
              <p:nvPr/>
            </p:nvSpPr>
            <p:spPr bwMode="auto">
              <a:xfrm flipH="1" flipV="1">
                <a:off x="612" y="414"/>
                <a:ext cx="54" cy="2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48312" name="Line 152"/>
              <p:cNvSpPr>
                <a:spLocks noChangeShapeType="1"/>
              </p:cNvSpPr>
              <p:nvPr/>
            </p:nvSpPr>
            <p:spPr bwMode="auto">
              <a:xfrm flipH="1">
                <a:off x="264" y="426"/>
                <a:ext cx="264" cy="4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48313" name="Line 153"/>
              <p:cNvSpPr>
                <a:spLocks noChangeShapeType="1"/>
              </p:cNvSpPr>
              <p:nvPr/>
            </p:nvSpPr>
            <p:spPr bwMode="auto">
              <a:xfrm flipH="1" flipV="1">
                <a:off x="666" y="354"/>
                <a:ext cx="444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43136" name="Text Box 154"/>
              <p:cNvSpPr txBox="1">
                <a:spLocks noChangeArrowheads="1"/>
              </p:cNvSpPr>
              <p:nvPr/>
            </p:nvSpPr>
            <p:spPr bwMode="auto">
              <a:xfrm>
                <a:off x="442" y="474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10</a:t>
                </a:r>
              </a:p>
            </p:txBody>
          </p:sp>
          <p:sp>
            <p:nvSpPr>
              <p:cNvPr id="43137" name="Text Box 155"/>
              <p:cNvSpPr txBox="1">
                <a:spLocks noChangeArrowheads="1"/>
              </p:cNvSpPr>
              <p:nvPr/>
            </p:nvSpPr>
            <p:spPr bwMode="auto">
              <a:xfrm>
                <a:off x="804" y="204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19</a:t>
                </a:r>
              </a:p>
            </p:txBody>
          </p:sp>
          <p:sp>
            <p:nvSpPr>
              <p:cNvPr id="43138" name="Text Box 156"/>
              <p:cNvSpPr txBox="1">
                <a:spLocks noChangeArrowheads="1"/>
              </p:cNvSpPr>
              <p:nvPr/>
            </p:nvSpPr>
            <p:spPr bwMode="auto">
              <a:xfrm>
                <a:off x="304" y="1056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17</a:t>
                </a:r>
              </a:p>
            </p:txBody>
          </p:sp>
          <p:sp>
            <p:nvSpPr>
              <p:cNvPr id="43139" name="Text Box 157"/>
              <p:cNvSpPr txBox="1">
                <a:spLocks noChangeArrowheads="1"/>
              </p:cNvSpPr>
              <p:nvPr/>
            </p:nvSpPr>
            <p:spPr bwMode="auto">
              <a:xfrm>
                <a:off x="196" y="498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20</a:t>
                </a:r>
              </a:p>
            </p:txBody>
          </p:sp>
          <p:sp>
            <p:nvSpPr>
              <p:cNvPr id="43140" name="Text Box 158"/>
              <p:cNvSpPr txBox="1">
                <a:spLocks noChangeArrowheads="1"/>
              </p:cNvSpPr>
              <p:nvPr/>
            </p:nvSpPr>
            <p:spPr bwMode="auto">
              <a:xfrm>
                <a:off x="352" y="642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17</a:t>
                </a:r>
              </a:p>
            </p:txBody>
          </p:sp>
        </p:grpSp>
        <p:sp>
          <p:nvSpPr>
            <p:cNvPr id="43085" name="Text Box 159"/>
            <p:cNvSpPr txBox="1">
              <a:spLocks noChangeArrowheads="1"/>
            </p:cNvSpPr>
            <p:nvPr/>
          </p:nvSpPr>
          <p:spPr bwMode="auto">
            <a:xfrm>
              <a:off x="512" y="1800"/>
              <a:ext cx="24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en-US" altLang="ko-KR" sz="1400" i="0">
                  <a:latin typeface="굴림" charset="-127"/>
                  <a:ea typeface="굴림" charset="-127"/>
                </a:rPr>
                <a:t>10</a:t>
              </a:r>
            </a:p>
          </p:txBody>
        </p:sp>
        <p:sp>
          <p:nvSpPr>
            <p:cNvPr id="43086" name="Text Box 160"/>
            <p:cNvSpPr txBox="1">
              <a:spLocks noChangeArrowheads="1"/>
            </p:cNvSpPr>
            <p:nvPr/>
          </p:nvSpPr>
          <p:spPr bwMode="auto">
            <a:xfrm>
              <a:off x="1148" y="1902"/>
              <a:ext cx="24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en-US" altLang="ko-KR" sz="1400" i="0">
                  <a:latin typeface="굴림" charset="-127"/>
                  <a:ea typeface="굴림" charset="-127"/>
                </a:rPr>
                <a:t>30</a:t>
              </a:r>
            </a:p>
          </p:txBody>
        </p:sp>
        <p:sp>
          <p:nvSpPr>
            <p:cNvPr id="43087" name="Text Box 161"/>
            <p:cNvSpPr txBox="1">
              <a:spLocks noChangeArrowheads="1"/>
            </p:cNvSpPr>
            <p:nvPr/>
          </p:nvSpPr>
          <p:spPr bwMode="auto">
            <a:xfrm>
              <a:off x="170" y="2412"/>
              <a:ext cx="24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en-US" altLang="ko-KR" sz="1400" i="0">
                  <a:latin typeface="굴림" charset="-127"/>
                  <a:ea typeface="굴림" charset="-127"/>
                </a:rPr>
                <a:t>17</a:t>
              </a:r>
            </a:p>
          </p:txBody>
        </p:sp>
        <p:sp>
          <p:nvSpPr>
            <p:cNvPr id="43088" name="Text Box 162"/>
            <p:cNvSpPr txBox="1">
              <a:spLocks noChangeArrowheads="1"/>
            </p:cNvSpPr>
            <p:nvPr/>
          </p:nvSpPr>
          <p:spPr bwMode="auto">
            <a:xfrm>
              <a:off x="1142" y="2406"/>
              <a:ext cx="24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en-US" altLang="ko-KR" sz="1400" i="0">
                  <a:latin typeface="굴림" charset="-127"/>
                  <a:ea typeface="굴림" charset="-127"/>
                </a:rPr>
                <a:t>23</a:t>
              </a:r>
            </a:p>
          </p:txBody>
        </p:sp>
        <p:sp>
          <p:nvSpPr>
            <p:cNvPr id="43089" name="Text Box 163"/>
            <p:cNvSpPr txBox="1">
              <a:spLocks noChangeArrowheads="1"/>
            </p:cNvSpPr>
            <p:nvPr/>
          </p:nvSpPr>
          <p:spPr bwMode="auto">
            <a:xfrm>
              <a:off x="1628" y="2119"/>
              <a:ext cx="23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ko-KR" altLang="en-US" sz="1600" i="0">
                  <a:latin typeface="굴림" charset="-127"/>
                  <a:ea typeface="굴림" charset="-127"/>
                </a:rPr>
                <a:t>∞</a:t>
              </a:r>
            </a:p>
          </p:txBody>
        </p:sp>
        <p:sp>
          <p:nvSpPr>
            <p:cNvPr id="43090" name="Text Box 164"/>
            <p:cNvSpPr txBox="1">
              <a:spLocks noChangeArrowheads="1"/>
            </p:cNvSpPr>
            <p:nvPr/>
          </p:nvSpPr>
          <p:spPr bwMode="auto">
            <a:xfrm>
              <a:off x="1628" y="2605"/>
              <a:ext cx="23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ko-KR" altLang="en-US" sz="1600" i="0">
                  <a:latin typeface="굴림" charset="-127"/>
                  <a:ea typeface="굴림" charset="-127"/>
                </a:rPr>
                <a:t>∞</a:t>
              </a:r>
            </a:p>
          </p:txBody>
        </p:sp>
        <p:sp>
          <p:nvSpPr>
            <p:cNvPr id="43091" name="Text Box 165"/>
            <p:cNvSpPr txBox="1">
              <a:spLocks noChangeArrowheads="1"/>
            </p:cNvSpPr>
            <p:nvPr/>
          </p:nvSpPr>
          <p:spPr bwMode="auto">
            <a:xfrm>
              <a:off x="1142" y="2905"/>
              <a:ext cx="23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ko-KR" altLang="en-US" sz="1600" i="0">
                  <a:latin typeface="굴림" charset="-127"/>
                  <a:ea typeface="굴림" charset="-127"/>
                </a:rPr>
                <a:t>∞</a:t>
              </a:r>
            </a:p>
          </p:txBody>
        </p:sp>
        <p:sp>
          <p:nvSpPr>
            <p:cNvPr id="43092" name="Text Box 166"/>
            <p:cNvSpPr txBox="1">
              <a:spLocks noChangeArrowheads="1"/>
            </p:cNvSpPr>
            <p:nvPr/>
          </p:nvSpPr>
          <p:spPr bwMode="auto">
            <a:xfrm>
              <a:off x="656" y="2664"/>
              <a:ext cx="24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en-US" altLang="ko-KR" sz="1400" i="0">
                  <a:latin typeface="굴림" charset="-127"/>
                  <a:ea typeface="굴림" charset="-127"/>
                </a:rPr>
                <a:t>25</a:t>
              </a:r>
            </a:p>
          </p:txBody>
        </p:sp>
      </p:grpSp>
      <p:grpSp>
        <p:nvGrpSpPr>
          <p:cNvPr id="43016" name="Group 167"/>
          <p:cNvGrpSpPr>
            <a:grpSpLocks/>
          </p:cNvGrpSpPr>
          <p:nvPr/>
        </p:nvGrpSpPr>
        <p:grpSpPr bwMode="auto">
          <a:xfrm>
            <a:off x="4892675" y="1393825"/>
            <a:ext cx="3457575" cy="2166938"/>
            <a:chOff x="242" y="1664"/>
            <a:chExt cx="2178" cy="1365"/>
          </a:xfrm>
        </p:grpSpPr>
        <p:grpSp>
          <p:nvGrpSpPr>
            <p:cNvPr id="43024" name="Group 168"/>
            <p:cNvGrpSpPr>
              <a:grpSpLocks/>
            </p:cNvGrpSpPr>
            <p:nvPr/>
          </p:nvGrpSpPr>
          <p:grpSpPr bwMode="auto">
            <a:xfrm>
              <a:off x="242" y="1664"/>
              <a:ext cx="2137" cy="1365"/>
              <a:chOff x="170" y="1752"/>
              <a:chExt cx="2137" cy="1365"/>
            </a:xfrm>
          </p:grpSpPr>
          <p:grpSp>
            <p:nvGrpSpPr>
              <p:cNvPr id="43027" name="Group 169"/>
              <p:cNvGrpSpPr>
                <a:grpSpLocks/>
              </p:cNvGrpSpPr>
              <p:nvPr/>
            </p:nvGrpSpPr>
            <p:grpSpPr bwMode="auto">
              <a:xfrm>
                <a:off x="198" y="1752"/>
                <a:ext cx="2109" cy="1351"/>
                <a:chOff x="138" y="204"/>
                <a:chExt cx="2109" cy="1351"/>
              </a:xfrm>
            </p:grpSpPr>
            <p:sp>
              <p:nvSpPr>
                <p:cNvPr id="43036" name="Oval 170"/>
                <p:cNvSpPr>
                  <a:spLocks noChangeArrowheads="1"/>
                </p:cNvSpPr>
                <p:nvPr/>
              </p:nvSpPr>
              <p:spPr bwMode="auto">
                <a:xfrm>
                  <a:off x="623" y="621"/>
                  <a:ext cx="176" cy="169"/>
                </a:xfrm>
                <a:prstGeom prst="ellipse">
                  <a:avLst/>
                </a:prstGeom>
                <a:solidFill>
                  <a:srgbClr val="FF0066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latinLnBrk="1" hangingPunct="1"/>
                  <a:r>
                    <a:rPr kumimoji="1" lang="en-US" altLang="ko-KR" sz="1400" i="0">
                      <a:latin typeface="굴림" charset="-127"/>
                      <a:ea typeface="굴림" charset="-127"/>
                    </a:rPr>
                    <a:t>0</a:t>
                  </a:r>
                </a:p>
              </p:txBody>
            </p:sp>
            <p:sp>
              <p:nvSpPr>
                <p:cNvPr id="348331" name="Oval 171"/>
                <p:cNvSpPr>
                  <a:spLocks noChangeArrowheads="1"/>
                </p:cNvSpPr>
                <p:nvPr/>
              </p:nvSpPr>
              <p:spPr bwMode="auto">
                <a:xfrm>
                  <a:off x="1108" y="1385"/>
                  <a:ext cx="177" cy="17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endParaRPr lang="ko-KR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굴림" charset="-127"/>
                  </a:endParaRPr>
                </a:p>
              </p:txBody>
            </p:sp>
            <p:sp>
              <p:nvSpPr>
                <p:cNvPr id="348332" name="Oval 172"/>
                <p:cNvSpPr>
                  <a:spLocks noChangeArrowheads="1"/>
                </p:cNvSpPr>
                <p:nvPr/>
              </p:nvSpPr>
              <p:spPr bwMode="auto">
                <a:xfrm>
                  <a:off x="623" y="1130"/>
                  <a:ext cx="176" cy="17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endParaRPr lang="ko-KR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굴림" charset="-127"/>
                  </a:endParaRPr>
                </a:p>
              </p:txBody>
            </p:sp>
            <p:sp>
              <p:nvSpPr>
                <p:cNvPr id="348333" name="Oval 173"/>
                <p:cNvSpPr>
                  <a:spLocks noChangeArrowheads="1"/>
                </p:cNvSpPr>
                <p:nvPr/>
              </p:nvSpPr>
              <p:spPr bwMode="auto">
                <a:xfrm>
                  <a:off x="1108" y="875"/>
                  <a:ext cx="177" cy="17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endParaRPr lang="ko-KR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굴림" charset="-127"/>
                  </a:endParaRPr>
                </a:p>
              </p:txBody>
            </p:sp>
            <p:sp>
              <p:nvSpPr>
                <p:cNvPr id="348334" name="Oval 174"/>
                <p:cNvSpPr>
                  <a:spLocks noChangeArrowheads="1"/>
                </p:cNvSpPr>
                <p:nvPr/>
              </p:nvSpPr>
              <p:spPr bwMode="auto">
                <a:xfrm>
                  <a:off x="1594" y="1088"/>
                  <a:ext cx="177" cy="169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endParaRPr lang="ko-KR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굴림" charset="-127"/>
                  </a:endParaRPr>
                </a:p>
              </p:txBody>
            </p:sp>
            <p:sp>
              <p:nvSpPr>
                <p:cNvPr id="348335" name="Oval 175"/>
                <p:cNvSpPr>
                  <a:spLocks noChangeArrowheads="1"/>
                </p:cNvSpPr>
                <p:nvPr/>
              </p:nvSpPr>
              <p:spPr bwMode="auto">
                <a:xfrm>
                  <a:off x="1594" y="599"/>
                  <a:ext cx="177" cy="17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endParaRPr lang="ko-KR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굴림" charset="-127"/>
                  </a:endParaRPr>
                </a:p>
              </p:txBody>
            </p:sp>
            <p:sp>
              <p:nvSpPr>
                <p:cNvPr id="348336" name="Oval 176"/>
                <p:cNvSpPr>
                  <a:spLocks noChangeArrowheads="1"/>
                </p:cNvSpPr>
                <p:nvPr/>
              </p:nvSpPr>
              <p:spPr bwMode="auto">
                <a:xfrm>
                  <a:off x="1108" y="366"/>
                  <a:ext cx="177" cy="17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endParaRPr lang="ko-KR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굴림" charset="-127"/>
                  </a:endParaRPr>
                </a:p>
              </p:txBody>
            </p:sp>
            <p:sp>
              <p:nvSpPr>
                <p:cNvPr id="348337" name="Line 177"/>
                <p:cNvSpPr>
                  <a:spLocks noChangeShapeType="1"/>
                </p:cNvSpPr>
                <p:nvPr/>
              </p:nvSpPr>
              <p:spPr bwMode="auto">
                <a:xfrm>
                  <a:off x="788" y="748"/>
                  <a:ext cx="335" cy="16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ko-KR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48338" name="Line 178"/>
                <p:cNvSpPr>
                  <a:spLocks noChangeShapeType="1"/>
                </p:cNvSpPr>
                <p:nvPr/>
              </p:nvSpPr>
              <p:spPr bwMode="auto">
                <a:xfrm flipV="1">
                  <a:off x="799" y="997"/>
                  <a:ext cx="319" cy="1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triangle" w="med" len="med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ko-KR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48339" name="Line 179"/>
                <p:cNvSpPr>
                  <a:spLocks noChangeShapeType="1"/>
                </p:cNvSpPr>
                <p:nvPr/>
              </p:nvSpPr>
              <p:spPr bwMode="auto">
                <a:xfrm flipV="1">
                  <a:off x="755" y="451"/>
                  <a:ext cx="353" cy="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ko-KR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48340" name="Line 180"/>
                <p:cNvSpPr>
                  <a:spLocks noChangeShapeType="1"/>
                </p:cNvSpPr>
                <p:nvPr/>
              </p:nvSpPr>
              <p:spPr bwMode="auto">
                <a:xfrm>
                  <a:off x="1286" y="447"/>
                  <a:ext cx="336" cy="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ko-KR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48341" name="Line 181"/>
                <p:cNvSpPr>
                  <a:spLocks noChangeShapeType="1"/>
                </p:cNvSpPr>
                <p:nvPr/>
              </p:nvSpPr>
              <p:spPr bwMode="auto">
                <a:xfrm flipV="1">
                  <a:off x="1275" y="733"/>
                  <a:ext cx="336" cy="1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ko-KR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48342" name="Line 182"/>
                <p:cNvSpPr>
                  <a:spLocks noChangeShapeType="1"/>
                </p:cNvSpPr>
                <p:nvPr/>
              </p:nvSpPr>
              <p:spPr bwMode="auto">
                <a:xfrm>
                  <a:off x="1279" y="997"/>
                  <a:ext cx="325" cy="13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triangle" w="med" len="med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ko-KR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48343" name="Line 183"/>
                <p:cNvSpPr>
                  <a:spLocks noChangeShapeType="1"/>
                </p:cNvSpPr>
                <p:nvPr/>
              </p:nvSpPr>
              <p:spPr bwMode="auto">
                <a:xfrm>
                  <a:off x="795" y="1253"/>
                  <a:ext cx="318" cy="1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ko-KR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48344" name="Line 184"/>
                <p:cNvSpPr>
                  <a:spLocks noChangeShapeType="1"/>
                </p:cNvSpPr>
                <p:nvPr/>
              </p:nvSpPr>
              <p:spPr bwMode="auto">
                <a:xfrm flipV="1">
                  <a:off x="1279" y="1232"/>
                  <a:ext cx="332" cy="2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ko-KR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3051" name="Text Box 185"/>
                <p:cNvSpPr txBox="1">
                  <a:spLocks noChangeArrowheads="1"/>
                </p:cNvSpPr>
                <p:nvPr/>
              </p:nvSpPr>
              <p:spPr bwMode="auto">
                <a:xfrm>
                  <a:off x="844" y="498"/>
                  <a:ext cx="244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latinLnBrk="1" hangingPunct="1"/>
                  <a:r>
                    <a:rPr kumimoji="1" lang="en-US" altLang="ko-KR" sz="1400" i="0">
                      <a:latin typeface="굴림" charset="-127"/>
                      <a:ea typeface="굴림" charset="-127"/>
                    </a:rPr>
                    <a:t>30</a:t>
                  </a:r>
                </a:p>
              </p:txBody>
            </p:sp>
            <p:sp>
              <p:nvSpPr>
                <p:cNvPr id="43052" name="Text Box 186"/>
                <p:cNvSpPr txBox="1">
                  <a:spLocks noChangeArrowheads="1"/>
                </p:cNvSpPr>
                <p:nvPr/>
              </p:nvSpPr>
              <p:spPr bwMode="auto">
                <a:xfrm>
                  <a:off x="757" y="758"/>
                  <a:ext cx="244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latinLnBrk="1" hangingPunct="1"/>
                  <a:r>
                    <a:rPr kumimoji="1" lang="en-US" altLang="ko-KR" sz="1400" i="0">
                      <a:latin typeface="굴림" charset="-127"/>
                      <a:ea typeface="굴림" charset="-127"/>
                    </a:rPr>
                    <a:t>23</a:t>
                  </a:r>
                </a:p>
              </p:txBody>
            </p:sp>
            <p:sp>
              <p:nvSpPr>
                <p:cNvPr id="43053" name="Text Box 187"/>
                <p:cNvSpPr txBox="1">
                  <a:spLocks noChangeArrowheads="1"/>
                </p:cNvSpPr>
                <p:nvPr/>
              </p:nvSpPr>
              <p:spPr bwMode="auto">
                <a:xfrm>
                  <a:off x="760" y="1282"/>
                  <a:ext cx="244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latinLnBrk="1" hangingPunct="1"/>
                  <a:r>
                    <a:rPr kumimoji="1" lang="en-US" altLang="ko-KR" sz="1400" i="0">
                      <a:latin typeface="굴림" charset="-127"/>
                      <a:ea typeface="굴림" charset="-127"/>
                    </a:rPr>
                    <a:t>25</a:t>
                  </a:r>
                </a:p>
              </p:txBody>
            </p:sp>
            <p:sp>
              <p:nvSpPr>
                <p:cNvPr id="43054" name="Text Box 188"/>
                <p:cNvSpPr txBox="1">
                  <a:spLocks noChangeArrowheads="1"/>
                </p:cNvSpPr>
                <p:nvPr/>
              </p:nvSpPr>
              <p:spPr bwMode="auto">
                <a:xfrm>
                  <a:off x="1386" y="378"/>
                  <a:ext cx="244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latinLnBrk="1" hangingPunct="1"/>
                  <a:r>
                    <a:rPr kumimoji="1" lang="en-US" altLang="ko-KR" sz="1400" i="0">
                      <a:latin typeface="굴림" charset="-127"/>
                      <a:ea typeface="굴림" charset="-127"/>
                    </a:rPr>
                    <a:t>24</a:t>
                  </a:r>
                </a:p>
              </p:txBody>
            </p:sp>
            <p:sp>
              <p:nvSpPr>
                <p:cNvPr id="43055" name="Text Box 189"/>
                <p:cNvSpPr txBox="1">
                  <a:spLocks noChangeArrowheads="1"/>
                </p:cNvSpPr>
                <p:nvPr/>
              </p:nvSpPr>
              <p:spPr bwMode="auto">
                <a:xfrm>
                  <a:off x="1398" y="766"/>
                  <a:ext cx="244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latinLnBrk="1" hangingPunct="1"/>
                  <a:r>
                    <a:rPr kumimoji="1" lang="en-US" altLang="ko-KR" sz="1400" i="0">
                      <a:latin typeface="굴림" charset="-127"/>
                      <a:ea typeface="굴림" charset="-127"/>
                    </a:rPr>
                    <a:t>18</a:t>
                  </a:r>
                </a:p>
              </p:txBody>
            </p:sp>
            <p:sp>
              <p:nvSpPr>
                <p:cNvPr id="43056" name="Text Box 190"/>
                <p:cNvSpPr txBox="1">
                  <a:spLocks noChangeArrowheads="1"/>
                </p:cNvSpPr>
                <p:nvPr/>
              </p:nvSpPr>
              <p:spPr bwMode="auto">
                <a:xfrm>
                  <a:off x="806" y="921"/>
                  <a:ext cx="244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latinLnBrk="1" hangingPunct="1"/>
                  <a:r>
                    <a:rPr kumimoji="1" lang="en-US" altLang="ko-KR" sz="1400" i="0">
                      <a:latin typeface="굴림" charset="-127"/>
                      <a:ea typeface="굴림" charset="-127"/>
                    </a:rPr>
                    <a:t>28</a:t>
                  </a:r>
                </a:p>
              </p:txBody>
            </p:sp>
            <p:sp>
              <p:nvSpPr>
                <p:cNvPr id="43057" name="Text Box 191"/>
                <p:cNvSpPr txBox="1">
                  <a:spLocks noChangeArrowheads="1"/>
                </p:cNvSpPr>
                <p:nvPr/>
              </p:nvSpPr>
              <p:spPr bwMode="auto">
                <a:xfrm>
                  <a:off x="1383" y="932"/>
                  <a:ext cx="244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latinLnBrk="1" hangingPunct="1"/>
                  <a:r>
                    <a:rPr kumimoji="1" lang="en-US" altLang="ko-KR" sz="1400" i="0">
                      <a:latin typeface="굴림" charset="-127"/>
                      <a:ea typeface="굴림" charset="-127"/>
                    </a:rPr>
                    <a:t>20</a:t>
                  </a:r>
                </a:p>
              </p:txBody>
            </p:sp>
            <p:sp>
              <p:nvSpPr>
                <p:cNvPr id="43058" name="Text Box 192"/>
                <p:cNvSpPr txBox="1">
                  <a:spLocks noChangeArrowheads="1"/>
                </p:cNvSpPr>
                <p:nvPr/>
              </p:nvSpPr>
              <p:spPr bwMode="auto">
                <a:xfrm>
                  <a:off x="1394" y="1273"/>
                  <a:ext cx="244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latinLnBrk="1" hangingPunct="1"/>
                  <a:r>
                    <a:rPr kumimoji="1" lang="en-US" altLang="ko-KR" sz="1400" i="0">
                      <a:latin typeface="굴림" charset="-127"/>
                      <a:ea typeface="굴림" charset="-127"/>
                    </a:rPr>
                    <a:t>29</a:t>
                  </a:r>
                </a:p>
              </p:txBody>
            </p:sp>
            <p:sp>
              <p:nvSpPr>
                <p:cNvPr id="43059" name="Text Box 193"/>
                <p:cNvSpPr txBox="1">
                  <a:spLocks noChangeArrowheads="1"/>
                </p:cNvSpPr>
                <p:nvPr/>
              </p:nvSpPr>
              <p:spPr bwMode="auto">
                <a:xfrm>
                  <a:off x="498" y="845"/>
                  <a:ext cx="244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latinLnBrk="1" hangingPunct="1"/>
                  <a:r>
                    <a:rPr kumimoji="1" lang="en-US" altLang="ko-KR" sz="1400" i="0">
                      <a:latin typeface="굴림" charset="-127"/>
                      <a:ea typeface="굴림" charset="-127"/>
                    </a:rPr>
                    <a:t>25</a:t>
                  </a:r>
                </a:p>
              </p:txBody>
            </p:sp>
            <p:sp>
              <p:nvSpPr>
                <p:cNvPr id="348354" name="Line 194"/>
                <p:cNvSpPr>
                  <a:spLocks noChangeShapeType="1"/>
                </p:cNvSpPr>
                <p:nvPr/>
              </p:nvSpPr>
              <p:spPr bwMode="auto">
                <a:xfrm>
                  <a:off x="700" y="785"/>
                  <a:ext cx="5" cy="3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ko-KR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48355" name="Line 195"/>
                <p:cNvSpPr>
                  <a:spLocks noChangeShapeType="1"/>
                </p:cNvSpPr>
                <p:nvPr/>
              </p:nvSpPr>
              <p:spPr bwMode="auto">
                <a:xfrm flipV="1">
                  <a:off x="797" y="1192"/>
                  <a:ext cx="798" cy="1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ko-KR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3062" name="Text Box 196"/>
                <p:cNvSpPr txBox="1">
                  <a:spLocks noChangeArrowheads="1"/>
                </p:cNvSpPr>
                <p:nvPr/>
              </p:nvSpPr>
              <p:spPr bwMode="auto">
                <a:xfrm>
                  <a:off x="1070" y="1151"/>
                  <a:ext cx="244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latinLnBrk="1" hangingPunct="1"/>
                  <a:r>
                    <a:rPr kumimoji="1" lang="en-US" altLang="ko-KR" sz="1400" i="0">
                      <a:latin typeface="굴림" charset="-127"/>
                      <a:ea typeface="굴림" charset="-127"/>
                    </a:rPr>
                    <a:t>39</a:t>
                  </a:r>
                </a:p>
              </p:txBody>
            </p:sp>
            <p:sp>
              <p:nvSpPr>
                <p:cNvPr id="348357" name="Oval 197"/>
                <p:cNvSpPr>
                  <a:spLocks noChangeArrowheads="1"/>
                </p:cNvSpPr>
                <p:nvPr/>
              </p:nvSpPr>
              <p:spPr bwMode="auto">
                <a:xfrm>
                  <a:off x="2070" y="873"/>
                  <a:ext cx="177" cy="169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endParaRPr lang="ko-KR" altLang="en-US">
                    <a:effectLst>
                      <a:outerShdw blurRad="38100" dist="38100" dir="2700000" algn="tl">
                        <a:srgbClr val="FFFFFF"/>
                      </a:outerShdw>
                    </a:effectLst>
                    <a:ea typeface="굴림" charset="-127"/>
                  </a:endParaRPr>
                </a:p>
              </p:txBody>
            </p:sp>
            <p:sp>
              <p:nvSpPr>
                <p:cNvPr id="348358" name="Line 198"/>
                <p:cNvSpPr>
                  <a:spLocks noChangeShapeType="1"/>
                </p:cNvSpPr>
                <p:nvPr/>
              </p:nvSpPr>
              <p:spPr bwMode="auto">
                <a:xfrm>
                  <a:off x="1768" y="722"/>
                  <a:ext cx="319" cy="1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ko-KR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48359" name="Line 199"/>
                <p:cNvSpPr>
                  <a:spLocks noChangeShapeType="1"/>
                </p:cNvSpPr>
                <p:nvPr/>
              </p:nvSpPr>
              <p:spPr bwMode="auto">
                <a:xfrm flipV="1">
                  <a:off x="1767" y="983"/>
                  <a:ext cx="308" cy="1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ko-KR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48360" name="Freeform 200"/>
                <p:cNvSpPr>
                  <a:spLocks/>
                </p:cNvSpPr>
                <p:nvPr/>
              </p:nvSpPr>
              <p:spPr bwMode="auto">
                <a:xfrm>
                  <a:off x="1286" y="1034"/>
                  <a:ext cx="841" cy="472"/>
                </a:xfrm>
                <a:custGeom>
                  <a:avLst/>
                  <a:gdLst>
                    <a:gd name="T0" fmla="*/ 841 w 841"/>
                    <a:gd name="T1" fmla="*/ 0 h 472"/>
                    <a:gd name="T2" fmla="*/ 628 w 841"/>
                    <a:gd name="T3" fmla="*/ 242 h 472"/>
                    <a:gd name="T4" fmla="*/ 248 w 841"/>
                    <a:gd name="T5" fmla="*/ 466 h 472"/>
                    <a:gd name="T6" fmla="*/ 0 w 841"/>
                    <a:gd name="T7" fmla="*/ 472 h 4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41" h="472">
                      <a:moveTo>
                        <a:pt x="841" y="0"/>
                      </a:moveTo>
                      <a:lnTo>
                        <a:pt x="628" y="242"/>
                      </a:lnTo>
                      <a:lnTo>
                        <a:pt x="248" y="466"/>
                      </a:lnTo>
                      <a:lnTo>
                        <a:pt x="0" y="472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ko-KR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3067" name="Text Box 201"/>
                <p:cNvSpPr txBox="1">
                  <a:spLocks noChangeArrowheads="1"/>
                </p:cNvSpPr>
                <p:nvPr/>
              </p:nvSpPr>
              <p:spPr bwMode="auto">
                <a:xfrm>
                  <a:off x="1846" y="649"/>
                  <a:ext cx="244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latinLnBrk="1" hangingPunct="1"/>
                  <a:r>
                    <a:rPr kumimoji="1" lang="en-US" altLang="ko-KR" sz="1400" i="0">
                      <a:latin typeface="굴림" charset="-127"/>
                      <a:ea typeface="굴림" charset="-127"/>
                    </a:rPr>
                    <a:t>20</a:t>
                  </a:r>
                </a:p>
              </p:txBody>
            </p:sp>
            <p:sp>
              <p:nvSpPr>
                <p:cNvPr id="43068" name="Text Box 202"/>
                <p:cNvSpPr txBox="1">
                  <a:spLocks noChangeArrowheads="1"/>
                </p:cNvSpPr>
                <p:nvPr/>
              </p:nvSpPr>
              <p:spPr bwMode="auto">
                <a:xfrm>
                  <a:off x="1735" y="1297"/>
                  <a:ext cx="244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latinLnBrk="1" hangingPunct="1"/>
                  <a:r>
                    <a:rPr kumimoji="1" lang="en-US" altLang="ko-KR" sz="1400" i="0">
                      <a:latin typeface="굴림" charset="-127"/>
                      <a:ea typeface="굴림" charset="-127"/>
                    </a:rPr>
                    <a:t>40</a:t>
                  </a:r>
                </a:p>
              </p:txBody>
            </p:sp>
            <p:sp>
              <p:nvSpPr>
                <p:cNvPr id="43069" name="Text Box 203"/>
                <p:cNvSpPr txBox="1">
                  <a:spLocks noChangeArrowheads="1"/>
                </p:cNvSpPr>
                <p:nvPr/>
              </p:nvSpPr>
              <p:spPr bwMode="auto">
                <a:xfrm>
                  <a:off x="1782" y="915"/>
                  <a:ext cx="244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latinLnBrk="1" hangingPunct="1"/>
                  <a:r>
                    <a:rPr kumimoji="1" lang="en-US" altLang="ko-KR" sz="1400" i="0">
                      <a:latin typeface="굴림" charset="-127"/>
                      <a:ea typeface="굴림" charset="-127"/>
                    </a:rPr>
                    <a:t>28</a:t>
                  </a:r>
                </a:p>
              </p:txBody>
            </p:sp>
            <p:sp>
              <p:nvSpPr>
                <p:cNvPr id="348364" name="Line 204"/>
                <p:cNvSpPr>
                  <a:spLocks noChangeShapeType="1"/>
                </p:cNvSpPr>
                <p:nvPr/>
              </p:nvSpPr>
              <p:spPr bwMode="auto">
                <a:xfrm flipV="1">
                  <a:off x="1199" y="543"/>
                  <a:ext cx="0" cy="32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ko-KR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3071" name="Text Box 205"/>
                <p:cNvSpPr txBox="1">
                  <a:spLocks noChangeArrowheads="1"/>
                </p:cNvSpPr>
                <p:nvPr/>
              </p:nvSpPr>
              <p:spPr bwMode="auto">
                <a:xfrm>
                  <a:off x="1158" y="600"/>
                  <a:ext cx="244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latinLnBrk="1" hangingPunct="1"/>
                  <a:r>
                    <a:rPr kumimoji="1" lang="en-US" altLang="ko-KR" sz="1400" i="0">
                      <a:latin typeface="굴림" charset="-127"/>
                      <a:ea typeface="굴림" charset="-127"/>
                    </a:rPr>
                    <a:t>16</a:t>
                  </a:r>
                </a:p>
              </p:txBody>
            </p:sp>
            <p:sp>
              <p:nvSpPr>
                <p:cNvPr id="348366" name="Oval 206"/>
                <p:cNvSpPr>
                  <a:spLocks noChangeArrowheads="1"/>
                </p:cNvSpPr>
                <p:nvPr/>
              </p:nvSpPr>
              <p:spPr bwMode="auto">
                <a:xfrm>
                  <a:off x="138" y="879"/>
                  <a:ext cx="177" cy="169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endParaRPr lang="ko-KR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굴림" charset="-127"/>
                  </a:endParaRPr>
                </a:p>
              </p:txBody>
            </p:sp>
            <p:sp>
              <p:nvSpPr>
                <p:cNvPr id="348367" name="Line 207"/>
                <p:cNvSpPr>
                  <a:spLocks noChangeShapeType="1"/>
                </p:cNvSpPr>
                <p:nvPr/>
              </p:nvSpPr>
              <p:spPr bwMode="auto">
                <a:xfrm flipV="1">
                  <a:off x="307" y="733"/>
                  <a:ext cx="319" cy="1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triangle" w="med" len="med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ko-KR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48368" name="Line 208"/>
                <p:cNvSpPr>
                  <a:spLocks noChangeShapeType="1"/>
                </p:cNvSpPr>
                <p:nvPr/>
              </p:nvSpPr>
              <p:spPr bwMode="auto">
                <a:xfrm>
                  <a:off x="308" y="1012"/>
                  <a:ext cx="335" cy="16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ko-KR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48369" name="Oval 209"/>
                <p:cNvSpPr>
                  <a:spLocks noChangeArrowheads="1"/>
                </p:cNvSpPr>
                <p:nvPr/>
              </p:nvSpPr>
              <p:spPr bwMode="auto">
                <a:xfrm>
                  <a:off x="480" y="267"/>
                  <a:ext cx="177" cy="169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endParaRPr lang="ko-KR" altLang="en-US"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굴림" charset="-127"/>
                  </a:endParaRPr>
                </a:p>
              </p:txBody>
            </p:sp>
            <p:sp>
              <p:nvSpPr>
                <p:cNvPr id="348370" name="Line 210"/>
                <p:cNvSpPr>
                  <a:spLocks noChangeShapeType="1"/>
                </p:cNvSpPr>
                <p:nvPr/>
              </p:nvSpPr>
              <p:spPr bwMode="auto">
                <a:xfrm flipH="1" flipV="1">
                  <a:off x="612" y="414"/>
                  <a:ext cx="54" cy="21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ko-KR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48371" name="Line 211"/>
                <p:cNvSpPr>
                  <a:spLocks noChangeShapeType="1"/>
                </p:cNvSpPr>
                <p:nvPr/>
              </p:nvSpPr>
              <p:spPr bwMode="auto">
                <a:xfrm flipH="1">
                  <a:off x="264" y="426"/>
                  <a:ext cx="264" cy="4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ko-KR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48372" name="Line 212"/>
                <p:cNvSpPr>
                  <a:spLocks noChangeShapeType="1"/>
                </p:cNvSpPr>
                <p:nvPr/>
              </p:nvSpPr>
              <p:spPr bwMode="auto">
                <a:xfrm flipH="1" flipV="1">
                  <a:off x="666" y="354"/>
                  <a:ext cx="444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ko-KR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3079" name="Text Box 213"/>
                <p:cNvSpPr txBox="1">
                  <a:spLocks noChangeArrowheads="1"/>
                </p:cNvSpPr>
                <p:nvPr/>
              </p:nvSpPr>
              <p:spPr bwMode="auto">
                <a:xfrm>
                  <a:off x="442" y="474"/>
                  <a:ext cx="244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latinLnBrk="1" hangingPunct="1"/>
                  <a:r>
                    <a:rPr kumimoji="1" lang="en-US" altLang="ko-KR" sz="1400" i="0">
                      <a:latin typeface="굴림" charset="-127"/>
                      <a:ea typeface="굴림" charset="-127"/>
                    </a:rPr>
                    <a:t>10</a:t>
                  </a:r>
                </a:p>
              </p:txBody>
            </p:sp>
            <p:sp>
              <p:nvSpPr>
                <p:cNvPr id="43080" name="Text Box 214"/>
                <p:cNvSpPr txBox="1">
                  <a:spLocks noChangeArrowheads="1"/>
                </p:cNvSpPr>
                <p:nvPr/>
              </p:nvSpPr>
              <p:spPr bwMode="auto">
                <a:xfrm>
                  <a:off x="804" y="204"/>
                  <a:ext cx="244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latinLnBrk="1" hangingPunct="1"/>
                  <a:r>
                    <a:rPr kumimoji="1" lang="en-US" altLang="ko-KR" sz="1400" i="0">
                      <a:latin typeface="굴림" charset="-127"/>
                      <a:ea typeface="굴림" charset="-127"/>
                    </a:rPr>
                    <a:t>19</a:t>
                  </a:r>
                </a:p>
              </p:txBody>
            </p:sp>
            <p:sp>
              <p:nvSpPr>
                <p:cNvPr id="43081" name="Text Box 215"/>
                <p:cNvSpPr txBox="1">
                  <a:spLocks noChangeArrowheads="1"/>
                </p:cNvSpPr>
                <p:nvPr/>
              </p:nvSpPr>
              <p:spPr bwMode="auto">
                <a:xfrm>
                  <a:off x="304" y="1056"/>
                  <a:ext cx="244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latinLnBrk="1" hangingPunct="1"/>
                  <a:r>
                    <a:rPr kumimoji="1" lang="en-US" altLang="ko-KR" sz="1400" i="0">
                      <a:latin typeface="굴림" charset="-127"/>
                      <a:ea typeface="굴림" charset="-127"/>
                    </a:rPr>
                    <a:t>17</a:t>
                  </a:r>
                </a:p>
              </p:txBody>
            </p:sp>
            <p:sp>
              <p:nvSpPr>
                <p:cNvPr id="43082" name="Text Box 216"/>
                <p:cNvSpPr txBox="1">
                  <a:spLocks noChangeArrowheads="1"/>
                </p:cNvSpPr>
                <p:nvPr/>
              </p:nvSpPr>
              <p:spPr bwMode="auto">
                <a:xfrm>
                  <a:off x="196" y="498"/>
                  <a:ext cx="244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latinLnBrk="1" hangingPunct="1"/>
                  <a:r>
                    <a:rPr kumimoji="1" lang="en-US" altLang="ko-KR" sz="1400" i="0">
                      <a:latin typeface="굴림" charset="-127"/>
                      <a:ea typeface="굴림" charset="-127"/>
                    </a:rPr>
                    <a:t>20</a:t>
                  </a:r>
                </a:p>
              </p:txBody>
            </p:sp>
            <p:sp>
              <p:nvSpPr>
                <p:cNvPr id="43083" name="Text Box 217"/>
                <p:cNvSpPr txBox="1">
                  <a:spLocks noChangeArrowheads="1"/>
                </p:cNvSpPr>
                <p:nvPr/>
              </p:nvSpPr>
              <p:spPr bwMode="auto">
                <a:xfrm>
                  <a:off x="352" y="642"/>
                  <a:ext cx="244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i="1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latinLnBrk="1" hangingPunct="1"/>
                  <a:r>
                    <a:rPr kumimoji="1" lang="en-US" altLang="ko-KR" sz="1400" i="0">
                      <a:latin typeface="굴림" charset="-127"/>
                      <a:ea typeface="굴림" charset="-127"/>
                    </a:rPr>
                    <a:t>17</a:t>
                  </a:r>
                </a:p>
              </p:txBody>
            </p:sp>
          </p:grpSp>
          <p:sp>
            <p:nvSpPr>
              <p:cNvPr id="43028" name="Text Box 218"/>
              <p:cNvSpPr txBox="1">
                <a:spLocks noChangeArrowheads="1"/>
              </p:cNvSpPr>
              <p:nvPr/>
            </p:nvSpPr>
            <p:spPr bwMode="auto">
              <a:xfrm>
                <a:off x="512" y="1783"/>
                <a:ext cx="233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ko-KR" altLang="en-US" sz="1600" i="0">
                    <a:latin typeface="굴림" charset="-127"/>
                    <a:ea typeface="굴림" charset="-127"/>
                  </a:rPr>
                  <a:t>∞</a:t>
                </a:r>
              </a:p>
            </p:txBody>
          </p:sp>
          <p:sp>
            <p:nvSpPr>
              <p:cNvPr id="43029" name="Text Box 219"/>
              <p:cNvSpPr txBox="1">
                <a:spLocks noChangeArrowheads="1"/>
              </p:cNvSpPr>
              <p:nvPr/>
            </p:nvSpPr>
            <p:spPr bwMode="auto">
              <a:xfrm>
                <a:off x="1148" y="1885"/>
                <a:ext cx="233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ko-KR" altLang="en-US" sz="1600" i="0">
                    <a:latin typeface="굴림" charset="-127"/>
                    <a:ea typeface="굴림" charset="-127"/>
                  </a:rPr>
                  <a:t>∞</a:t>
                </a:r>
              </a:p>
            </p:txBody>
          </p:sp>
          <p:sp>
            <p:nvSpPr>
              <p:cNvPr id="43030" name="Text Box 220"/>
              <p:cNvSpPr txBox="1">
                <a:spLocks noChangeArrowheads="1"/>
              </p:cNvSpPr>
              <p:nvPr/>
            </p:nvSpPr>
            <p:spPr bwMode="auto">
              <a:xfrm>
                <a:off x="170" y="2395"/>
                <a:ext cx="233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ko-KR" altLang="en-US" sz="1600" i="0">
                    <a:latin typeface="굴림" charset="-127"/>
                    <a:ea typeface="굴림" charset="-127"/>
                  </a:rPr>
                  <a:t>∞</a:t>
                </a:r>
              </a:p>
            </p:txBody>
          </p:sp>
          <p:sp>
            <p:nvSpPr>
              <p:cNvPr id="43031" name="Text Box 221"/>
              <p:cNvSpPr txBox="1">
                <a:spLocks noChangeArrowheads="1"/>
              </p:cNvSpPr>
              <p:nvPr/>
            </p:nvSpPr>
            <p:spPr bwMode="auto">
              <a:xfrm>
                <a:off x="1142" y="2406"/>
                <a:ext cx="11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endParaRPr kumimoji="1" lang="ko-KR" altLang="en-US" sz="1400" i="0"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43032" name="Text Box 222"/>
              <p:cNvSpPr txBox="1">
                <a:spLocks noChangeArrowheads="1"/>
              </p:cNvSpPr>
              <p:nvPr/>
            </p:nvSpPr>
            <p:spPr bwMode="auto">
              <a:xfrm>
                <a:off x="1628" y="2119"/>
                <a:ext cx="233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ko-KR" altLang="en-US" sz="1600" i="0">
                    <a:latin typeface="굴림" charset="-127"/>
                    <a:ea typeface="굴림" charset="-127"/>
                  </a:rPr>
                  <a:t>∞</a:t>
                </a:r>
              </a:p>
            </p:txBody>
          </p:sp>
          <p:sp>
            <p:nvSpPr>
              <p:cNvPr id="43033" name="Text Box 223"/>
              <p:cNvSpPr txBox="1">
                <a:spLocks noChangeArrowheads="1"/>
              </p:cNvSpPr>
              <p:nvPr/>
            </p:nvSpPr>
            <p:spPr bwMode="auto">
              <a:xfrm>
                <a:off x="1628" y="2605"/>
                <a:ext cx="233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ko-KR" altLang="en-US" sz="1600" i="0">
                    <a:latin typeface="굴림" charset="-127"/>
                    <a:ea typeface="굴림" charset="-127"/>
                  </a:rPr>
                  <a:t>∞</a:t>
                </a:r>
              </a:p>
            </p:txBody>
          </p:sp>
          <p:sp>
            <p:nvSpPr>
              <p:cNvPr id="43034" name="Text Box 224"/>
              <p:cNvSpPr txBox="1">
                <a:spLocks noChangeArrowheads="1"/>
              </p:cNvSpPr>
              <p:nvPr/>
            </p:nvSpPr>
            <p:spPr bwMode="auto">
              <a:xfrm>
                <a:off x="1142" y="2905"/>
                <a:ext cx="233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ko-KR" altLang="en-US" sz="1600" i="0">
                    <a:latin typeface="굴림" charset="-127"/>
                    <a:ea typeface="굴림" charset="-127"/>
                  </a:rPr>
                  <a:t>∞</a:t>
                </a:r>
              </a:p>
            </p:txBody>
          </p:sp>
          <p:sp>
            <p:nvSpPr>
              <p:cNvPr id="43035" name="Text Box 225"/>
              <p:cNvSpPr txBox="1">
                <a:spLocks noChangeArrowheads="1"/>
              </p:cNvSpPr>
              <p:nvPr/>
            </p:nvSpPr>
            <p:spPr bwMode="auto">
              <a:xfrm>
                <a:off x="656" y="2647"/>
                <a:ext cx="233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ko-KR" altLang="en-US" sz="1600" i="0">
                    <a:latin typeface="굴림" charset="-127"/>
                    <a:ea typeface="굴림" charset="-127"/>
                  </a:rPr>
                  <a:t>∞</a:t>
                </a:r>
              </a:p>
            </p:txBody>
          </p:sp>
        </p:grpSp>
        <p:sp>
          <p:nvSpPr>
            <p:cNvPr id="43025" name="Rectangle 226"/>
            <p:cNvSpPr>
              <a:spLocks noChangeArrowheads="1"/>
            </p:cNvSpPr>
            <p:nvPr/>
          </p:nvSpPr>
          <p:spPr bwMode="auto">
            <a:xfrm>
              <a:off x="1213" y="2293"/>
              <a:ext cx="24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ko-KR" altLang="en-US" sz="1800" i="0">
                  <a:latin typeface="굴림" charset="-127"/>
                  <a:ea typeface="굴림" charset="-127"/>
                </a:rPr>
                <a:t>∞</a:t>
              </a:r>
            </a:p>
          </p:txBody>
        </p:sp>
        <p:sp>
          <p:nvSpPr>
            <p:cNvPr id="43026" name="Rectangle 227"/>
            <p:cNvSpPr>
              <a:spLocks noChangeArrowheads="1"/>
            </p:cNvSpPr>
            <p:nvPr/>
          </p:nvSpPr>
          <p:spPr bwMode="auto">
            <a:xfrm>
              <a:off x="2173" y="2293"/>
              <a:ext cx="24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ko-KR" altLang="en-US" sz="1800" i="0">
                  <a:solidFill>
                    <a:schemeClr val="bg1"/>
                  </a:solidFill>
                  <a:latin typeface="굴림" charset="-127"/>
                  <a:ea typeface="굴림" charset="-127"/>
                </a:rPr>
                <a:t>∞</a:t>
              </a:r>
            </a:p>
          </p:txBody>
        </p:sp>
      </p:grpSp>
      <p:sp>
        <p:nvSpPr>
          <p:cNvPr id="348388" name="AutoShape 228"/>
          <p:cNvSpPr>
            <a:spLocks noChangeArrowheads="1"/>
          </p:cNvSpPr>
          <p:nvPr/>
        </p:nvSpPr>
        <p:spPr bwMode="auto">
          <a:xfrm>
            <a:off x="4292600" y="2598738"/>
            <a:ext cx="338138" cy="255587"/>
          </a:xfrm>
          <a:prstGeom prst="rightArrow">
            <a:avLst>
              <a:gd name="adj1" fmla="val 50000"/>
              <a:gd name="adj2" fmla="val 33075"/>
            </a:avLst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348389" name="AutoShape 229"/>
          <p:cNvSpPr>
            <a:spLocks noChangeArrowheads="1"/>
          </p:cNvSpPr>
          <p:nvPr/>
        </p:nvSpPr>
        <p:spPr bwMode="auto">
          <a:xfrm flipH="1">
            <a:off x="4311650" y="4745038"/>
            <a:ext cx="338138" cy="255587"/>
          </a:xfrm>
          <a:prstGeom prst="rightArrow">
            <a:avLst>
              <a:gd name="adj1" fmla="val 50000"/>
              <a:gd name="adj2" fmla="val 33075"/>
            </a:avLst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348390" name="AutoShape 230"/>
          <p:cNvSpPr>
            <a:spLocks noChangeArrowheads="1"/>
          </p:cNvSpPr>
          <p:nvPr/>
        </p:nvSpPr>
        <p:spPr bwMode="auto">
          <a:xfrm rot="5400000">
            <a:off x="6927850" y="3770313"/>
            <a:ext cx="338137" cy="255588"/>
          </a:xfrm>
          <a:prstGeom prst="rightArrow">
            <a:avLst>
              <a:gd name="adj1" fmla="val 50000"/>
              <a:gd name="adj2" fmla="val 33074"/>
            </a:avLst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43020" name="Text Box 231"/>
          <p:cNvSpPr txBox="1">
            <a:spLocks noChangeArrowheads="1"/>
          </p:cNvSpPr>
          <p:nvPr/>
        </p:nvSpPr>
        <p:spPr bwMode="auto">
          <a:xfrm>
            <a:off x="1476375" y="1700213"/>
            <a:ext cx="282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2000" b="1">
                <a:latin typeface="Times New Roman" pitchFamily="18" charset="0"/>
                <a:ea typeface="굴림" charset="-127"/>
              </a:rPr>
              <a:t>s</a:t>
            </a:r>
          </a:p>
        </p:txBody>
      </p:sp>
      <p:sp>
        <p:nvSpPr>
          <p:cNvPr id="43021" name="Text Box 232"/>
          <p:cNvSpPr txBox="1">
            <a:spLocks noChangeArrowheads="1"/>
          </p:cNvSpPr>
          <p:nvPr/>
        </p:nvSpPr>
        <p:spPr bwMode="auto">
          <a:xfrm>
            <a:off x="3892550" y="2132013"/>
            <a:ext cx="254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2000" b="1">
                <a:latin typeface="Times New Roman" pitchFamily="18" charset="0"/>
                <a:ea typeface="굴림" charset="-127"/>
              </a:rPr>
              <a:t>t</a:t>
            </a:r>
          </a:p>
        </p:txBody>
      </p:sp>
      <p:sp>
        <p:nvSpPr>
          <p:cNvPr id="348393" name="AutoShape 233"/>
          <p:cNvSpPr>
            <a:spLocks noChangeArrowheads="1"/>
          </p:cNvSpPr>
          <p:nvPr/>
        </p:nvSpPr>
        <p:spPr bwMode="auto">
          <a:xfrm rot="5400000">
            <a:off x="1123950" y="6224588"/>
            <a:ext cx="338137" cy="255588"/>
          </a:xfrm>
          <a:prstGeom prst="rightArrow">
            <a:avLst>
              <a:gd name="adj1" fmla="val 50000"/>
              <a:gd name="adj2" fmla="val 33074"/>
            </a:avLst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Dijkstra Algorithm</a:t>
            </a:r>
            <a:r>
              <a:rPr lang="ko-KR" altLang="en-US" smtClean="0"/>
              <a:t>의 예시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36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49" name="Freeform 241"/>
          <p:cNvSpPr>
            <a:spLocks/>
          </p:cNvSpPr>
          <p:nvPr/>
        </p:nvSpPr>
        <p:spPr bwMode="auto">
          <a:xfrm>
            <a:off x="657225" y="4238625"/>
            <a:ext cx="2914650" cy="2000250"/>
          </a:xfrm>
          <a:custGeom>
            <a:avLst/>
            <a:gdLst>
              <a:gd name="T0" fmla="*/ 114 w 1836"/>
              <a:gd name="T1" fmla="*/ 528 h 1260"/>
              <a:gd name="T2" fmla="*/ 414 w 1836"/>
              <a:gd name="T3" fmla="*/ 78 h 1260"/>
              <a:gd name="T4" fmla="*/ 612 w 1836"/>
              <a:gd name="T5" fmla="*/ 0 h 1260"/>
              <a:gd name="T6" fmla="*/ 1236 w 1836"/>
              <a:gd name="T7" fmla="*/ 108 h 1260"/>
              <a:gd name="T8" fmla="*/ 1758 w 1836"/>
              <a:gd name="T9" fmla="*/ 420 h 1260"/>
              <a:gd name="T10" fmla="*/ 1836 w 1836"/>
              <a:gd name="T11" fmla="*/ 564 h 1260"/>
              <a:gd name="T12" fmla="*/ 1716 w 1836"/>
              <a:gd name="T13" fmla="*/ 720 h 1260"/>
              <a:gd name="T14" fmla="*/ 948 w 1836"/>
              <a:gd name="T15" fmla="*/ 1134 h 1260"/>
              <a:gd name="T16" fmla="*/ 648 w 1836"/>
              <a:gd name="T17" fmla="*/ 1260 h 1260"/>
              <a:gd name="T18" fmla="*/ 234 w 1836"/>
              <a:gd name="T19" fmla="*/ 1104 h 1260"/>
              <a:gd name="T20" fmla="*/ 0 w 1836"/>
              <a:gd name="T21" fmla="*/ 942 h 1260"/>
              <a:gd name="T22" fmla="*/ 18 w 1836"/>
              <a:gd name="T23" fmla="*/ 738 h 1260"/>
              <a:gd name="T24" fmla="*/ 114 w 1836"/>
              <a:gd name="T25" fmla="*/ 528 h 1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836" h="1260">
                <a:moveTo>
                  <a:pt x="114" y="528"/>
                </a:moveTo>
                <a:lnTo>
                  <a:pt x="414" y="78"/>
                </a:lnTo>
                <a:lnTo>
                  <a:pt x="612" y="0"/>
                </a:lnTo>
                <a:lnTo>
                  <a:pt x="1236" y="108"/>
                </a:lnTo>
                <a:lnTo>
                  <a:pt x="1758" y="420"/>
                </a:lnTo>
                <a:lnTo>
                  <a:pt x="1836" y="564"/>
                </a:lnTo>
                <a:lnTo>
                  <a:pt x="1716" y="720"/>
                </a:lnTo>
                <a:lnTo>
                  <a:pt x="948" y="1134"/>
                </a:lnTo>
                <a:lnTo>
                  <a:pt x="648" y="1260"/>
                </a:lnTo>
                <a:lnTo>
                  <a:pt x="234" y="1104"/>
                </a:lnTo>
                <a:lnTo>
                  <a:pt x="0" y="942"/>
                </a:lnTo>
                <a:lnTo>
                  <a:pt x="18" y="738"/>
                </a:lnTo>
                <a:lnTo>
                  <a:pt x="114" y="528"/>
                </a:lnTo>
                <a:close/>
              </a:path>
            </a:pathLst>
          </a:custGeom>
          <a:solidFill>
            <a:srgbClr val="66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0448" name="Freeform 240"/>
          <p:cNvSpPr>
            <a:spLocks/>
          </p:cNvSpPr>
          <p:nvPr/>
        </p:nvSpPr>
        <p:spPr bwMode="auto">
          <a:xfrm>
            <a:off x="4791075" y="4162425"/>
            <a:ext cx="2295525" cy="2038350"/>
          </a:xfrm>
          <a:custGeom>
            <a:avLst/>
            <a:gdLst>
              <a:gd name="T0" fmla="*/ 564 w 1446"/>
              <a:gd name="T1" fmla="*/ 0 h 1284"/>
              <a:gd name="T2" fmla="*/ 1248 w 1446"/>
              <a:gd name="T3" fmla="*/ 84 h 1284"/>
              <a:gd name="T4" fmla="*/ 1332 w 1446"/>
              <a:gd name="T5" fmla="*/ 156 h 1284"/>
              <a:gd name="T6" fmla="*/ 1416 w 1446"/>
              <a:gd name="T7" fmla="*/ 324 h 1284"/>
              <a:gd name="T8" fmla="*/ 1446 w 1446"/>
              <a:gd name="T9" fmla="*/ 834 h 1284"/>
              <a:gd name="T10" fmla="*/ 1380 w 1446"/>
              <a:gd name="T11" fmla="*/ 1044 h 1284"/>
              <a:gd name="T12" fmla="*/ 1098 w 1446"/>
              <a:gd name="T13" fmla="*/ 1146 h 1284"/>
              <a:gd name="T14" fmla="*/ 774 w 1446"/>
              <a:gd name="T15" fmla="*/ 1284 h 1284"/>
              <a:gd name="T16" fmla="*/ 534 w 1446"/>
              <a:gd name="T17" fmla="*/ 1254 h 1284"/>
              <a:gd name="T18" fmla="*/ 108 w 1446"/>
              <a:gd name="T19" fmla="*/ 1002 h 1284"/>
              <a:gd name="T20" fmla="*/ 0 w 1446"/>
              <a:gd name="T21" fmla="*/ 834 h 1284"/>
              <a:gd name="T22" fmla="*/ 126 w 1446"/>
              <a:gd name="T23" fmla="*/ 480 h 1284"/>
              <a:gd name="T24" fmla="*/ 564 w 1446"/>
              <a:gd name="T25" fmla="*/ 0 h 1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46" h="1284">
                <a:moveTo>
                  <a:pt x="564" y="0"/>
                </a:moveTo>
                <a:lnTo>
                  <a:pt x="1248" y="84"/>
                </a:lnTo>
                <a:lnTo>
                  <a:pt x="1332" y="156"/>
                </a:lnTo>
                <a:lnTo>
                  <a:pt x="1416" y="324"/>
                </a:lnTo>
                <a:lnTo>
                  <a:pt x="1446" y="834"/>
                </a:lnTo>
                <a:lnTo>
                  <a:pt x="1380" y="1044"/>
                </a:lnTo>
                <a:lnTo>
                  <a:pt x="1098" y="1146"/>
                </a:lnTo>
                <a:lnTo>
                  <a:pt x="774" y="1284"/>
                </a:lnTo>
                <a:lnTo>
                  <a:pt x="534" y="1254"/>
                </a:lnTo>
                <a:lnTo>
                  <a:pt x="108" y="1002"/>
                </a:lnTo>
                <a:lnTo>
                  <a:pt x="0" y="834"/>
                </a:lnTo>
                <a:lnTo>
                  <a:pt x="126" y="480"/>
                </a:lnTo>
                <a:lnTo>
                  <a:pt x="564" y="0"/>
                </a:lnTo>
                <a:close/>
              </a:path>
            </a:pathLst>
          </a:custGeom>
          <a:solidFill>
            <a:srgbClr val="66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0447" name="Freeform 239"/>
          <p:cNvSpPr>
            <a:spLocks/>
          </p:cNvSpPr>
          <p:nvPr/>
        </p:nvSpPr>
        <p:spPr bwMode="auto">
          <a:xfrm>
            <a:off x="4800600" y="1666875"/>
            <a:ext cx="2305050" cy="2095500"/>
          </a:xfrm>
          <a:custGeom>
            <a:avLst/>
            <a:gdLst>
              <a:gd name="T0" fmla="*/ 540 w 1452"/>
              <a:gd name="T1" fmla="*/ 0 h 1320"/>
              <a:gd name="T2" fmla="*/ 738 w 1452"/>
              <a:gd name="T3" fmla="*/ 36 h 1320"/>
              <a:gd name="T4" fmla="*/ 840 w 1452"/>
              <a:gd name="T5" fmla="*/ 402 h 1320"/>
              <a:gd name="T6" fmla="*/ 1440 w 1452"/>
              <a:gd name="T7" fmla="*/ 678 h 1320"/>
              <a:gd name="T8" fmla="*/ 1452 w 1452"/>
              <a:gd name="T9" fmla="*/ 912 h 1320"/>
              <a:gd name="T10" fmla="*/ 1116 w 1452"/>
              <a:gd name="T11" fmla="*/ 1152 h 1320"/>
              <a:gd name="T12" fmla="*/ 708 w 1452"/>
              <a:gd name="T13" fmla="*/ 1320 h 1320"/>
              <a:gd name="T14" fmla="*/ 270 w 1452"/>
              <a:gd name="T15" fmla="*/ 1152 h 1320"/>
              <a:gd name="T16" fmla="*/ 0 w 1452"/>
              <a:gd name="T17" fmla="*/ 924 h 1320"/>
              <a:gd name="T18" fmla="*/ 30 w 1452"/>
              <a:gd name="T19" fmla="*/ 726 h 1320"/>
              <a:gd name="T20" fmla="*/ 540 w 1452"/>
              <a:gd name="T21" fmla="*/ 0 h 1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52" h="1320">
                <a:moveTo>
                  <a:pt x="540" y="0"/>
                </a:moveTo>
                <a:lnTo>
                  <a:pt x="738" y="36"/>
                </a:lnTo>
                <a:lnTo>
                  <a:pt x="840" y="402"/>
                </a:lnTo>
                <a:lnTo>
                  <a:pt x="1440" y="678"/>
                </a:lnTo>
                <a:lnTo>
                  <a:pt x="1452" y="912"/>
                </a:lnTo>
                <a:lnTo>
                  <a:pt x="1116" y="1152"/>
                </a:lnTo>
                <a:lnTo>
                  <a:pt x="708" y="1320"/>
                </a:lnTo>
                <a:lnTo>
                  <a:pt x="270" y="1152"/>
                </a:lnTo>
                <a:lnTo>
                  <a:pt x="0" y="924"/>
                </a:lnTo>
                <a:lnTo>
                  <a:pt x="30" y="726"/>
                </a:lnTo>
                <a:lnTo>
                  <a:pt x="540" y="0"/>
                </a:lnTo>
                <a:close/>
              </a:path>
            </a:pathLst>
          </a:custGeom>
          <a:solidFill>
            <a:srgbClr val="66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0446" name="Freeform 238"/>
          <p:cNvSpPr>
            <a:spLocks/>
          </p:cNvSpPr>
          <p:nvPr/>
        </p:nvSpPr>
        <p:spPr bwMode="auto">
          <a:xfrm>
            <a:off x="495300" y="1666875"/>
            <a:ext cx="2314575" cy="1666875"/>
          </a:xfrm>
          <a:custGeom>
            <a:avLst/>
            <a:gdLst>
              <a:gd name="T0" fmla="*/ 558 w 1458"/>
              <a:gd name="T1" fmla="*/ 0 h 1050"/>
              <a:gd name="T2" fmla="*/ 780 w 1458"/>
              <a:gd name="T3" fmla="*/ 54 h 1050"/>
              <a:gd name="T4" fmla="*/ 942 w 1458"/>
              <a:gd name="T5" fmla="*/ 504 h 1050"/>
              <a:gd name="T6" fmla="*/ 1398 w 1458"/>
              <a:gd name="T7" fmla="*/ 642 h 1050"/>
              <a:gd name="T8" fmla="*/ 1458 w 1458"/>
              <a:gd name="T9" fmla="*/ 858 h 1050"/>
              <a:gd name="T10" fmla="*/ 1314 w 1458"/>
              <a:gd name="T11" fmla="*/ 1032 h 1050"/>
              <a:gd name="T12" fmla="*/ 1038 w 1458"/>
              <a:gd name="T13" fmla="*/ 1050 h 1050"/>
              <a:gd name="T14" fmla="*/ 666 w 1458"/>
              <a:gd name="T15" fmla="*/ 840 h 1050"/>
              <a:gd name="T16" fmla="*/ 258 w 1458"/>
              <a:gd name="T17" fmla="*/ 1020 h 1050"/>
              <a:gd name="T18" fmla="*/ 30 w 1458"/>
              <a:gd name="T19" fmla="*/ 978 h 1050"/>
              <a:gd name="T20" fmla="*/ 0 w 1458"/>
              <a:gd name="T21" fmla="*/ 744 h 1050"/>
              <a:gd name="T22" fmla="*/ 486 w 1458"/>
              <a:gd name="T23" fmla="*/ 0 h 1050"/>
              <a:gd name="T24" fmla="*/ 558 w 1458"/>
              <a:gd name="T25" fmla="*/ 0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58" h="1050">
                <a:moveTo>
                  <a:pt x="558" y="0"/>
                </a:moveTo>
                <a:lnTo>
                  <a:pt x="780" y="54"/>
                </a:lnTo>
                <a:lnTo>
                  <a:pt x="942" y="504"/>
                </a:lnTo>
                <a:lnTo>
                  <a:pt x="1398" y="642"/>
                </a:lnTo>
                <a:lnTo>
                  <a:pt x="1458" y="858"/>
                </a:lnTo>
                <a:lnTo>
                  <a:pt x="1314" y="1032"/>
                </a:lnTo>
                <a:lnTo>
                  <a:pt x="1038" y="1050"/>
                </a:lnTo>
                <a:lnTo>
                  <a:pt x="666" y="840"/>
                </a:lnTo>
                <a:lnTo>
                  <a:pt x="258" y="1020"/>
                </a:lnTo>
                <a:lnTo>
                  <a:pt x="30" y="978"/>
                </a:lnTo>
                <a:lnTo>
                  <a:pt x="0" y="744"/>
                </a:lnTo>
                <a:lnTo>
                  <a:pt x="486" y="0"/>
                </a:lnTo>
                <a:lnTo>
                  <a:pt x="558" y="0"/>
                </a:lnTo>
                <a:close/>
              </a:path>
            </a:pathLst>
          </a:custGeom>
          <a:solidFill>
            <a:srgbClr val="66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grpSp>
        <p:nvGrpSpPr>
          <p:cNvPr id="45062" name="Group 2"/>
          <p:cNvGrpSpPr>
            <a:grpSpLocks/>
          </p:cNvGrpSpPr>
          <p:nvPr/>
        </p:nvGrpSpPr>
        <p:grpSpPr bwMode="auto">
          <a:xfrm>
            <a:off x="676275" y="1768475"/>
            <a:ext cx="3392488" cy="2166938"/>
            <a:chOff x="170" y="1752"/>
            <a:chExt cx="2137" cy="1365"/>
          </a:xfrm>
        </p:grpSpPr>
        <p:grpSp>
          <p:nvGrpSpPr>
            <p:cNvPr id="45242" name="Group 3"/>
            <p:cNvGrpSpPr>
              <a:grpSpLocks/>
            </p:cNvGrpSpPr>
            <p:nvPr/>
          </p:nvGrpSpPr>
          <p:grpSpPr bwMode="auto">
            <a:xfrm>
              <a:off x="198" y="1752"/>
              <a:ext cx="2109" cy="1351"/>
              <a:chOff x="138" y="204"/>
              <a:chExt cx="2109" cy="1351"/>
            </a:xfrm>
          </p:grpSpPr>
          <p:sp>
            <p:nvSpPr>
              <p:cNvPr id="45251" name="Oval 4"/>
              <p:cNvSpPr>
                <a:spLocks noChangeArrowheads="1"/>
              </p:cNvSpPr>
              <p:nvPr/>
            </p:nvSpPr>
            <p:spPr bwMode="auto">
              <a:xfrm>
                <a:off x="623" y="621"/>
                <a:ext cx="176" cy="169"/>
              </a:xfrm>
              <a:prstGeom prst="ellipse">
                <a:avLst/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0</a:t>
                </a:r>
              </a:p>
            </p:txBody>
          </p:sp>
          <p:sp>
            <p:nvSpPr>
              <p:cNvPr id="350213" name="Oval 5"/>
              <p:cNvSpPr>
                <a:spLocks noChangeArrowheads="1"/>
              </p:cNvSpPr>
              <p:nvPr/>
            </p:nvSpPr>
            <p:spPr bwMode="auto">
              <a:xfrm>
                <a:off x="1108" y="1385"/>
                <a:ext cx="177" cy="17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ko-KR" altLang="en-US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charset="-127"/>
                </a:endParaRPr>
              </a:p>
            </p:txBody>
          </p:sp>
          <p:sp>
            <p:nvSpPr>
              <p:cNvPr id="350214" name="Oval 6"/>
              <p:cNvSpPr>
                <a:spLocks noChangeArrowheads="1"/>
              </p:cNvSpPr>
              <p:nvPr/>
            </p:nvSpPr>
            <p:spPr bwMode="auto">
              <a:xfrm>
                <a:off x="623" y="1130"/>
                <a:ext cx="176" cy="17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ko-KR" altLang="en-US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charset="-127"/>
                </a:endParaRPr>
              </a:p>
            </p:txBody>
          </p:sp>
          <p:sp>
            <p:nvSpPr>
              <p:cNvPr id="350215" name="Oval 7"/>
              <p:cNvSpPr>
                <a:spLocks noChangeArrowheads="1"/>
              </p:cNvSpPr>
              <p:nvPr/>
            </p:nvSpPr>
            <p:spPr bwMode="auto">
              <a:xfrm>
                <a:off x="1108" y="875"/>
                <a:ext cx="177" cy="17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ko-KR" altLang="en-US">
                  <a:effectLst>
                    <a:outerShdw blurRad="38100" dist="38100" dir="2700000" algn="tl">
                      <a:srgbClr val="FFFFFF"/>
                    </a:outerShdw>
                  </a:effectLst>
                  <a:ea typeface="굴림" charset="-127"/>
                </a:endParaRPr>
              </a:p>
            </p:txBody>
          </p:sp>
          <p:sp>
            <p:nvSpPr>
              <p:cNvPr id="350216" name="Oval 8"/>
              <p:cNvSpPr>
                <a:spLocks noChangeArrowheads="1"/>
              </p:cNvSpPr>
              <p:nvPr/>
            </p:nvSpPr>
            <p:spPr bwMode="auto">
              <a:xfrm>
                <a:off x="1594" y="1088"/>
                <a:ext cx="177" cy="169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ko-KR" altLang="en-US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charset="-127"/>
                </a:endParaRPr>
              </a:p>
            </p:txBody>
          </p:sp>
          <p:sp>
            <p:nvSpPr>
              <p:cNvPr id="350217" name="Oval 9"/>
              <p:cNvSpPr>
                <a:spLocks noChangeArrowheads="1"/>
              </p:cNvSpPr>
              <p:nvPr/>
            </p:nvSpPr>
            <p:spPr bwMode="auto">
              <a:xfrm>
                <a:off x="1594" y="599"/>
                <a:ext cx="177" cy="17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ko-KR" altLang="en-US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charset="-127"/>
                </a:endParaRPr>
              </a:p>
            </p:txBody>
          </p:sp>
          <p:sp>
            <p:nvSpPr>
              <p:cNvPr id="350218" name="Oval 10"/>
              <p:cNvSpPr>
                <a:spLocks noChangeArrowheads="1"/>
              </p:cNvSpPr>
              <p:nvPr/>
            </p:nvSpPr>
            <p:spPr bwMode="auto">
              <a:xfrm>
                <a:off x="1108" y="366"/>
                <a:ext cx="177" cy="17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ko-KR" altLang="en-US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charset="-127"/>
                </a:endParaRPr>
              </a:p>
            </p:txBody>
          </p:sp>
          <p:sp>
            <p:nvSpPr>
              <p:cNvPr id="350219" name="Line 11"/>
              <p:cNvSpPr>
                <a:spLocks noChangeShapeType="1"/>
              </p:cNvSpPr>
              <p:nvPr/>
            </p:nvSpPr>
            <p:spPr bwMode="auto">
              <a:xfrm>
                <a:off x="788" y="748"/>
                <a:ext cx="335" cy="1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50220" name="Line 12"/>
              <p:cNvSpPr>
                <a:spLocks noChangeShapeType="1"/>
              </p:cNvSpPr>
              <p:nvPr/>
            </p:nvSpPr>
            <p:spPr bwMode="auto">
              <a:xfrm flipV="1">
                <a:off x="799" y="997"/>
                <a:ext cx="319" cy="1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50221" name="Line 13"/>
              <p:cNvSpPr>
                <a:spLocks noChangeShapeType="1"/>
              </p:cNvSpPr>
              <p:nvPr/>
            </p:nvSpPr>
            <p:spPr bwMode="auto">
              <a:xfrm flipV="1">
                <a:off x="755" y="451"/>
                <a:ext cx="353" cy="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50222" name="Line 14"/>
              <p:cNvSpPr>
                <a:spLocks noChangeShapeType="1"/>
              </p:cNvSpPr>
              <p:nvPr/>
            </p:nvSpPr>
            <p:spPr bwMode="auto">
              <a:xfrm>
                <a:off x="1286" y="447"/>
                <a:ext cx="336" cy="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50223" name="Line 15"/>
              <p:cNvSpPr>
                <a:spLocks noChangeShapeType="1"/>
              </p:cNvSpPr>
              <p:nvPr/>
            </p:nvSpPr>
            <p:spPr bwMode="auto">
              <a:xfrm flipV="1">
                <a:off x="1275" y="733"/>
                <a:ext cx="336" cy="1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50224" name="Line 16"/>
              <p:cNvSpPr>
                <a:spLocks noChangeShapeType="1"/>
              </p:cNvSpPr>
              <p:nvPr/>
            </p:nvSpPr>
            <p:spPr bwMode="auto">
              <a:xfrm>
                <a:off x="1279" y="997"/>
                <a:ext cx="325" cy="13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50225" name="Line 17"/>
              <p:cNvSpPr>
                <a:spLocks noChangeShapeType="1"/>
              </p:cNvSpPr>
              <p:nvPr/>
            </p:nvSpPr>
            <p:spPr bwMode="auto">
              <a:xfrm>
                <a:off x="795" y="1253"/>
                <a:ext cx="318" cy="1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50226" name="Line 18"/>
              <p:cNvSpPr>
                <a:spLocks noChangeShapeType="1"/>
              </p:cNvSpPr>
              <p:nvPr/>
            </p:nvSpPr>
            <p:spPr bwMode="auto">
              <a:xfrm flipV="1">
                <a:off x="1279" y="1232"/>
                <a:ext cx="332" cy="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45266" name="Text Box 19"/>
              <p:cNvSpPr txBox="1">
                <a:spLocks noChangeArrowheads="1"/>
              </p:cNvSpPr>
              <p:nvPr/>
            </p:nvSpPr>
            <p:spPr bwMode="auto">
              <a:xfrm>
                <a:off x="844" y="498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30</a:t>
                </a:r>
              </a:p>
            </p:txBody>
          </p:sp>
          <p:sp>
            <p:nvSpPr>
              <p:cNvPr id="45267" name="Text Box 20"/>
              <p:cNvSpPr txBox="1">
                <a:spLocks noChangeArrowheads="1"/>
              </p:cNvSpPr>
              <p:nvPr/>
            </p:nvSpPr>
            <p:spPr bwMode="auto">
              <a:xfrm>
                <a:off x="757" y="758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23</a:t>
                </a:r>
              </a:p>
            </p:txBody>
          </p:sp>
          <p:sp>
            <p:nvSpPr>
              <p:cNvPr id="45268" name="Text Box 21"/>
              <p:cNvSpPr txBox="1">
                <a:spLocks noChangeArrowheads="1"/>
              </p:cNvSpPr>
              <p:nvPr/>
            </p:nvSpPr>
            <p:spPr bwMode="auto">
              <a:xfrm>
                <a:off x="760" y="1282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25</a:t>
                </a:r>
              </a:p>
            </p:txBody>
          </p:sp>
          <p:sp>
            <p:nvSpPr>
              <p:cNvPr id="45269" name="Text Box 22"/>
              <p:cNvSpPr txBox="1">
                <a:spLocks noChangeArrowheads="1"/>
              </p:cNvSpPr>
              <p:nvPr/>
            </p:nvSpPr>
            <p:spPr bwMode="auto">
              <a:xfrm>
                <a:off x="1386" y="378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24</a:t>
                </a:r>
              </a:p>
            </p:txBody>
          </p:sp>
          <p:sp>
            <p:nvSpPr>
              <p:cNvPr id="45270" name="Text Box 23"/>
              <p:cNvSpPr txBox="1">
                <a:spLocks noChangeArrowheads="1"/>
              </p:cNvSpPr>
              <p:nvPr/>
            </p:nvSpPr>
            <p:spPr bwMode="auto">
              <a:xfrm>
                <a:off x="1398" y="766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18</a:t>
                </a:r>
              </a:p>
            </p:txBody>
          </p:sp>
          <p:sp>
            <p:nvSpPr>
              <p:cNvPr id="45271" name="Text Box 24"/>
              <p:cNvSpPr txBox="1">
                <a:spLocks noChangeArrowheads="1"/>
              </p:cNvSpPr>
              <p:nvPr/>
            </p:nvSpPr>
            <p:spPr bwMode="auto">
              <a:xfrm>
                <a:off x="806" y="921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28</a:t>
                </a:r>
              </a:p>
            </p:txBody>
          </p:sp>
          <p:sp>
            <p:nvSpPr>
              <p:cNvPr id="45272" name="Text Box 25"/>
              <p:cNvSpPr txBox="1">
                <a:spLocks noChangeArrowheads="1"/>
              </p:cNvSpPr>
              <p:nvPr/>
            </p:nvSpPr>
            <p:spPr bwMode="auto">
              <a:xfrm>
                <a:off x="1383" y="932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20</a:t>
                </a:r>
              </a:p>
            </p:txBody>
          </p:sp>
          <p:sp>
            <p:nvSpPr>
              <p:cNvPr id="45273" name="Text Box 26"/>
              <p:cNvSpPr txBox="1">
                <a:spLocks noChangeArrowheads="1"/>
              </p:cNvSpPr>
              <p:nvPr/>
            </p:nvSpPr>
            <p:spPr bwMode="auto">
              <a:xfrm>
                <a:off x="1394" y="1273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29</a:t>
                </a:r>
              </a:p>
            </p:txBody>
          </p:sp>
          <p:sp>
            <p:nvSpPr>
              <p:cNvPr id="45274" name="Text Box 27"/>
              <p:cNvSpPr txBox="1">
                <a:spLocks noChangeArrowheads="1"/>
              </p:cNvSpPr>
              <p:nvPr/>
            </p:nvSpPr>
            <p:spPr bwMode="auto">
              <a:xfrm>
                <a:off x="498" y="845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25</a:t>
                </a:r>
              </a:p>
            </p:txBody>
          </p:sp>
          <p:sp>
            <p:nvSpPr>
              <p:cNvPr id="350236" name="Line 28"/>
              <p:cNvSpPr>
                <a:spLocks noChangeShapeType="1"/>
              </p:cNvSpPr>
              <p:nvPr/>
            </p:nvSpPr>
            <p:spPr bwMode="auto">
              <a:xfrm>
                <a:off x="700" y="785"/>
                <a:ext cx="5" cy="34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50237" name="Line 29"/>
              <p:cNvSpPr>
                <a:spLocks noChangeShapeType="1"/>
              </p:cNvSpPr>
              <p:nvPr/>
            </p:nvSpPr>
            <p:spPr bwMode="auto">
              <a:xfrm flipV="1">
                <a:off x="797" y="1192"/>
                <a:ext cx="798" cy="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45277" name="Text Box 30"/>
              <p:cNvSpPr txBox="1">
                <a:spLocks noChangeArrowheads="1"/>
              </p:cNvSpPr>
              <p:nvPr/>
            </p:nvSpPr>
            <p:spPr bwMode="auto">
              <a:xfrm>
                <a:off x="1070" y="1151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39</a:t>
                </a:r>
              </a:p>
            </p:txBody>
          </p:sp>
          <p:sp>
            <p:nvSpPr>
              <p:cNvPr id="45278" name="Oval 31"/>
              <p:cNvSpPr>
                <a:spLocks noChangeArrowheads="1"/>
              </p:cNvSpPr>
              <p:nvPr/>
            </p:nvSpPr>
            <p:spPr bwMode="auto">
              <a:xfrm>
                <a:off x="2070" y="873"/>
                <a:ext cx="177" cy="16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latinLnBrk="1" hangingPunct="1"/>
                <a:r>
                  <a:rPr kumimoji="1" lang="ko-KR" altLang="en-US" sz="1800" i="0">
                    <a:solidFill>
                      <a:schemeClr val="bg1"/>
                    </a:solidFill>
                    <a:latin typeface="굴림" charset="-127"/>
                    <a:ea typeface="굴림" charset="-127"/>
                  </a:rPr>
                  <a:t>∞</a:t>
                </a:r>
              </a:p>
            </p:txBody>
          </p:sp>
          <p:sp>
            <p:nvSpPr>
              <p:cNvPr id="350240" name="Line 32"/>
              <p:cNvSpPr>
                <a:spLocks noChangeShapeType="1"/>
              </p:cNvSpPr>
              <p:nvPr/>
            </p:nvSpPr>
            <p:spPr bwMode="auto">
              <a:xfrm>
                <a:off x="1768" y="722"/>
                <a:ext cx="319" cy="18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50241" name="Line 33"/>
              <p:cNvSpPr>
                <a:spLocks noChangeShapeType="1"/>
              </p:cNvSpPr>
              <p:nvPr/>
            </p:nvSpPr>
            <p:spPr bwMode="auto">
              <a:xfrm flipV="1">
                <a:off x="1767" y="983"/>
                <a:ext cx="308" cy="1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50242" name="Freeform 34"/>
              <p:cNvSpPr>
                <a:spLocks/>
              </p:cNvSpPr>
              <p:nvPr/>
            </p:nvSpPr>
            <p:spPr bwMode="auto">
              <a:xfrm>
                <a:off x="1286" y="1034"/>
                <a:ext cx="841" cy="472"/>
              </a:xfrm>
              <a:custGeom>
                <a:avLst/>
                <a:gdLst>
                  <a:gd name="T0" fmla="*/ 841 w 841"/>
                  <a:gd name="T1" fmla="*/ 0 h 472"/>
                  <a:gd name="T2" fmla="*/ 628 w 841"/>
                  <a:gd name="T3" fmla="*/ 242 h 472"/>
                  <a:gd name="T4" fmla="*/ 248 w 841"/>
                  <a:gd name="T5" fmla="*/ 466 h 472"/>
                  <a:gd name="T6" fmla="*/ 0 w 841"/>
                  <a:gd name="T7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1" h="472">
                    <a:moveTo>
                      <a:pt x="841" y="0"/>
                    </a:moveTo>
                    <a:lnTo>
                      <a:pt x="628" y="242"/>
                    </a:lnTo>
                    <a:lnTo>
                      <a:pt x="248" y="466"/>
                    </a:lnTo>
                    <a:lnTo>
                      <a:pt x="0" y="472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45282" name="Text Box 35"/>
              <p:cNvSpPr txBox="1">
                <a:spLocks noChangeArrowheads="1"/>
              </p:cNvSpPr>
              <p:nvPr/>
            </p:nvSpPr>
            <p:spPr bwMode="auto">
              <a:xfrm>
                <a:off x="1846" y="649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20</a:t>
                </a:r>
              </a:p>
            </p:txBody>
          </p:sp>
          <p:sp>
            <p:nvSpPr>
              <p:cNvPr id="45283" name="Text Box 36"/>
              <p:cNvSpPr txBox="1">
                <a:spLocks noChangeArrowheads="1"/>
              </p:cNvSpPr>
              <p:nvPr/>
            </p:nvSpPr>
            <p:spPr bwMode="auto">
              <a:xfrm>
                <a:off x="1735" y="1297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40</a:t>
                </a:r>
              </a:p>
            </p:txBody>
          </p:sp>
          <p:sp>
            <p:nvSpPr>
              <p:cNvPr id="45284" name="Text Box 37"/>
              <p:cNvSpPr txBox="1">
                <a:spLocks noChangeArrowheads="1"/>
              </p:cNvSpPr>
              <p:nvPr/>
            </p:nvSpPr>
            <p:spPr bwMode="auto">
              <a:xfrm>
                <a:off x="1782" y="915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28</a:t>
                </a:r>
              </a:p>
            </p:txBody>
          </p:sp>
          <p:sp>
            <p:nvSpPr>
              <p:cNvPr id="350246" name="Line 38"/>
              <p:cNvSpPr>
                <a:spLocks noChangeShapeType="1"/>
              </p:cNvSpPr>
              <p:nvPr/>
            </p:nvSpPr>
            <p:spPr bwMode="auto">
              <a:xfrm flipV="1">
                <a:off x="1199" y="543"/>
                <a:ext cx="0" cy="32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45286" name="Text Box 39"/>
              <p:cNvSpPr txBox="1">
                <a:spLocks noChangeArrowheads="1"/>
              </p:cNvSpPr>
              <p:nvPr/>
            </p:nvSpPr>
            <p:spPr bwMode="auto">
              <a:xfrm>
                <a:off x="1158" y="600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16</a:t>
                </a:r>
              </a:p>
            </p:txBody>
          </p:sp>
          <p:sp>
            <p:nvSpPr>
              <p:cNvPr id="350248" name="Oval 40"/>
              <p:cNvSpPr>
                <a:spLocks noChangeArrowheads="1"/>
              </p:cNvSpPr>
              <p:nvPr/>
            </p:nvSpPr>
            <p:spPr bwMode="auto">
              <a:xfrm>
                <a:off x="138" y="879"/>
                <a:ext cx="177" cy="169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ko-KR" altLang="en-US">
                  <a:effectLst>
                    <a:outerShdw blurRad="38100" dist="38100" dir="2700000" algn="tl">
                      <a:srgbClr val="FFFFFF"/>
                    </a:outerShdw>
                  </a:effectLst>
                  <a:ea typeface="굴림" charset="-127"/>
                </a:endParaRPr>
              </a:p>
            </p:txBody>
          </p:sp>
          <p:sp>
            <p:nvSpPr>
              <p:cNvPr id="350249" name="Line 41"/>
              <p:cNvSpPr>
                <a:spLocks noChangeShapeType="1"/>
              </p:cNvSpPr>
              <p:nvPr/>
            </p:nvSpPr>
            <p:spPr bwMode="auto">
              <a:xfrm flipV="1">
                <a:off x="307" y="733"/>
                <a:ext cx="319" cy="1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50250" name="Line 42"/>
              <p:cNvSpPr>
                <a:spLocks noChangeShapeType="1"/>
              </p:cNvSpPr>
              <p:nvPr/>
            </p:nvSpPr>
            <p:spPr bwMode="auto">
              <a:xfrm>
                <a:off x="308" y="1012"/>
                <a:ext cx="335" cy="1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50251" name="Oval 43"/>
              <p:cNvSpPr>
                <a:spLocks noChangeArrowheads="1"/>
              </p:cNvSpPr>
              <p:nvPr/>
            </p:nvSpPr>
            <p:spPr bwMode="auto">
              <a:xfrm>
                <a:off x="480" y="267"/>
                <a:ext cx="177" cy="169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ko-KR" altLang="en-US">
                  <a:effectLst>
                    <a:outerShdw blurRad="38100" dist="38100" dir="2700000" algn="tl">
                      <a:srgbClr val="FFFFFF"/>
                    </a:outerShdw>
                  </a:effectLst>
                  <a:ea typeface="굴림" charset="-127"/>
                </a:endParaRPr>
              </a:p>
            </p:txBody>
          </p:sp>
          <p:sp>
            <p:nvSpPr>
              <p:cNvPr id="350252" name="Line 44"/>
              <p:cNvSpPr>
                <a:spLocks noChangeShapeType="1"/>
              </p:cNvSpPr>
              <p:nvPr/>
            </p:nvSpPr>
            <p:spPr bwMode="auto">
              <a:xfrm flipH="1" flipV="1">
                <a:off x="612" y="414"/>
                <a:ext cx="54" cy="2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50253" name="Line 45"/>
              <p:cNvSpPr>
                <a:spLocks noChangeShapeType="1"/>
              </p:cNvSpPr>
              <p:nvPr/>
            </p:nvSpPr>
            <p:spPr bwMode="auto">
              <a:xfrm flipH="1">
                <a:off x="264" y="426"/>
                <a:ext cx="264" cy="4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50254" name="Line 46"/>
              <p:cNvSpPr>
                <a:spLocks noChangeShapeType="1"/>
              </p:cNvSpPr>
              <p:nvPr/>
            </p:nvSpPr>
            <p:spPr bwMode="auto">
              <a:xfrm flipH="1" flipV="1">
                <a:off x="666" y="354"/>
                <a:ext cx="444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45294" name="Text Box 47"/>
              <p:cNvSpPr txBox="1">
                <a:spLocks noChangeArrowheads="1"/>
              </p:cNvSpPr>
              <p:nvPr/>
            </p:nvSpPr>
            <p:spPr bwMode="auto">
              <a:xfrm>
                <a:off x="442" y="474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10</a:t>
                </a:r>
              </a:p>
            </p:txBody>
          </p:sp>
          <p:sp>
            <p:nvSpPr>
              <p:cNvPr id="45295" name="Text Box 48"/>
              <p:cNvSpPr txBox="1">
                <a:spLocks noChangeArrowheads="1"/>
              </p:cNvSpPr>
              <p:nvPr/>
            </p:nvSpPr>
            <p:spPr bwMode="auto">
              <a:xfrm>
                <a:off x="804" y="204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19</a:t>
                </a:r>
              </a:p>
            </p:txBody>
          </p:sp>
          <p:sp>
            <p:nvSpPr>
              <p:cNvPr id="45296" name="Text Box 49"/>
              <p:cNvSpPr txBox="1">
                <a:spLocks noChangeArrowheads="1"/>
              </p:cNvSpPr>
              <p:nvPr/>
            </p:nvSpPr>
            <p:spPr bwMode="auto">
              <a:xfrm>
                <a:off x="304" y="1056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17</a:t>
                </a:r>
              </a:p>
            </p:txBody>
          </p:sp>
          <p:sp>
            <p:nvSpPr>
              <p:cNvPr id="45297" name="Text Box 50"/>
              <p:cNvSpPr txBox="1">
                <a:spLocks noChangeArrowheads="1"/>
              </p:cNvSpPr>
              <p:nvPr/>
            </p:nvSpPr>
            <p:spPr bwMode="auto">
              <a:xfrm>
                <a:off x="196" y="498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20</a:t>
                </a:r>
              </a:p>
            </p:txBody>
          </p:sp>
          <p:sp>
            <p:nvSpPr>
              <p:cNvPr id="45298" name="Text Box 51"/>
              <p:cNvSpPr txBox="1">
                <a:spLocks noChangeArrowheads="1"/>
              </p:cNvSpPr>
              <p:nvPr/>
            </p:nvSpPr>
            <p:spPr bwMode="auto">
              <a:xfrm>
                <a:off x="352" y="642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17</a:t>
                </a:r>
              </a:p>
            </p:txBody>
          </p:sp>
        </p:grpSp>
        <p:sp>
          <p:nvSpPr>
            <p:cNvPr id="45243" name="Text Box 52"/>
            <p:cNvSpPr txBox="1">
              <a:spLocks noChangeArrowheads="1"/>
            </p:cNvSpPr>
            <p:nvPr/>
          </p:nvSpPr>
          <p:spPr bwMode="auto">
            <a:xfrm>
              <a:off x="512" y="1800"/>
              <a:ext cx="24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en-US" altLang="ko-KR" sz="1400" i="0">
                  <a:latin typeface="굴림" charset="-127"/>
                  <a:ea typeface="굴림" charset="-127"/>
                </a:rPr>
                <a:t>10</a:t>
              </a:r>
            </a:p>
          </p:txBody>
        </p:sp>
        <p:sp>
          <p:nvSpPr>
            <p:cNvPr id="45244" name="Text Box 53"/>
            <p:cNvSpPr txBox="1">
              <a:spLocks noChangeArrowheads="1"/>
            </p:cNvSpPr>
            <p:nvPr/>
          </p:nvSpPr>
          <p:spPr bwMode="auto">
            <a:xfrm>
              <a:off x="1148" y="1902"/>
              <a:ext cx="24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en-US" altLang="ko-KR" sz="1400" i="0">
                  <a:latin typeface="굴림" charset="-127"/>
                  <a:ea typeface="굴림" charset="-127"/>
                </a:rPr>
                <a:t>30</a:t>
              </a:r>
            </a:p>
          </p:txBody>
        </p:sp>
        <p:sp>
          <p:nvSpPr>
            <p:cNvPr id="45245" name="Text Box 54"/>
            <p:cNvSpPr txBox="1">
              <a:spLocks noChangeArrowheads="1"/>
            </p:cNvSpPr>
            <p:nvPr/>
          </p:nvSpPr>
          <p:spPr bwMode="auto">
            <a:xfrm>
              <a:off x="170" y="2412"/>
              <a:ext cx="24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en-US" altLang="ko-KR" sz="1400" i="0">
                  <a:latin typeface="굴림" charset="-127"/>
                  <a:ea typeface="굴림" charset="-127"/>
                </a:rPr>
                <a:t>17</a:t>
              </a:r>
            </a:p>
          </p:txBody>
        </p:sp>
        <p:sp>
          <p:nvSpPr>
            <p:cNvPr id="45246" name="Text Box 55"/>
            <p:cNvSpPr txBox="1">
              <a:spLocks noChangeArrowheads="1"/>
            </p:cNvSpPr>
            <p:nvPr/>
          </p:nvSpPr>
          <p:spPr bwMode="auto">
            <a:xfrm>
              <a:off x="1142" y="2406"/>
              <a:ext cx="24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en-US" altLang="ko-KR" sz="1400" i="0">
                  <a:latin typeface="굴림" charset="-127"/>
                  <a:ea typeface="굴림" charset="-127"/>
                </a:rPr>
                <a:t>23</a:t>
              </a:r>
            </a:p>
          </p:txBody>
        </p:sp>
        <p:sp>
          <p:nvSpPr>
            <p:cNvPr id="45247" name="Text Box 56"/>
            <p:cNvSpPr txBox="1">
              <a:spLocks noChangeArrowheads="1"/>
            </p:cNvSpPr>
            <p:nvPr/>
          </p:nvSpPr>
          <p:spPr bwMode="auto">
            <a:xfrm>
              <a:off x="1628" y="2119"/>
              <a:ext cx="23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ko-KR" altLang="en-US" sz="1600" i="0">
                  <a:latin typeface="굴림" charset="-127"/>
                  <a:ea typeface="굴림" charset="-127"/>
                </a:rPr>
                <a:t>∞</a:t>
              </a:r>
            </a:p>
          </p:txBody>
        </p:sp>
        <p:sp>
          <p:nvSpPr>
            <p:cNvPr id="45248" name="Text Box 57"/>
            <p:cNvSpPr txBox="1">
              <a:spLocks noChangeArrowheads="1"/>
            </p:cNvSpPr>
            <p:nvPr/>
          </p:nvSpPr>
          <p:spPr bwMode="auto">
            <a:xfrm>
              <a:off x="1628" y="2605"/>
              <a:ext cx="23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ko-KR" altLang="en-US" sz="1600" i="0">
                  <a:latin typeface="굴림" charset="-127"/>
                  <a:ea typeface="굴림" charset="-127"/>
                </a:rPr>
                <a:t>∞</a:t>
              </a:r>
            </a:p>
          </p:txBody>
        </p:sp>
        <p:sp>
          <p:nvSpPr>
            <p:cNvPr id="45249" name="Text Box 58"/>
            <p:cNvSpPr txBox="1">
              <a:spLocks noChangeArrowheads="1"/>
            </p:cNvSpPr>
            <p:nvPr/>
          </p:nvSpPr>
          <p:spPr bwMode="auto">
            <a:xfrm>
              <a:off x="1142" y="2905"/>
              <a:ext cx="23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ko-KR" altLang="en-US" sz="1600" i="0">
                  <a:latin typeface="굴림" charset="-127"/>
                  <a:ea typeface="굴림" charset="-127"/>
                </a:rPr>
                <a:t>∞</a:t>
              </a:r>
            </a:p>
          </p:txBody>
        </p:sp>
        <p:sp>
          <p:nvSpPr>
            <p:cNvPr id="45250" name="Text Box 59"/>
            <p:cNvSpPr txBox="1">
              <a:spLocks noChangeArrowheads="1"/>
            </p:cNvSpPr>
            <p:nvPr/>
          </p:nvSpPr>
          <p:spPr bwMode="auto">
            <a:xfrm>
              <a:off x="656" y="2664"/>
              <a:ext cx="24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en-US" altLang="ko-KR" sz="1400" i="0">
                  <a:latin typeface="굴림" charset="-127"/>
                  <a:ea typeface="굴림" charset="-127"/>
                </a:rPr>
                <a:t>25</a:t>
              </a:r>
            </a:p>
          </p:txBody>
        </p:sp>
      </p:grpSp>
      <p:grpSp>
        <p:nvGrpSpPr>
          <p:cNvPr id="45063" name="Group 60"/>
          <p:cNvGrpSpPr>
            <a:grpSpLocks/>
          </p:cNvGrpSpPr>
          <p:nvPr/>
        </p:nvGrpSpPr>
        <p:grpSpPr bwMode="auto">
          <a:xfrm>
            <a:off x="4978400" y="1790700"/>
            <a:ext cx="3392488" cy="2166938"/>
            <a:chOff x="170" y="1752"/>
            <a:chExt cx="2137" cy="1365"/>
          </a:xfrm>
        </p:grpSpPr>
        <p:grpSp>
          <p:nvGrpSpPr>
            <p:cNvPr id="45185" name="Group 61"/>
            <p:cNvGrpSpPr>
              <a:grpSpLocks/>
            </p:cNvGrpSpPr>
            <p:nvPr/>
          </p:nvGrpSpPr>
          <p:grpSpPr bwMode="auto">
            <a:xfrm>
              <a:off x="198" y="1752"/>
              <a:ext cx="2109" cy="1351"/>
              <a:chOff x="138" y="204"/>
              <a:chExt cx="2109" cy="1351"/>
            </a:xfrm>
          </p:grpSpPr>
          <p:sp>
            <p:nvSpPr>
              <p:cNvPr id="45194" name="Oval 62"/>
              <p:cNvSpPr>
                <a:spLocks noChangeArrowheads="1"/>
              </p:cNvSpPr>
              <p:nvPr/>
            </p:nvSpPr>
            <p:spPr bwMode="auto">
              <a:xfrm>
                <a:off x="623" y="621"/>
                <a:ext cx="176" cy="169"/>
              </a:xfrm>
              <a:prstGeom prst="ellipse">
                <a:avLst/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0</a:t>
                </a:r>
              </a:p>
            </p:txBody>
          </p:sp>
          <p:sp>
            <p:nvSpPr>
              <p:cNvPr id="350271" name="Oval 63"/>
              <p:cNvSpPr>
                <a:spLocks noChangeArrowheads="1"/>
              </p:cNvSpPr>
              <p:nvPr/>
            </p:nvSpPr>
            <p:spPr bwMode="auto">
              <a:xfrm>
                <a:off x="1108" y="1385"/>
                <a:ext cx="177" cy="17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ko-KR" altLang="en-US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charset="-127"/>
                </a:endParaRPr>
              </a:p>
            </p:txBody>
          </p:sp>
          <p:sp>
            <p:nvSpPr>
              <p:cNvPr id="350272" name="Oval 64"/>
              <p:cNvSpPr>
                <a:spLocks noChangeArrowheads="1"/>
              </p:cNvSpPr>
              <p:nvPr/>
            </p:nvSpPr>
            <p:spPr bwMode="auto">
              <a:xfrm>
                <a:off x="623" y="1130"/>
                <a:ext cx="176" cy="17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ko-KR" altLang="en-US">
                  <a:effectLst>
                    <a:outerShdw blurRad="38100" dist="38100" dir="2700000" algn="tl">
                      <a:srgbClr val="FFFFFF"/>
                    </a:outerShdw>
                  </a:effectLst>
                  <a:ea typeface="굴림" charset="-127"/>
                </a:endParaRPr>
              </a:p>
            </p:txBody>
          </p:sp>
          <p:sp>
            <p:nvSpPr>
              <p:cNvPr id="350273" name="Oval 65"/>
              <p:cNvSpPr>
                <a:spLocks noChangeArrowheads="1"/>
              </p:cNvSpPr>
              <p:nvPr/>
            </p:nvSpPr>
            <p:spPr bwMode="auto">
              <a:xfrm>
                <a:off x="1108" y="875"/>
                <a:ext cx="177" cy="17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ko-KR" altLang="en-US">
                  <a:effectLst>
                    <a:outerShdw blurRad="38100" dist="38100" dir="2700000" algn="tl">
                      <a:srgbClr val="FFFFFF"/>
                    </a:outerShdw>
                  </a:effectLst>
                  <a:ea typeface="굴림" charset="-127"/>
                </a:endParaRPr>
              </a:p>
            </p:txBody>
          </p:sp>
          <p:sp>
            <p:nvSpPr>
              <p:cNvPr id="350274" name="Oval 66"/>
              <p:cNvSpPr>
                <a:spLocks noChangeArrowheads="1"/>
              </p:cNvSpPr>
              <p:nvPr/>
            </p:nvSpPr>
            <p:spPr bwMode="auto">
              <a:xfrm>
                <a:off x="1594" y="1088"/>
                <a:ext cx="177" cy="169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ko-KR" altLang="en-US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charset="-127"/>
                </a:endParaRPr>
              </a:p>
            </p:txBody>
          </p:sp>
          <p:sp>
            <p:nvSpPr>
              <p:cNvPr id="350275" name="Oval 67"/>
              <p:cNvSpPr>
                <a:spLocks noChangeArrowheads="1"/>
              </p:cNvSpPr>
              <p:nvPr/>
            </p:nvSpPr>
            <p:spPr bwMode="auto">
              <a:xfrm>
                <a:off x="1594" y="599"/>
                <a:ext cx="177" cy="17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ko-KR" altLang="en-US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charset="-127"/>
                </a:endParaRPr>
              </a:p>
            </p:txBody>
          </p:sp>
          <p:sp>
            <p:nvSpPr>
              <p:cNvPr id="350276" name="Oval 68"/>
              <p:cNvSpPr>
                <a:spLocks noChangeArrowheads="1"/>
              </p:cNvSpPr>
              <p:nvPr/>
            </p:nvSpPr>
            <p:spPr bwMode="auto">
              <a:xfrm>
                <a:off x="1108" y="366"/>
                <a:ext cx="177" cy="17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ko-KR" altLang="en-US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charset="-127"/>
                </a:endParaRPr>
              </a:p>
            </p:txBody>
          </p:sp>
          <p:sp>
            <p:nvSpPr>
              <p:cNvPr id="350277" name="Line 69"/>
              <p:cNvSpPr>
                <a:spLocks noChangeShapeType="1"/>
              </p:cNvSpPr>
              <p:nvPr/>
            </p:nvSpPr>
            <p:spPr bwMode="auto">
              <a:xfrm>
                <a:off x="788" y="748"/>
                <a:ext cx="335" cy="1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50278" name="Line 70"/>
              <p:cNvSpPr>
                <a:spLocks noChangeShapeType="1"/>
              </p:cNvSpPr>
              <p:nvPr/>
            </p:nvSpPr>
            <p:spPr bwMode="auto">
              <a:xfrm flipV="1">
                <a:off x="799" y="997"/>
                <a:ext cx="319" cy="1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50279" name="Line 71"/>
              <p:cNvSpPr>
                <a:spLocks noChangeShapeType="1"/>
              </p:cNvSpPr>
              <p:nvPr/>
            </p:nvSpPr>
            <p:spPr bwMode="auto">
              <a:xfrm flipV="1">
                <a:off x="755" y="451"/>
                <a:ext cx="353" cy="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50280" name="Line 72"/>
              <p:cNvSpPr>
                <a:spLocks noChangeShapeType="1"/>
              </p:cNvSpPr>
              <p:nvPr/>
            </p:nvSpPr>
            <p:spPr bwMode="auto">
              <a:xfrm>
                <a:off x="1286" y="447"/>
                <a:ext cx="336" cy="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50281" name="Line 73"/>
              <p:cNvSpPr>
                <a:spLocks noChangeShapeType="1"/>
              </p:cNvSpPr>
              <p:nvPr/>
            </p:nvSpPr>
            <p:spPr bwMode="auto">
              <a:xfrm flipV="1">
                <a:off x="1275" y="733"/>
                <a:ext cx="336" cy="1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50282" name="Line 74"/>
              <p:cNvSpPr>
                <a:spLocks noChangeShapeType="1"/>
              </p:cNvSpPr>
              <p:nvPr/>
            </p:nvSpPr>
            <p:spPr bwMode="auto">
              <a:xfrm>
                <a:off x="1279" y="997"/>
                <a:ext cx="325" cy="13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50283" name="Line 75"/>
              <p:cNvSpPr>
                <a:spLocks noChangeShapeType="1"/>
              </p:cNvSpPr>
              <p:nvPr/>
            </p:nvSpPr>
            <p:spPr bwMode="auto">
              <a:xfrm>
                <a:off x="795" y="1253"/>
                <a:ext cx="318" cy="1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50284" name="Line 76"/>
              <p:cNvSpPr>
                <a:spLocks noChangeShapeType="1"/>
              </p:cNvSpPr>
              <p:nvPr/>
            </p:nvSpPr>
            <p:spPr bwMode="auto">
              <a:xfrm flipV="1">
                <a:off x="1279" y="1232"/>
                <a:ext cx="332" cy="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45209" name="Text Box 77"/>
              <p:cNvSpPr txBox="1">
                <a:spLocks noChangeArrowheads="1"/>
              </p:cNvSpPr>
              <p:nvPr/>
            </p:nvSpPr>
            <p:spPr bwMode="auto">
              <a:xfrm>
                <a:off x="844" y="498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30</a:t>
                </a:r>
              </a:p>
            </p:txBody>
          </p:sp>
          <p:sp>
            <p:nvSpPr>
              <p:cNvPr id="45210" name="Text Box 78"/>
              <p:cNvSpPr txBox="1">
                <a:spLocks noChangeArrowheads="1"/>
              </p:cNvSpPr>
              <p:nvPr/>
            </p:nvSpPr>
            <p:spPr bwMode="auto">
              <a:xfrm>
                <a:off x="757" y="758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23</a:t>
                </a:r>
              </a:p>
            </p:txBody>
          </p:sp>
          <p:sp>
            <p:nvSpPr>
              <p:cNvPr id="45211" name="Text Box 79"/>
              <p:cNvSpPr txBox="1">
                <a:spLocks noChangeArrowheads="1"/>
              </p:cNvSpPr>
              <p:nvPr/>
            </p:nvSpPr>
            <p:spPr bwMode="auto">
              <a:xfrm>
                <a:off x="760" y="1282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25</a:t>
                </a:r>
              </a:p>
            </p:txBody>
          </p:sp>
          <p:sp>
            <p:nvSpPr>
              <p:cNvPr id="45212" name="Text Box 80"/>
              <p:cNvSpPr txBox="1">
                <a:spLocks noChangeArrowheads="1"/>
              </p:cNvSpPr>
              <p:nvPr/>
            </p:nvSpPr>
            <p:spPr bwMode="auto">
              <a:xfrm>
                <a:off x="1386" y="378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24</a:t>
                </a:r>
              </a:p>
            </p:txBody>
          </p:sp>
          <p:sp>
            <p:nvSpPr>
              <p:cNvPr id="45213" name="Text Box 81"/>
              <p:cNvSpPr txBox="1">
                <a:spLocks noChangeArrowheads="1"/>
              </p:cNvSpPr>
              <p:nvPr/>
            </p:nvSpPr>
            <p:spPr bwMode="auto">
              <a:xfrm>
                <a:off x="1398" y="766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18</a:t>
                </a:r>
              </a:p>
            </p:txBody>
          </p:sp>
          <p:sp>
            <p:nvSpPr>
              <p:cNvPr id="45214" name="Text Box 82"/>
              <p:cNvSpPr txBox="1">
                <a:spLocks noChangeArrowheads="1"/>
              </p:cNvSpPr>
              <p:nvPr/>
            </p:nvSpPr>
            <p:spPr bwMode="auto">
              <a:xfrm>
                <a:off x="806" y="921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28</a:t>
                </a:r>
              </a:p>
            </p:txBody>
          </p:sp>
          <p:sp>
            <p:nvSpPr>
              <p:cNvPr id="45215" name="Text Box 83"/>
              <p:cNvSpPr txBox="1">
                <a:spLocks noChangeArrowheads="1"/>
              </p:cNvSpPr>
              <p:nvPr/>
            </p:nvSpPr>
            <p:spPr bwMode="auto">
              <a:xfrm>
                <a:off x="1383" y="932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20</a:t>
                </a:r>
              </a:p>
            </p:txBody>
          </p:sp>
          <p:sp>
            <p:nvSpPr>
              <p:cNvPr id="45216" name="Text Box 84"/>
              <p:cNvSpPr txBox="1">
                <a:spLocks noChangeArrowheads="1"/>
              </p:cNvSpPr>
              <p:nvPr/>
            </p:nvSpPr>
            <p:spPr bwMode="auto">
              <a:xfrm>
                <a:off x="1394" y="1273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29</a:t>
                </a:r>
              </a:p>
            </p:txBody>
          </p:sp>
          <p:sp>
            <p:nvSpPr>
              <p:cNvPr id="45217" name="Text Box 85"/>
              <p:cNvSpPr txBox="1">
                <a:spLocks noChangeArrowheads="1"/>
              </p:cNvSpPr>
              <p:nvPr/>
            </p:nvSpPr>
            <p:spPr bwMode="auto">
              <a:xfrm>
                <a:off x="498" y="845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25</a:t>
                </a:r>
              </a:p>
            </p:txBody>
          </p:sp>
          <p:sp>
            <p:nvSpPr>
              <p:cNvPr id="350294" name="Line 86"/>
              <p:cNvSpPr>
                <a:spLocks noChangeShapeType="1"/>
              </p:cNvSpPr>
              <p:nvPr/>
            </p:nvSpPr>
            <p:spPr bwMode="auto">
              <a:xfrm>
                <a:off x="700" y="785"/>
                <a:ext cx="5" cy="34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50295" name="Line 87"/>
              <p:cNvSpPr>
                <a:spLocks noChangeShapeType="1"/>
              </p:cNvSpPr>
              <p:nvPr/>
            </p:nvSpPr>
            <p:spPr bwMode="auto">
              <a:xfrm flipV="1">
                <a:off x="797" y="1192"/>
                <a:ext cx="798" cy="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45220" name="Text Box 88"/>
              <p:cNvSpPr txBox="1">
                <a:spLocks noChangeArrowheads="1"/>
              </p:cNvSpPr>
              <p:nvPr/>
            </p:nvSpPr>
            <p:spPr bwMode="auto">
              <a:xfrm>
                <a:off x="1070" y="1151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39</a:t>
                </a:r>
              </a:p>
            </p:txBody>
          </p:sp>
          <p:sp>
            <p:nvSpPr>
              <p:cNvPr id="45221" name="Oval 89"/>
              <p:cNvSpPr>
                <a:spLocks noChangeArrowheads="1"/>
              </p:cNvSpPr>
              <p:nvPr/>
            </p:nvSpPr>
            <p:spPr bwMode="auto">
              <a:xfrm>
                <a:off x="2070" y="873"/>
                <a:ext cx="177" cy="16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latinLnBrk="1" hangingPunct="1"/>
                <a:r>
                  <a:rPr kumimoji="1" lang="ko-KR" altLang="en-US" sz="1800" i="0">
                    <a:solidFill>
                      <a:schemeClr val="bg1"/>
                    </a:solidFill>
                    <a:latin typeface="굴림" charset="-127"/>
                    <a:ea typeface="굴림" charset="-127"/>
                  </a:rPr>
                  <a:t>∞</a:t>
                </a:r>
              </a:p>
            </p:txBody>
          </p:sp>
          <p:sp>
            <p:nvSpPr>
              <p:cNvPr id="350298" name="Line 90"/>
              <p:cNvSpPr>
                <a:spLocks noChangeShapeType="1"/>
              </p:cNvSpPr>
              <p:nvPr/>
            </p:nvSpPr>
            <p:spPr bwMode="auto">
              <a:xfrm>
                <a:off x="1768" y="722"/>
                <a:ext cx="319" cy="18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50299" name="Line 91"/>
              <p:cNvSpPr>
                <a:spLocks noChangeShapeType="1"/>
              </p:cNvSpPr>
              <p:nvPr/>
            </p:nvSpPr>
            <p:spPr bwMode="auto">
              <a:xfrm flipV="1">
                <a:off x="1767" y="983"/>
                <a:ext cx="308" cy="1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50300" name="Freeform 92"/>
              <p:cNvSpPr>
                <a:spLocks/>
              </p:cNvSpPr>
              <p:nvPr/>
            </p:nvSpPr>
            <p:spPr bwMode="auto">
              <a:xfrm>
                <a:off x="1286" y="1034"/>
                <a:ext cx="841" cy="472"/>
              </a:xfrm>
              <a:custGeom>
                <a:avLst/>
                <a:gdLst>
                  <a:gd name="T0" fmla="*/ 841 w 841"/>
                  <a:gd name="T1" fmla="*/ 0 h 472"/>
                  <a:gd name="T2" fmla="*/ 628 w 841"/>
                  <a:gd name="T3" fmla="*/ 242 h 472"/>
                  <a:gd name="T4" fmla="*/ 248 w 841"/>
                  <a:gd name="T5" fmla="*/ 466 h 472"/>
                  <a:gd name="T6" fmla="*/ 0 w 841"/>
                  <a:gd name="T7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1" h="472">
                    <a:moveTo>
                      <a:pt x="841" y="0"/>
                    </a:moveTo>
                    <a:lnTo>
                      <a:pt x="628" y="242"/>
                    </a:lnTo>
                    <a:lnTo>
                      <a:pt x="248" y="466"/>
                    </a:lnTo>
                    <a:lnTo>
                      <a:pt x="0" y="472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45225" name="Text Box 93"/>
              <p:cNvSpPr txBox="1">
                <a:spLocks noChangeArrowheads="1"/>
              </p:cNvSpPr>
              <p:nvPr/>
            </p:nvSpPr>
            <p:spPr bwMode="auto">
              <a:xfrm>
                <a:off x="1846" y="649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20</a:t>
                </a:r>
              </a:p>
            </p:txBody>
          </p:sp>
          <p:sp>
            <p:nvSpPr>
              <p:cNvPr id="45226" name="Text Box 94"/>
              <p:cNvSpPr txBox="1">
                <a:spLocks noChangeArrowheads="1"/>
              </p:cNvSpPr>
              <p:nvPr/>
            </p:nvSpPr>
            <p:spPr bwMode="auto">
              <a:xfrm>
                <a:off x="1735" y="1297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40</a:t>
                </a:r>
              </a:p>
            </p:txBody>
          </p:sp>
          <p:sp>
            <p:nvSpPr>
              <p:cNvPr id="45227" name="Text Box 95"/>
              <p:cNvSpPr txBox="1">
                <a:spLocks noChangeArrowheads="1"/>
              </p:cNvSpPr>
              <p:nvPr/>
            </p:nvSpPr>
            <p:spPr bwMode="auto">
              <a:xfrm>
                <a:off x="1782" y="915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28</a:t>
                </a:r>
              </a:p>
            </p:txBody>
          </p:sp>
          <p:sp>
            <p:nvSpPr>
              <p:cNvPr id="350304" name="Line 96"/>
              <p:cNvSpPr>
                <a:spLocks noChangeShapeType="1"/>
              </p:cNvSpPr>
              <p:nvPr/>
            </p:nvSpPr>
            <p:spPr bwMode="auto">
              <a:xfrm flipV="1">
                <a:off x="1199" y="543"/>
                <a:ext cx="0" cy="32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45229" name="Text Box 97"/>
              <p:cNvSpPr txBox="1">
                <a:spLocks noChangeArrowheads="1"/>
              </p:cNvSpPr>
              <p:nvPr/>
            </p:nvSpPr>
            <p:spPr bwMode="auto">
              <a:xfrm>
                <a:off x="1158" y="600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16</a:t>
                </a:r>
              </a:p>
            </p:txBody>
          </p:sp>
          <p:sp>
            <p:nvSpPr>
              <p:cNvPr id="350306" name="Oval 98"/>
              <p:cNvSpPr>
                <a:spLocks noChangeArrowheads="1"/>
              </p:cNvSpPr>
              <p:nvPr/>
            </p:nvSpPr>
            <p:spPr bwMode="auto">
              <a:xfrm>
                <a:off x="138" y="879"/>
                <a:ext cx="177" cy="169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ko-KR" altLang="en-US">
                  <a:effectLst>
                    <a:outerShdw blurRad="38100" dist="38100" dir="2700000" algn="tl">
                      <a:srgbClr val="FFFFFF"/>
                    </a:outerShdw>
                  </a:effectLst>
                  <a:ea typeface="굴림" charset="-127"/>
                </a:endParaRPr>
              </a:p>
            </p:txBody>
          </p:sp>
          <p:sp>
            <p:nvSpPr>
              <p:cNvPr id="350307" name="Line 99"/>
              <p:cNvSpPr>
                <a:spLocks noChangeShapeType="1"/>
              </p:cNvSpPr>
              <p:nvPr/>
            </p:nvSpPr>
            <p:spPr bwMode="auto">
              <a:xfrm flipV="1">
                <a:off x="307" y="733"/>
                <a:ext cx="319" cy="1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50308" name="Line 100"/>
              <p:cNvSpPr>
                <a:spLocks noChangeShapeType="1"/>
              </p:cNvSpPr>
              <p:nvPr/>
            </p:nvSpPr>
            <p:spPr bwMode="auto">
              <a:xfrm>
                <a:off x="308" y="1012"/>
                <a:ext cx="335" cy="1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50309" name="Oval 101"/>
              <p:cNvSpPr>
                <a:spLocks noChangeArrowheads="1"/>
              </p:cNvSpPr>
              <p:nvPr/>
            </p:nvSpPr>
            <p:spPr bwMode="auto">
              <a:xfrm>
                <a:off x="480" y="267"/>
                <a:ext cx="177" cy="169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ko-KR" altLang="en-US">
                  <a:effectLst>
                    <a:outerShdw blurRad="38100" dist="38100" dir="2700000" algn="tl">
                      <a:srgbClr val="FFFFFF"/>
                    </a:outerShdw>
                  </a:effectLst>
                  <a:ea typeface="굴림" charset="-127"/>
                </a:endParaRPr>
              </a:p>
            </p:txBody>
          </p:sp>
          <p:sp>
            <p:nvSpPr>
              <p:cNvPr id="350310" name="Line 102"/>
              <p:cNvSpPr>
                <a:spLocks noChangeShapeType="1"/>
              </p:cNvSpPr>
              <p:nvPr/>
            </p:nvSpPr>
            <p:spPr bwMode="auto">
              <a:xfrm flipH="1" flipV="1">
                <a:off x="612" y="414"/>
                <a:ext cx="54" cy="2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50311" name="Line 103"/>
              <p:cNvSpPr>
                <a:spLocks noChangeShapeType="1"/>
              </p:cNvSpPr>
              <p:nvPr/>
            </p:nvSpPr>
            <p:spPr bwMode="auto">
              <a:xfrm flipH="1">
                <a:off x="264" y="426"/>
                <a:ext cx="264" cy="4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50312" name="Line 104"/>
              <p:cNvSpPr>
                <a:spLocks noChangeShapeType="1"/>
              </p:cNvSpPr>
              <p:nvPr/>
            </p:nvSpPr>
            <p:spPr bwMode="auto">
              <a:xfrm flipH="1" flipV="1">
                <a:off x="666" y="354"/>
                <a:ext cx="444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45237" name="Text Box 105"/>
              <p:cNvSpPr txBox="1">
                <a:spLocks noChangeArrowheads="1"/>
              </p:cNvSpPr>
              <p:nvPr/>
            </p:nvSpPr>
            <p:spPr bwMode="auto">
              <a:xfrm>
                <a:off x="442" y="474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10</a:t>
                </a:r>
              </a:p>
            </p:txBody>
          </p:sp>
          <p:sp>
            <p:nvSpPr>
              <p:cNvPr id="45238" name="Text Box 106"/>
              <p:cNvSpPr txBox="1">
                <a:spLocks noChangeArrowheads="1"/>
              </p:cNvSpPr>
              <p:nvPr/>
            </p:nvSpPr>
            <p:spPr bwMode="auto">
              <a:xfrm>
                <a:off x="804" y="204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19</a:t>
                </a:r>
              </a:p>
            </p:txBody>
          </p:sp>
          <p:sp>
            <p:nvSpPr>
              <p:cNvPr id="45239" name="Text Box 107"/>
              <p:cNvSpPr txBox="1">
                <a:spLocks noChangeArrowheads="1"/>
              </p:cNvSpPr>
              <p:nvPr/>
            </p:nvSpPr>
            <p:spPr bwMode="auto">
              <a:xfrm>
                <a:off x="304" y="1056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17</a:t>
                </a:r>
              </a:p>
            </p:txBody>
          </p:sp>
          <p:sp>
            <p:nvSpPr>
              <p:cNvPr id="45240" name="Text Box 108"/>
              <p:cNvSpPr txBox="1">
                <a:spLocks noChangeArrowheads="1"/>
              </p:cNvSpPr>
              <p:nvPr/>
            </p:nvSpPr>
            <p:spPr bwMode="auto">
              <a:xfrm>
                <a:off x="196" y="498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20</a:t>
                </a:r>
              </a:p>
            </p:txBody>
          </p:sp>
          <p:sp>
            <p:nvSpPr>
              <p:cNvPr id="45241" name="Text Box 109"/>
              <p:cNvSpPr txBox="1">
                <a:spLocks noChangeArrowheads="1"/>
              </p:cNvSpPr>
              <p:nvPr/>
            </p:nvSpPr>
            <p:spPr bwMode="auto">
              <a:xfrm>
                <a:off x="352" y="642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17</a:t>
                </a:r>
              </a:p>
            </p:txBody>
          </p:sp>
        </p:grpSp>
        <p:sp>
          <p:nvSpPr>
            <p:cNvPr id="45186" name="Text Box 110"/>
            <p:cNvSpPr txBox="1">
              <a:spLocks noChangeArrowheads="1"/>
            </p:cNvSpPr>
            <p:nvPr/>
          </p:nvSpPr>
          <p:spPr bwMode="auto">
            <a:xfrm>
              <a:off x="512" y="1800"/>
              <a:ext cx="24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en-US" altLang="ko-KR" sz="1400" i="0">
                  <a:latin typeface="굴림" charset="-127"/>
                  <a:ea typeface="굴림" charset="-127"/>
                </a:rPr>
                <a:t>10</a:t>
              </a:r>
            </a:p>
          </p:txBody>
        </p:sp>
        <p:sp>
          <p:nvSpPr>
            <p:cNvPr id="45187" name="Text Box 111"/>
            <p:cNvSpPr txBox="1">
              <a:spLocks noChangeArrowheads="1"/>
            </p:cNvSpPr>
            <p:nvPr/>
          </p:nvSpPr>
          <p:spPr bwMode="auto">
            <a:xfrm>
              <a:off x="1148" y="1902"/>
              <a:ext cx="24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en-US" altLang="ko-KR" sz="1400" i="0">
                  <a:latin typeface="굴림" charset="-127"/>
                  <a:ea typeface="굴림" charset="-127"/>
                </a:rPr>
                <a:t>30</a:t>
              </a:r>
            </a:p>
          </p:txBody>
        </p:sp>
        <p:sp>
          <p:nvSpPr>
            <p:cNvPr id="45188" name="Text Box 112"/>
            <p:cNvSpPr txBox="1">
              <a:spLocks noChangeArrowheads="1"/>
            </p:cNvSpPr>
            <p:nvPr/>
          </p:nvSpPr>
          <p:spPr bwMode="auto">
            <a:xfrm>
              <a:off x="170" y="2412"/>
              <a:ext cx="24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en-US" altLang="ko-KR" sz="1400" i="0">
                  <a:latin typeface="굴림" charset="-127"/>
                  <a:ea typeface="굴림" charset="-127"/>
                </a:rPr>
                <a:t>17</a:t>
              </a:r>
            </a:p>
          </p:txBody>
        </p:sp>
        <p:sp>
          <p:nvSpPr>
            <p:cNvPr id="45189" name="Text Box 113"/>
            <p:cNvSpPr txBox="1">
              <a:spLocks noChangeArrowheads="1"/>
            </p:cNvSpPr>
            <p:nvPr/>
          </p:nvSpPr>
          <p:spPr bwMode="auto">
            <a:xfrm>
              <a:off x="1142" y="2406"/>
              <a:ext cx="24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en-US" altLang="ko-KR" sz="1400" i="0">
                  <a:latin typeface="굴림" charset="-127"/>
                  <a:ea typeface="굴림" charset="-127"/>
                </a:rPr>
                <a:t>23</a:t>
              </a:r>
            </a:p>
          </p:txBody>
        </p:sp>
        <p:sp>
          <p:nvSpPr>
            <p:cNvPr id="45190" name="Text Box 114"/>
            <p:cNvSpPr txBox="1">
              <a:spLocks noChangeArrowheads="1"/>
            </p:cNvSpPr>
            <p:nvPr/>
          </p:nvSpPr>
          <p:spPr bwMode="auto">
            <a:xfrm>
              <a:off x="1628" y="2136"/>
              <a:ext cx="24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en-US" altLang="ko-KR" sz="1400" i="0">
                  <a:latin typeface="굴림" charset="-127"/>
                  <a:ea typeface="굴림" charset="-127"/>
                </a:rPr>
                <a:t>41</a:t>
              </a:r>
            </a:p>
          </p:txBody>
        </p:sp>
        <p:sp>
          <p:nvSpPr>
            <p:cNvPr id="45191" name="Text Box 115"/>
            <p:cNvSpPr txBox="1">
              <a:spLocks noChangeArrowheads="1"/>
            </p:cNvSpPr>
            <p:nvPr/>
          </p:nvSpPr>
          <p:spPr bwMode="auto">
            <a:xfrm>
              <a:off x="1628" y="2605"/>
              <a:ext cx="23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ko-KR" altLang="en-US" sz="1600" i="0">
                  <a:latin typeface="굴림" charset="-127"/>
                  <a:ea typeface="굴림" charset="-127"/>
                </a:rPr>
                <a:t>∞</a:t>
              </a:r>
            </a:p>
          </p:txBody>
        </p:sp>
        <p:sp>
          <p:nvSpPr>
            <p:cNvPr id="45192" name="Text Box 116"/>
            <p:cNvSpPr txBox="1">
              <a:spLocks noChangeArrowheads="1"/>
            </p:cNvSpPr>
            <p:nvPr/>
          </p:nvSpPr>
          <p:spPr bwMode="auto">
            <a:xfrm>
              <a:off x="1142" y="2905"/>
              <a:ext cx="23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ko-KR" altLang="en-US" sz="1600" i="0">
                  <a:latin typeface="굴림" charset="-127"/>
                  <a:ea typeface="굴림" charset="-127"/>
                </a:rPr>
                <a:t>∞</a:t>
              </a:r>
            </a:p>
          </p:txBody>
        </p:sp>
        <p:sp>
          <p:nvSpPr>
            <p:cNvPr id="45193" name="Text Box 117"/>
            <p:cNvSpPr txBox="1">
              <a:spLocks noChangeArrowheads="1"/>
            </p:cNvSpPr>
            <p:nvPr/>
          </p:nvSpPr>
          <p:spPr bwMode="auto">
            <a:xfrm>
              <a:off x="656" y="2664"/>
              <a:ext cx="24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en-US" altLang="ko-KR" sz="1400" i="0">
                  <a:latin typeface="굴림" charset="-127"/>
                  <a:ea typeface="굴림" charset="-127"/>
                </a:rPr>
                <a:t>25</a:t>
              </a:r>
            </a:p>
          </p:txBody>
        </p:sp>
      </p:grpSp>
      <p:grpSp>
        <p:nvGrpSpPr>
          <p:cNvPr id="45064" name="Group 118"/>
          <p:cNvGrpSpPr>
            <a:grpSpLocks/>
          </p:cNvGrpSpPr>
          <p:nvPr/>
        </p:nvGrpSpPr>
        <p:grpSpPr bwMode="auto">
          <a:xfrm>
            <a:off x="4984750" y="4283075"/>
            <a:ext cx="3392488" cy="2162175"/>
            <a:chOff x="170" y="1752"/>
            <a:chExt cx="2137" cy="1362"/>
          </a:xfrm>
        </p:grpSpPr>
        <p:grpSp>
          <p:nvGrpSpPr>
            <p:cNvPr id="45128" name="Group 119"/>
            <p:cNvGrpSpPr>
              <a:grpSpLocks/>
            </p:cNvGrpSpPr>
            <p:nvPr/>
          </p:nvGrpSpPr>
          <p:grpSpPr bwMode="auto">
            <a:xfrm>
              <a:off x="198" y="1752"/>
              <a:ext cx="2109" cy="1351"/>
              <a:chOff x="138" y="204"/>
              <a:chExt cx="2109" cy="1351"/>
            </a:xfrm>
          </p:grpSpPr>
          <p:sp>
            <p:nvSpPr>
              <p:cNvPr id="45137" name="Oval 120"/>
              <p:cNvSpPr>
                <a:spLocks noChangeArrowheads="1"/>
              </p:cNvSpPr>
              <p:nvPr/>
            </p:nvSpPr>
            <p:spPr bwMode="auto">
              <a:xfrm>
                <a:off x="623" y="621"/>
                <a:ext cx="176" cy="169"/>
              </a:xfrm>
              <a:prstGeom prst="ellipse">
                <a:avLst/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0</a:t>
                </a:r>
              </a:p>
            </p:txBody>
          </p:sp>
          <p:sp>
            <p:nvSpPr>
              <p:cNvPr id="350329" name="Oval 121"/>
              <p:cNvSpPr>
                <a:spLocks noChangeArrowheads="1"/>
              </p:cNvSpPr>
              <p:nvPr/>
            </p:nvSpPr>
            <p:spPr bwMode="auto">
              <a:xfrm>
                <a:off x="1108" y="1385"/>
                <a:ext cx="177" cy="17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ko-KR" altLang="en-US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charset="-127"/>
                </a:endParaRPr>
              </a:p>
            </p:txBody>
          </p:sp>
          <p:sp>
            <p:nvSpPr>
              <p:cNvPr id="350330" name="Oval 122"/>
              <p:cNvSpPr>
                <a:spLocks noChangeArrowheads="1"/>
              </p:cNvSpPr>
              <p:nvPr/>
            </p:nvSpPr>
            <p:spPr bwMode="auto">
              <a:xfrm>
                <a:off x="623" y="1130"/>
                <a:ext cx="176" cy="17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ko-KR" altLang="en-US">
                  <a:effectLst>
                    <a:outerShdw blurRad="38100" dist="38100" dir="2700000" algn="tl">
                      <a:srgbClr val="FFFFFF"/>
                    </a:outerShdw>
                  </a:effectLst>
                  <a:ea typeface="굴림" charset="-127"/>
                </a:endParaRPr>
              </a:p>
            </p:txBody>
          </p:sp>
          <p:sp>
            <p:nvSpPr>
              <p:cNvPr id="350331" name="Oval 123"/>
              <p:cNvSpPr>
                <a:spLocks noChangeArrowheads="1"/>
              </p:cNvSpPr>
              <p:nvPr/>
            </p:nvSpPr>
            <p:spPr bwMode="auto">
              <a:xfrm>
                <a:off x="1108" y="875"/>
                <a:ext cx="177" cy="17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ko-KR" altLang="en-US">
                  <a:effectLst>
                    <a:outerShdw blurRad="38100" dist="38100" dir="2700000" algn="tl">
                      <a:srgbClr val="FFFFFF"/>
                    </a:outerShdw>
                  </a:effectLst>
                  <a:ea typeface="굴림" charset="-127"/>
                </a:endParaRPr>
              </a:p>
            </p:txBody>
          </p:sp>
          <p:sp>
            <p:nvSpPr>
              <p:cNvPr id="350332" name="Oval 124"/>
              <p:cNvSpPr>
                <a:spLocks noChangeArrowheads="1"/>
              </p:cNvSpPr>
              <p:nvPr/>
            </p:nvSpPr>
            <p:spPr bwMode="auto">
              <a:xfrm>
                <a:off x="1594" y="1088"/>
                <a:ext cx="177" cy="169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ko-KR" altLang="en-US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charset="-127"/>
                </a:endParaRPr>
              </a:p>
            </p:txBody>
          </p:sp>
          <p:sp>
            <p:nvSpPr>
              <p:cNvPr id="350333" name="Oval 125"/>
              <p:cNvSpPr>
                <a:spLocks noChangeArrowheads="1"/>
              </p:cNvSpPr>
              <p:nvPr/>
            </p:nvSpPr>
            <p:spPr bwMode="auto">
              <a:xfrm>
                <a:off x="1594" y="599"/>
                <a:ext cx="177" cy="17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ko-KR" altLang="en-US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charset="-127"/>
                </a:endParaRPr>
              </a:p>
            </p:txBody>
          </p:sp>
          <p:sp>
            <p:nvSpPr>
              <p:cNvPr id="350334" name="Oval 126"/>
              <p:cNvSpPr>
                <a:spLocks noChangeArrowheads="1"/>
              </p:cNvSpPr>
              <p:nvPr/>
            </p:nvSpPr>
            <p:spPr bwMode="auto">
              <a:xfrm>
                <a:off x="1108" y="366"/>
                <a:ext cx="177" cy="17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ko-KR" altLang="en-US">
                  <a:effectLst>
                    <a:outerShdw blurRad="38100" dist="38100" dir="2700000" algn="tl">
                      <a:srgbClr val="FFFFFF"/>
                    </a:outerShdw>
                  </a:effectLst>
                  <a:ea typeface="굴림" charset="-127"/>
                </a:endParaRPr>
              </a:p>
            </p:txBody>
          </p:sp>
          <p:sp>
            <p:nvSpPr>
              <p:cNvPr id="350335" name="Line 127"/>
              <p:cNvSpPr>
                <a:spLocks noChangeShapeType="1"/>
              </p:cNvSpPr>
              <p:nvPr/>
            </p:nvSpPr>
            <p:spPr bwMode="auto">
              <a:xfrm>
                <a:off x="788" y="748"/>
                <a:ext cx="335" cy="1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50336" name="Line 128"/>
              <p:cNvSpPr>
                <a:spLocks noChangeShapeType="1"/>
              </p:cNvSpPr>
              <p:nvPr/>
            </p:nvSpPr>
            <p:spPr bwMode="auto">
              <a:xfrm flipV="1">
                <a:off x="799" y="997"/>
                <a:ext cx="319" cy="1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50337" name="Line 129"/>
              <p:cNvSpPr>
                <a:spLocks noChangeShapeType="1"/>
              </p:cNvSpPr>
              <p:nvPr/>
            </p:nvSpPr>
            <p:spPr bwMode="auto">
              <a:xfrm flipV="1">
                <a:off x="755" y="451"/>
                <a:ext cx="353" cy="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50338" name="Line 130"/>
              <p:cNvSpPr>
                <a:spLocks noChangeShapeType="1"/>
              </p:cNvSpPr>
              <p:nvPr/>
            </p:nvSpPr>
            <p:spPr bwMode="auto">
              <a:xfrm>
                <a:off x="1286" y="447"/>
                <a:ext cx="336" cy="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50339" name="Line 131"/>
              <p:cNvSpPr>
                <a:spLocks noChangeShapeType="1"/>
              </p:cNvSpPr>
              <p:nvPr/>
            </p:nvSpPr>
            <p:spPr bwMode="auto">
              <a:xfrm flipV="1">
                <a:off x="1275" y="733"/>
                <a:ext cx="336" cy="1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50340" name="Line 132"/>
              <p:cNvSpPr>
                <a:spLocks noChangeShapeType="1"/>
              </p:cNvSpPr>
              <p:nvPr/>
            </p:nvSpPr>
            <p:spPr bwMode="auto">
              <a:xfrm>
                <a:off x="1279" y="997"/>
                <a:ext cx="325" cy="13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50341" name="Line 133"/>
              <p:cNvSpPr>
                <a:spLocks noChangeShapeType="1"/>
              </p:cNvSpPr>
              <p:nvPr/>
            </p:nvSpPr>
            <p:spPr bwMode="auto">
              <a:xfrm>
                <a:off x="795" y="1253"/>
                <a:ext cx="318" cy="1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50342" name="Line 134"/>
              <p:cNvSpPr>
                <a:spLocks noChangeShapeType="1"/>
              </p:cNvSpPr>
              <p:nvPr/>
            </p:nvSpPr>
            <p:spPr bwMode="auto">
              <a:xfrm flipV="1">
                <a:off x="1279" y="1232"/>
                <a:ext cx="332" cy="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45152" name="Text Box 135"/>
              <p:cNvSpPr txBox="1">
                <a:spLocks noChangeArrowheads="1"/>
              </p:cNvSpPr>
              <p:nvPr/>
            </p:nvSpPr>
            <p:spPr bwMode="auto">
              <a:xfrm>
                <a:off x="844" y="498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30</a:t>
                </a:r>
              </a:p>
            </p:txBody>
          </p:sp>
          <p:sp>
            <p:nvSpPr>
              <p:cNvPr id="45153" name="Text Box 136"/>
              <p:cNvSpPr txBox="1">
                <a:spLocks noChangeArrowheads="1"/>
              </p:cNvSpPr>
              <p:nvPr/>
            </p:nvSpPr>
            <p:spPr bwMode="auto">
              <a:xfrm>
                <a:off x="757" y="758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23</a:t>
                </a:r>
              </a:p>
            </p:txBody>
          </p:sp>
          <p:sp>
            <p:nvSpPr>
              <p:cNvPr id="45154" name="Text Box 137"/>
              <p:cNvSpPr txBox="1">
                <a:spLocks noChangeArrowheads="1"/>
              </p:cNvSpPr>
              <p:nvPr/>
            </p:nvSpPr>
            <p:spPr bwMode="auto">
              <a:xfrm>
                <a:off x="760" y="1282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25</a:t>
                </a:r>
              </a:p>
            </p:txBody>
          </p:sp>
          <p:sp>
            <p:nvSpPr>
              <p:cNvPr id="45155" name="Text Box 138"/>
              <p:cNvSpPr txBox="1">
                <a:spLocks noChangeArrowheads="1"/>
              </p:cNvSpPr>
              <p:nvPr/>
            </p:nvSpPr>
            <p:spPr bwMode="auto">
              <a:xfrm>
                <a:off x="1386" y="378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24</a:t>
                </a:r>
              </a:p>
            </p:txBody>
          </p:sp>
          <p:sp>
            <p:nvSpPr>
              <p:cNvPr id="45156" name="Text Box 139"/>
              <p:cNvSpPr txBox="1">
                <a:spLocks noChangeArrowheads="1"/>
              </p:cNvSpPr>
              <p:nvPr/>
            </p:nvSpPr>
            <p:spPr bwMode="auto">
              <a:xfrm>
                <a:off x="1398" y="766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18</a:t>
                </a:r>
              </a:p>
            </p:txBody>
          </p:sp>
          <p:sp>
            <p:nvSpPr>
              <p:cNvPr id="45157" name="Text Box 140"/>
              <p:cNvSpPr txBox="1">
                <a:spLocks noChangeArrowheads="1"/>
              </p:cNvSpPr>
              <p:nvPr/>
            </p:nvSpPr>
            <p:spPr bwMode="auto">
              <a:xfrm>
                <a:off x="806" y="921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28</a:t>
                </a:r>
              </a:p>
            </p:txBody>
          </p:sp>
          <p:sp>
            <p:nvSpPr>
              <p:cNvPr id="45158" name="Text Box 141"/>
              <p:cNvSpPr txBox="1">
                <a:spLocks noChangeArrowheads="1"/>
              </p:cNvSpPr>
              <p:nvPr/>
            </p:nvSpPr>
            <p:spPr bwMode="auto">
              <a:xfrm>
                <a:off x="1383" y="932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20</a:t>
                </a:r>
              </a:p>
            </p:txBody>
          </p:sp>
          <p:sp>
            <p:nvSpPr>
              <p:cNvPr id="45159" name="Text Box 142"/>
              <p:cNvSpPr txBox="1">
                <a:spLocks noChangeArrowheads="1"/>
              </p:cNvSpPr>
              <p:nvPr/>
            </p:nvSpPr>
            <p:spPr bwMode="auto">
              <a:xfrm>
                <a:off x="1394" y="1273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29</a:t>
                </a:r>
              </a:p>
            </p:txBody>
          </p:sp>
          <p:sp>
            <p:nvSpPr>
              <p:cNvPr id="45160" name="Text Box 143"/>
              <p:cNvSpPr txBox="1">
                <a:spLocks noChangeArrowheads="1"/>
              </p:cNvSpPr>
              <p:nvPr/>
            </p:nvSpPr>
            <p:spPr bwMode="auto">
              <a:xfrm>
                <a:off x="498" y="845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25</a:t>
                </a:r>
              </a:p>
            </p:txBody>
          </p:sp>
          <p:sp>
            <p:nvSpPr>
              <p:cNvPr id="350352" name="Line 144"/>
              <p:cNvSpPr>
                <a:spLocks noChangeShapeType="1"/>
              </p:cNvSpPr>
              <p:nvPr/>
            </p:nvSpPr>
            <p:spPr bwMode="auto">
              <a:xfrm>
                <a:off x="700" y="785"/>
                <a:ext cx="5" cy="34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50353" name="Line 145"/>
              <p:cNvSpPr>
                <a:spLocks noChangeShapeType="1"/>
              </p:cNvSpPr>
              <p:nvPr/>
            </p:nvSpPr>
            <p:spPr bwMode="auto">
              <a:xfrm flipV="1">
                <a:off x="797" y="1192"/>
                <a:ext cx="798" cy="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45163" name="Text Box 146"/>
              <p:cNvSpPr txBox="1">
                <a:spLocks noChangeArrowheads="1"/>
              </p:cNvSpPr>
              <p:nvPr/>
            </p:nvSpPr>
            <p:spPr bwMode="auto">
              <a:xfrm>
                <a:off x="1070" y="1151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39</a:t>
                </a:r>
              </a:p>
            </p:txBody>
          </p:sp>
          <p:sp>
            <p:nvSpPr>
              <p:cNvPr id="45164" name="Oval 147"/>
              <p:cNvSpPr>
                <a:spLocks noChangeArrowheads="1"/>
              </p:cNvSpPr>
              <p:nvPr/>
            </p:nvSpPr>
            <p:spPr bwMode="auto">
              <a:xfrm>
                <a:off x="2070" y="873"/>
                <a:ext cx="177" cy="16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latinLnBrk="1" hangingPunct="1"/>
                <a:r>
                  <a:rPr kumimoji="1" lang="ko-KR" altLang="en-US" sz="1800" i="0">
                    <a:solidFill>
                      <a:schemeClr val="bg1"/>
                    </a:solidFill>
                    <a:latin typeface="굴림" charset="-127"/>
                    <a:ea typeface="굴림" charset="-127"/>
                  </a:rPr>
                  <a:t>∞</a:t>
                </a:r>
              </a:p>
            </p:txBody>
          </p:sp>
          <p:sp>
            <p:nvSpPr>
              <p:cNvPr id="350356" name="Line 148"/>
              <p:cNvSpPr>
                <a:spLocks noChangeShapeType="1"/>
              </p:cNvSpPr>
              <p:nvPr/>
            </p:nvSpPr>
            <p:spPr bwMode="auto">
              <a:xfrm>
                <a:off x="1768" y="722"/>
                <a:ext cx="319" cy="18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50357" name="Line 149"/>
              <p:cNvSpPr>
                <a:spLocks noChangeShapeType="1"/>
              </p:cNvSpPr>
              <p:nvPr/>
            </p:nvSpPr>
            <p:spPr bwMode="auto">
              <a:xfrm flipV="1">
                <a:off x="1767" y="983"/>
                <a:ext cx="308" cy="1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50358" name="Freeform 150"/>
              <p:cNvSpPr>
                <a:spLocks/>
              </p:cNvSpPr>
              <p:nvPr/>
            </p:nvSpPr>
            <p:spPr bwMode="auto">
              <a:xfrm>
                <a:off x="1286" y="1034"/>
                <a:ext cx="841" cy="472"/>
              </a:xfrm>
              <a:custGeom>
                <a:avLst/>
                <a:gdLst>
                  <a:gd name="T0" fmla="*/ 841 w 841"/>
                  <a:gd name="T1" fmla="*/ 0 h 472"/>
                  <a:gd name="T2" fmla="*/ 628 w 841"/>
                  <a:gd name="T3" fmla="*/ 242 h 472"/>
                  <a:gd name="T4" fmla="*/ 248 w 841"/>
                  <a:gd name="T5" fmla="*/ 466 h 472"/>
                  <a:gd name="T6" fmla="*/ 0 w 841"/>
                  <a:gd name="T7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1" h="472">
                    <a:moveTo>
                      <a:pt x="841" y="0"/>
                    </a:moveTo>
                    <a:lnTo>
                      <a:pt x="628" y="242"/>
                    </a:lnTo>
                    <a:lnTo>
                      <a:pt x="248" y="466"/>
                    </a:lnTo>
                    <a:lnTo>
                      <a:pt x="0" y="472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45168" name="Text Box 151"/>
              <p:cNvSpPr txBox="1">
                <a:spLocks noChangeArrowheads="1"/>
              </p:cNvSpPr>
              <p:nvPr/>
            </p:nvSpPr>
            <p:spPr bwMode="auto">
              <a:xfrm>
                <a:off x="1846" y="649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20</a:t>
                </a:r>
              </a:p>
            </p:txBody>
          </p:sp>
          <p:sp>
            <p:nvSpPr>
              <p:cNvPr id="45169" name="Text Box 152"/>
              <p:cNvSpPr txBox="1">
                <a:spLocks noChangeArrowheads="1"/>
              </p:cNvSpPr>
              <p:nvPr/>
            </p:nvSpPr>
            <p:spPr bwMode="auto">
              <a:xfrm>
                <a:off x="1735" y="1297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40</a:t>
                </a:r>
              </a:p>
            </p:txBody>
          </p:sp>
          <p:sp>
            <p:nvSpPr>
              <p:cNvPr id="45170" name="Text Box 153"/>
              <p:cNvSpPr txBox="1">
                <a:spLocks noChangeArrowheads="1"/>
              </p:cNvSpPr>
              <p:nvPr/>
            </p:nvSpPr>
            <p:spPr bwMode="auto">
              <a:xfrm>
                <a:off x="1782" y="915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28</a:t>
                </a:r>
              </a:p>
            </p:txBody>
          </p:sp>
          <p:sp>
            <p:nvSpPr>
              <p:cNvPr id="350362" name="Line 154"/>
              <p:cNvSpPr>
                <a:spLocks noChangeShapeType="1"/>
              </p:cNvSpPr>
              <p:nvPr/>
            </p:nvSpPr>
            <p:spPr bwMode="auto">
              <a:xfrm flipV="1">
                <a:off x="1199" y="543"/>
                <a:ext cx="0" cy="32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45172" name="Text Box 155"/>
              <p:cNvSpPr txBox="1">
                <a:spLocks noChangeArrowheads="1"/>
              </p:cNvSpPr>
              <p:nvPr/>
            </p:nvSpPr>
            <p:spPr bwMode="auto">
              <a:xfrm>
                <a:off x="1158" y="600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16</a:t>
                </a:r>
              </a:p>
            </p:txBody>
          </p:sp>
          <p:sp>
            <p:nvSpPr>
              <p:cNvPr id="350364" name="Oval 156"/>
              <p:cNvSpPr>
                <a:spLocks noChangeArrowheads="1"/>
              </p:cNvSpPr>
              <p:nvPr/>
            </p:nvSpPr>
            <p:spPr bwMode="auto">
              <a:xfrm>
                <a:off x="138" y="879"/>
                <a:ext cx="177" cy="169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ko-KR" altLang="en-US">
                  <a:effectLst>
                    <a:outerShdw blurRad="38100" dist="38100" dir="2700000" algn="tl">
                      <a:srgbClr val="FFFFFF"/>
                    </a:outerShdw>
                  </a:effectLst>
                  <a:ea typeface="굴림" charset="-127"/>
                </a:endParaRPr>
              </a:p>
            </p:txBody>
          </p:sp>
          <p:sp>
            <p:nvSpPr>
              <p:cNvPr id="350365" name="Line 157"/>
              <p:cNvSpPr>
                <a:spLocks noChangeShapeType="1"/>
              </p:cNvSpPr>
              <p:nvPr/>
            </p:nvSpPr>
            <p:spPr bwMode="auto">
              <a:xfrm flipV="1">
                <a:off x="307" y="733"/>
                <a:ext cx="319" cy="1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50366" name="Line 158"/>
              <p:cNvSpPr>
                <a:spLocks noChangeShapeType="1"/>
              </p:cNvSpPr>
              <p:nvPr/>
            </p:nvSpPr>
            <p:spPr bwMode="auto">
              <a:xfrm>
                <a:off x="308" y="1012"/>
                <a:ext cx="335" cy="1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50367" name="Oval 159"/>
              <p:cNvSpPr>
                <a:spLocks noChangeArrowheads="1"/>
              </p:cNvSpPr>
              <p:nvPr/>
            </p:nvSpPr>
            <p:spPr bwMode="auto">
              <a:xfrm>
                <a:off x="480" y="267"/>
                <a:ext cx="177" cy="169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ko-KR" altLang="en-US">
                  <a:effectLst>
                    <a:outerShdw blurRad="38100" dist="38100" dir="2700000" algn="tl">
                      <a:srgbClr val="FFFFFF"/>
                    </a:outerShdw>
                  </a:effectLst>
                  <a:ea typeface="굴림" charset="-127"/>
                </a:endParaRPr>
              </a:p>
            </p:txBody>
          </p:sp>
          <p:sp>
            <p:nvSpPr>
              <p:cNvPr id="350368" name="Line 160"/>
              <p:cNvSpPr>
                <a:spLocks noChangeShapeType="1"/>
              </p:cNvSpPr>
              <p:nvPr/>
            </p:nvSpPr>
            <p:spPr bwMode="auto">
              <a:xfrm flipH="1" flipV="1">
                <a:off x="612" y="414"/>
                <a:ext cx="54" cy="2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50369" name="Line 161"/>
              <p:cNvSpPr>
                <a:spLocks noChangeShapeType="1"/>
              </p:cNvSpPr>
              <p:nvPr/>
            </p:nvSpPr>
            <p:spPr bwMode="auto">
              <a:xfrm flipH="1">
                <a:off x="264" y="426"/>
                <a:ext cx="264" cy="4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50370" name="Line 162"/>
              <p:cNvSpPr>
                <a:spLocks noChangeShapeType="1"/>
              </p:cNvSpPr>
              <p:nvPr/>
            </p:nvSpPr>
            <p:spPr bwMode="auto">
              <a:xfrm flipH="1" flipV="1">
                <a:off x="666" y="354"/>
                <a:ext cx="444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45180" name="Text Box 163"/>
              <p:cNvSpPr txBox="1">
                <a:spLocks noChangeArrowheads="1"/>
              </p:cNvSpPr>
              <p:nvPr/>
            </p:nvSpPr>
            <p:spPr bwMode="auto">
              <a:xfrm>
                <a:off x="442" y="474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10</a:t>
                </a:r>
              </a:p>
            </p:txBody>
          </p:sp>
          <p:sp>
            <p:nvSpPr>
              <p:cNvPr id="45181" name="Text Box 164"/>
              <p:cNvSpPr txBox="1">
                <a:spLocks noChangeArrowheads="1"/>
              </p:cNvSpPr>
              <p:nvPr/>
            </p:nvSpPr>
            <p:spPr bwMode="auto">
              <a:xfrm>
                <a:off x="804" y="204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19</a:t>
                </a:r>
              </a:p>
            </p:txBody>
          </p:sp>
          <p:sp>
            <p:nvSpPr>
              <p:cNvPr id="45182" name="Text Box 165"/>
              <p:cNvSpPr txBox="1">
                <a:spLocks noChangeArrowheads="1"/>
              </p:cNvSpPr>
              <p:nvPr/>
            </p:nvSpPr>
            <p:spPr bwMode="auto">
              <a:xfrm>
                <a:off x="304" y="1056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17</a:t>
                </a:r>
              </a:p>
            </p:txBody>
          </p:sp>
          <p:sp>
            <p:nvSpPr>
              <p:cNvPr id="45183" name="Text Box 166"/>
              <p:cNvSpPr txBox="1">
                <a:spLocks noChangeArrowheads="1"/>
              </p:cNvSpPr>
              <p:nvPr/>
            </p:nvSpPr>
            <p:spPr bwMode="auto">
              <a:xfrm>
                <a:off x="196" y="498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20</a:t>
                </a:r>
              </a:p>
            </p:txBody>
          </p:sp>
          <p:sp>
            <p:nvSpPr>
              <p:cNvPr id="45184" name="Text Box 167"/>
              <p:cNvSpPr txBox="1">
                <a:spLocks noChangeArrowheads="1"/>
              </p:cNvSpPr>
              <p:nvPr/>
            </p:nvSpPr>
            <p:spPr bwMode="auto">
              <a:xfrm>
                <a:off x="352" y="642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17</a:t>
                </a:r>
              </a:p>
            </p:txBody>
          </p:sp>
        </p:grpSp>
        <p:sp>
          <p:nvSpPr>
            <p:cNvPr id="45129" name="Text Box 168"/>
            <p:cNvSpPr txBox="1">
              <a:spLocks noChangeArrowheads="1"/>
            </p:cNvSpPr>
            <p:nvPr/>
          </p:nvSpPr>
          <p:spPr bwMode="auto">
            <a:xfrm>
              <a:off x="512" y="1800"/>
              <a:ext cx="24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en-US" altLang="ko-KR" sz="1400" i="0">
                  <a:latin typeface="굴림" charset="-127"/>
                  <a:ea typeface="굴림" charset="-127"/>
                </a:rPr>
                <a:t>10</a:t>
              </a:r>
            </a:p>
          </p:txBody>
        </p:sp>
        <p:sp>
          <p:nvSpPr>
            <p:cNvPr id="45130" name="Text Box 169"/>
            <p:cNvSpPr txBox="1">
              <a:spLocks noChangeArrowheads="1"/>
            </p:cNvSpPr>
            <p:nvPr/>
          </p:nvSpPr>
          <p:spPr bwMode="auto">
            <a:xfrm>
              <a:off x="1148" y="1902"/>
              <a:ext cx="24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en-US" altLang="ko-KR" sz="1400" i="0">
                  <a:latin typeface="굴림" charset="-127"/>
                  <a:ea typeface="굴림" charset="-127"/>
                </a:rPr>
                <a:t>30</a:t>
              </a:r>
            </a:p>
          </p:txBody>
        </p:sp>
        <p:sp>
          <p:nvSpPr>
            <p:cNvPr id="45131" name="Text Box 170"/>
            <p:cNvSpPr txBox="1">
              <a:spLocks noChangeArrowheads="1"/>
            </p:cNvSpPr>
            <p:nvPr/>
          </p:nvSpPr>
          <p:spPr bwMode="auto">
            <a:xfrm>
              <a:off x="170" y="2412"/>
              <a:ext cx="24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en-US" altLang="ko-KR" sz="1400" i="0">
                  <a:latin typeface="굴림" charset="-127"/>
                  <a:ea typeface="굴림" charset="-127"/>
                </a:rPr>
                <a:t>17</a:t>
              </a:r>
            </a:p>
          </p:txBody>
        </p:sp>
        <p:sp>
          <p:nvSpPr>
            <p:cNvPr id="45132" name="Text Box 171"/>
            <p:cNvSpPr txBox="1">
              <a:spLocks noChangeArrowheads="1"/>
            </p:cNvSpPr>
            <p:nvPr/>
          </p:nvSpPr>
          <p:spPr bwMode="auto">
            <a:xfrm>
              <a:off x="1142" y="2406"/>
              <a:ext cx="24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en-US" altLang="ko-KR" sz="1400" i="0">
                  <a:latin typeface="굴림" charset="-127"/>
                  <a:ea typeface="굴림" charset="-127"/>
                </a:rPr>
                <a:t>23</a:t>
              </a:r>
            </a:p>
          </p:txBody>
        </p:sp>
        <p:sp>
          <p:nvSpPr>
            <p:cNvPr id="45133" name="Text Box 172"/>
            <p:cNvSpPr txBox="1">
              <a:spLocks noChangeArrowheads="1"/>
            </p:cNvSpPr>
            <p:nvPr/>
          </p:nvSpPr>
          <p:spPr bwMode="auto">
            <a:xfrm>
              <a:off x="1628" y="2136"/>
              <a:ext cx="24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en-US" altLang="ko-KR" sz="1400" i="0">
                  <a:latin typeface="굴림" charset="-127"/>
                  <a:ea typeface="굴림" charset="-127"/>
                </a:rPr>
                <a:t>41</a:t>
              </a:r>
            </a:p>
          </p:txBody>
        </p:sp>
        <p:sp>
          <p:nvSpPr>
            <p:cNvPr id="45134" name="Text Box 173"/>
            <p:cNvSpPr txBox="1">
              <a:spLocks noChangeArrowheads="1"/>
            </p:cNvSpPr>
            <p:nvPr/>
          </p:nvSpPr>
          <p:spPr bwMode="auto">
            <a:xfrm>
              <a:off x="1628" y="2605"/>
              <a:ext cx="23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ko-KR" altLang="en-US" sz="1600" i="0">
                  <a:latin typeface="굴림" charset="-127"/>
                  <a:ea typeface="굴림" charset="-127"/>
                </a:rPr>
                <a:t>∞</a:t>
              </a:r>
            </a:p>
          </p:txBody>
        </p:sp>
        <p:sp>
          <p:nvSpPr>
            <p:cNvPr id="45135" name="Text Box 174"/>
            <p:cNvSpPr txBox="1">
              <a:spLocks noChangeArrowheads="1"/>
            </p:cNvSpPr>
            <p:nvPr/>
          </p:nvSpPr>
          <p:spPr bwMode="auto">
            <a:xfrm>
              <a:off x="1142" y="2922"/>
              <a:ext cx="24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en-US" altLang="ko-KR" sz="1400" i="0">
                  <a:latin typeface="굴림" charset="-127"/>
                  <a:ea typeface="굴림" charset="-127"/>
                </a:rPr>
                <a:t>50</a:t>
              </a:r>
            </a:p>
          </p:txBody>
        </p:sp>
        <p:sp>
          <p:nvSpPr>
            <p:cNvPr id="45136" name="Text Box 175"/>
            <p:cNvSpPr txBox="1">
              <a:spLocks noChangeArrowheads="1"/>
            </p:cNvSpPr>
            <p:nvPr/>
          </p:nvSpPr>
          <p:spPr bwMode="auto">
            <a:xfrm>
              <a:off x="656" y="2664"/>
              <a:ext cx="24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en-US" altLang="ko-KR" sz="1400" i="0">
                  <a:latin typeface="굴림" charset="-127"/>
                  <a:ea typeface="굴림" charset="-127"/>
                </a:rPr>
                <a:t>25</a:t>
              </a:r>
            </a:p>
          </p:txBody>
        </p:sp>
      </p:grpSp>
      <p:grpSp>
        <p:nvGrpSpPr>
          <p:cNvPr id="45065" name="Group 176"/>
          <p:cNvGrpSpPr>
            <a:grpSpLocks/>
          </p:cNvGrpSpPr>
          <p:nvPr/>
        </p:nvGrpSpPr>
        <p:grpSpPr bwMode="auto">
          <a:xfrm>
            <a:off x="755650" y="4305300"/>
            <a:ext cx="3392488" cy="2162175"/>
            <a:chOff x="170" y="1752"/>
            <a:chExt cx="2137" cy="1362"/>
          </a:xfrm>
        </p:grpSpPr>
        <p:grpSp>
          <p:nvGrpSpPr>
            <p:cNvPr id="45071" name="Group 177"/>
            <p:cNvGrpSpPr>
              <a:grpSpLocks/>
            </p:cNvGrpSpPr>
            <p:nvPr/>
          </p:nvGrpSpPr>
          <p:grpSpPr bwMode="auto">
            <a:xfrm>
              <a:off x="198" y="1752"/>
              <a:ext cx="2109" cy="1351"/>
              <a:chOff x="138" y="204"/>
              <a:chExt cx="2109" cy="1351"/>
            </a:xfrm>
          </p:grpSpPr>
          <p:sp>
            <p:nvSpPr>
              <p:cNvPr id="45080" name="Oval 178"/>
              <p:cNvSpPr>
                <a:spLocks noChangeArrowheads="1"/>
              </p:cNvSpPr>
              <p:nvPr/>
            </p:nvSpPr>
            <p:spPr bwMode="auto">
              <a:xfrm>
                <a:off x="623" y="621"/>
                <a:ext cx="176" cy="169"/>
              </a:xfrm>
              <a:prstGeom prst="ellipse">
                <a:avLst/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0</a:t>
                </a:r>
              </a:p>
            </p:txBody>
          </p:sp>
          <p:sp>
            <p:nvSpPr>
              <p:cNvPr id="350387" name="Oval 179"/>
              <p:cNvSpPr>
                <a:spLocks noChangeArrowheads="1"/>
              </p:cNvSpPr>
              <p:nvPr/>
            </p:nvSpPr>
            <p:spPr bwMode="auto">
              <a:xfrm>
                <a:off x="1108" y="1385"/>
                <a:ext cx="177" cy="17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ko-KR" altLang="en-US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charset="-127"/>
                </a:endParaRPr>
              </a:p>
            </p:txBody>
          </p:sp>
          <p:sp>
            <p:nvSpPr>
              <p:cNvPr id="350388" name="Oval 180"/>
              <p:cNvSpPr>
                <a:spLocks noChangeArrowheads="1"/>
              </p:cNvSpPr>
              <p:nvPr/>
            </p:nvSpPr>
            <p:spPr bwMode="auto">
              <a:xfrm>
                <a:off x="623" y="1130"/>
                <a:ext cx="176" cy="17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ko-KR" altLang="en-US">
                  <a:effectLst>
                    <a:outerShdw blurRad="38100" dist="38100" dir="2700000" algn="tl">
                      <a:srgbClr val="FFFFFF"/>
                    </a:outerShdw>
                  </a:effectLst>
                  <a:ea typeface="굴림" charset="-127"/>
                </a:endParaRPr>
              </a:p>
            </p:txBody>
          </p:sp>
          <p:sp>
            <p:nvSpPr>
              <p:cNvPr id="350389" name="Oval 181"/>
              <p:cNvSpPr>
                <a:spLocks noChangeArrowheads="1"/>
              </p:cNvSpPr>
              <p:nvPr/>
            </p:nvSpPr>
            <p:spPr bwMode="auto">
              <a:xfrm>
                <a:off x="1108" y="875"/>
                <a:ext cx="177" cy="17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ko-KR" altLang="en-US">
                  <a:effectLst>
                    <a:outerShdw blurRad="38100" dist="38100" dir="2700000" algn="tl">
                      <a:srgbClr val="FFFFFF"/>
                    </a:outerShdw>
                  </a:effectLst>
                  <a:ea typeface="굴림" charset="-127"/>
                </a:endParaRPr>
              </a:p>
            </p:txBody>
          </p:sp>
          <p:sp>
            <p:nvSpPr>
              <p:cNvPr id="350390" name="Oval 182"/>
              <p:cNvSpPr>
                <a:spLocks noChangeArrowheads="1"/>
              </p:cNvSpPr>
              <p:nvPr/>
            </p:nvSpPr>
            <p:spPr bwMode="auto">
              <a:xfrm>
                <a:off x="1594" y="1088"/>
                <a:ext cx="177" cy="169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ko-KR" altLang="en-US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charset="-127"/>
                </a:endParaRPr>
              </a:p>
            </p:txBody>
          </p:sp>
          <p:sp>
            <p:nvSpPr>
              <p:cNvPr id="350391" name="Oval 183"/>
              <p:cNvSpPr>
                <a:spLocks noChangeArrowheads="1"/>
              </p:cNvSpPr>
              <p:nvPr/>
            </p:nvSpPr>
            <p:spPr bwMode="auto">
              <a:xfrm>
                <a:off x="1594" y="599"/>
                <a:ext cx="177" cy="17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ko-KR" altLang="en-US">
                  <a:effectLst>
                    <a:outerShdw blurRad="38100" dist="38100" dir="2700000" algn="tl">
                      <a:srgbClr val="FFFFFF"/>
                    </a:outerShdw>
                  </a:effectLst>
                  <a:ea typeface="굴림" charset="-127"/>
                </a:endParaRPr>
              </a:p>
            </p:txBody>
          </p:sp>
          <p:sp>
            <p:nvSpPr>
              <p:cNvPr id="350392" name="Oval 184"/>
              <p:cNvSpPr>
                <a:spLocks noChangeArrowheads="1"/>
              </p:cNvSpPr>
              <p:nvPr/>
            </p:nvSpPr>
            <p:spPr bwMode="auto">
              <a:xfrm>
                <a:off x="1108" y="366"/>
                <a:ext cx="177" cy="17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ko-KR" altLang="en-US">
                  <a:effectLst>
                    <a:outerShdw blurRad="38100" dist="38100" dir="2700000" algn="tl">
                      <a:srgbClr val="FFFFFF"/>
                    </a:outerShdw>
                  </a:effectLst>
                  <a:ea typeface="굴림" charset="-127"/>
                </a:endParaRPr>
              </a:p>
            </p:txBody>
          </p:sp>
          <p:sp>
            <p:nvSpPr>
              <p:cNvPr id="350393" name="Line 185"/>
              <p:cNvSpPr>
                <a:spLocks noChangeShapeType="1"/>
              </p:cNvSpPr>
              <p:nvPr/>
            </p:nvSpPr>
            <p:spPr bwMode="auto">
              <a:xfrm>
                <a:off x="788" y="748"/>
                <a:ext cx="335" cy="1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50394" name="Line 186"/>
              <p:cNvSpPr>
                <a:spLocks noChangeShapeType="1"/>
              </p:cNvSpPr>
              <p:nvPr/>
            </p:nvSpPr>
            <p:spPr bwMode="auto">
              <a:xfrm flipV="1">
                <a:off x="799" y="997"/>
                <a:ext cx="319" cy="1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50395" name="Line 187"/>
              <p:cNvSpPr>
                <a:spLocks noChangeShapeType="1"/>
              </p:cNvSpPr>
              <p:nvPr/>
            </p:nvSpPr>
            <p:spPr bwMode="auto">
              <a:xfrm flipV="1">
                <a:off x="755" y="451"/>
                <a:ext cx="353" cy="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50396" name="Line 188"/>
              <p:cNvSpPr>
                <a:spLocks noChangeShapeType="1"/>
              </p:cNvSpPr>
              <p:nvPr/>
            </p:nvSpPr>
            <p:spPr bwMode="auto">
              <a:xfrm>
                <a:off x="1286" y="447"/>
                <a:ext cx="336" cy="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50397" name="Line 189"/>
              <p:cNvSpPr>
                <a:spLocks noChangeShapeType="1"/>
              </p:cNvSpPr>
              <p:nvPr/>
            </p:nvSpPr>
            <p:spPr bwMode="auto">
              <a:xfrm flipV="1">
                <a:off x="1275" y="733"/>
                <a:ext cx="336" cy="1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50398" name="Line 190"/>
              <p:cNvSpPr>
                <a:spLocks noChangeShapeType="1"/>
              </p:cNvSpPr>
              <p:nvPr/>
            </p:nvSpPr>
            <p:spPr bwMode="auto">
              <a:xfrm>
                <a:off x="1279" y="997"/>
                <a:ext cx="325" cy="13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50399" name="Line 191"/>
              <p:cNvSpPr>
                <a:spLocks noChangeShapeType="1"/>
              </p:cNvSpPr>
              <p:nvPr/>
            </p:nvSpPr>
            <p:spPr bwMode="auto">
              <a:xfrm>
                <a:off x="795" y="1253"/>
                <a:ext cx="318" cy="1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50400" name="Line 192"/>
              <p:cNvSpPr>
                <a:spLocks noChangeShapeType="1"/>
              </p:cNvSpPr>
              <p:nvPr/>
            </p:nvSpPr>
            <p:spPr bwMode="auto">
              <a:xfrm flipV="1">
                <a:off x="1279" y="1232"/>
                <a:ext cx="332" cy="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45095" name="Text Box 193"/>
              <p:cNvSpPr txBox="1">
                <a:spLocks noChangeArrowheads="1"/>
              </p:cNvSpPr>
              <p:nvPr/>
            </p:nvSpPr>
            <p:spPr bwMode="auto">
              <a:xfrm>
                <a:off x="844" y="498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30</a:t>
                </a:r>
              </a:p>
            </p:txBody>
          </p:sp>
          <p:sp>
            <p:nvSpPr>
              <p:cNvPr id="45096" name="Text Box 194"/>
              <p:cNvSpPr txBox="1">
                <a:spLocks noChangeArrowheads="1"/>
              </p:cNvSpPr>
              <p:nvPr/>
            </p:nvSpPr>
            <p:spPr bwMode="auto">
              <a:xfrm>
                <a:off x="757" y="758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23</a:t>
                </a:r>
              </a:p>
            </p:txBody>
          </p:sp>
          <p:sp>
            <p:nvSpPr>
              <p:cNvPr id="45097" name="Text Box 195"/>
              <p:cNvSpPr txBox="1">
                <a:spLocks noChangeArrowheads="1"/>
              </p:cNvSpPr>
              <p:nvPr/>
            </p:nvSpPr>
            <p:spPr bwMode="auto">
              <a:xfrm>
                <a:off x="760" y="1282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25</a:t>
                </a:r>
              </a:p>
            </p:txBody>
          </p:sp>
          <p:sp>
            <p:nvSpPr>
              <p:cNvPr id="45098" name="Text Box 196"/>
              <p:cNvSpPr txBox="1">
                <a:spLocks noChangeArrowheads="1"/>
              </p:cNvSpPr>
              <p:nvPr/>
            </p:nvSpPr>
            <p:spPr bwMode="auto">
              <a:xfrm>
                <a:off x="1386" y="378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24</a:t>
                </a:r>
              </a:p>
            </p:txBody>
          </p:sp>
          <p:sp>
            <p:nvSpPr>
              <p:cNvPr id="45099" name="Text Box 197"/>
              <p:cNvSpPr txBox="1">
                <a:spLocks noChangeArrowheads="1"/>
              </p:cNvSpPr>
              <p:nvPr/>
            </p:nvSpPr>
            <p:spPr bwMode="auto">
              <a:xfrm>
                <a:off x="1398" y="766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18</a:t>
                </a:r>
              </a:p>
            </p:txBody>
          </p:sp>
          <p:sp>
            <p:nvSpPr>
              <p:cNvPr id="45100" name="Text Box 198"/>
              <p:cNvSpPr txBox="1">
                <a:spLocks noChangeArrowheads="1"/>
              </p:cNvSpPr>
              <p:nvPr/>
            </p:nvSpPr>
            <p:spPr bwMode="auto">
              <a:xfrm>
                <a:off x="806" y="921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28</a:t>
                </a:r>
              </a:p>
            </p:txBody>
          </p:sp>
          <p:sp>
            <p:nvSpPr>
              <p:cNvPr id="45101" name="Text Box 199"/>
              <p:cNvSpPr txBox="1">
                <a:spLocks noChangeArrowheads="1"/>
              </p:cNvSpPr>
              <p:nvPr/>
            </p:nvSpPr>
            <p:spPr bwMode="auto">
              <a:xfrm>
                <a:off x="1383" y="932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20</a:t>
                </a:r>
              </a:p>
            </p:txBody>
          </p:sp>
          <p:sp>
            <p:nvSpPr>
              <p:cNvPr id="45102" name="Text Box 200"/>
              <p:cNvSpPr txBox="1">
                <a:spLocks noChangeArrowheads="1"/>
              </p:cNvSpPr>
              <p:nvPr/>
            </p:nvSpPr>
            <p:spPr bwMode="auto">
              <a:xfrm>
                <a:off x="1394" y="1273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29</a:t>
                </a:r>
              </a:p>
            </p:txBody>
          </p:sp>
          <p:sp>
            <p:nvSpPr>
              <p:cNvPr id="45103" name="Text Box 201"/>
              <p:cNvSpPr txBox="1">
                <a:spLocks noChangeArrowheads="1"/>
              </p:cNvSpPr>
              <p:nvPr/>
            </p:nvSpPr>
            <p:spPr bwMode="auto">
              <a:xfrm>
                <a:off x="498" y="845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25</a:t>
                </a:r>
              </a:p>
            </p:txBody>
          </p:sp>
          <p:sp>
            <p:nvSpPr>
              <p:cNvPr id="350410" name="Line 202"/>
              <p:cNvSpPr>
                <a:spLocks noChangeShapeType="1"/>
              </p:cNvSpPr>
              <p:nvPr/>
            </p:nvSpPr>
            <p:spPr bwMode="auto">
              <a:xfrm>
                <a:off x="700" y="785"/>
                <a:ext cx="5" cy="34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50411" name="Line 203"/>
              <p:cNvSpPr>
                <a:spLocks noChangeShapeType="1"/>
              </p:cNvSpPr>
              <p:nvPr/>
            </p:nvSpPr>
            <p:spPr bwMode="auto">
              <a:xfrm flipV="1">
                <a:off x="797" y="1192"/>
                <a:ext cx="798" cy="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45106" name="Text Box 204"/>
              <p:cNvSpPr txBox="1">
                <a:spLocks noChangeArrowheads="1"/>
              </p:cNvSpPr>
              <p:nvPr/>
            </p:nvSpPr>
            <p:spPr bwMode="auto">
              <a:xfrm>
                <a:off x="1070" y="1151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39</a:t>
                </a:r>
              </a:p>
            </p:txBody>
          </p:sp>
          <p:sp>
            <p:nvSpPr>
              <p:cNvPr id="45107" name="Oval 205"/>
              <p:cNvSpPr>
                <a:spLocks noChangeArrowheads="1"/>
              </p:cNvSpPr>
              <p:nvPr/>
            </p:nvSpPr>
            <p:spPr bwMode="auto">
              <a:xfrm>
                <a:off x="2070" y="873"/>
                <a:ext cx="177" cy="16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latinLnBrk="1" hangingPunct="1"/>
                <a:r>
                  <a:rPr kumimoji="1" lang="en-US" altLang="ko-KR" sz="1400" i="0">
                    <a:solidFill>
                      <a:schemeClr val="bg1"/>
                    </a:solidFill>
                    <a:latin typeface="굴림" charset="-127"/>
                    <a:ea typeface="굴림" charset="-127"/>
                  </a:rPr>
                  <a:t>61</a:t>
                </a:r>
              </a:p>
            </p:txBody>
          </p:sp>
          <p:sp>
            <p:nvSpPr>
              <p:cNvPr id="350414" name="Line 206"/>
              <p:cNvSpPr>
                <a:spLocks noChangeShapeType="1"/>
              </p:cNvSpPr>
              <p:nvPr/>
            </p:nvSpPr>
            <p:spPr bwMode="auto">
              <a:xfrm>
                <a:off x="1768" y="722"/>
                <a:ext cx="319" cy="18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50415" name="Line 207"/>
              <p:cNvSpPr>
                <a:spLocks noChangeShapeType="1"/>
              </p:cNvSpPr>
              <p:nvPr/>
            </p:nvSpPr>
            <p:spPr bwMode="auto">
              <a:xfrm flipV="1">
                <a:off x="1767" y="983"/>
                <a:ext cx="308" cy="1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50416" name="Freeform 208"/>
              <p:cNvSpPr>
                <a:spLocks/>
              </p:cNvSpPr>
              <p:nvPr/>
            </p:nvSpPr>
            <p:spPr bwMode="auto">
              <a:xfrm>
                <a:off x="1286" y="1034"/>
                <a:ext cx="841" cy="472"/>
              </a:xfrm>
              <a:custGeom>
                <a:avLst/>
                <a:gdLst>
                  <a:gd name="T0" fmla="*/ 841 w 841"/>
                  <a:gd name="T1" fmla="*/ 0 h 472"/>
                  <a:gd name="T2" fmla="*/ 628 w 841"/>
                  <a:gd name="T3" fmla="*/ 242 h 472"/>
                  <a:gd name="T4" fmla="*/ 248 w 841"/>
                  <a:gd name="T5" fmla="*/ 466 h 472"/>
                  <a:gd name="T6" fmla="*/ 0 w 841"/>
                  <a:gd name="T7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1" h="472">
                    <a:moveTo>
                      <a:pt x="841" y="0"/>
                    </a:moveTo>
                    <a:lnTo>
                      <a:pt x="628" y="242"/>
                    </a:lnTo>
                    <a:lnTo>
                      <a:pt x="248" y="466"/>
                    </a:lnTo>
                    <a:lnTo>
                      <a:pt x="0" y="472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45111" name="Text Box 209"/>
              <p:cNvSpPr txBox="1">
                <a:spLocks noChangeArrowheads="1"/>
              </p:cNvSpPr>
              <p:nvPr/>
            </p:nvSpPr>
            <p:spPr bwMode="auto">
              <a:xfrm>
                <a:off x="1846" y="649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20</a:t>
                </a:r>
              </a:p>
            </p:txBody>
          </p:sp>
          <p:sp>
            <p:nvSpPr>
              <p:cNvPr id="45112" name="Text Box 210"/>
              <p:cNvSpPr txBox="1">
                <a:spLocks noChangeArrowheads="1"/>
              </p:cNvSpPr>
              <p:nvPr/>
            </p:nvSpPr>
            <p:spPr bwMode="auto">
              <a:xfrm>
                <a:off x="1735" y="1297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40</a:t>
                </a:r>
              </a:p>
            </p:txBody>
          </p:sp>
          <p:sp>
            <p:nvSpPr>
              <p:cNvPr id="45113" name="Text Box 211"/>
              <p:cNvSpPr txBox="1">
                <a:spLocks noChangeArrowheads="1"/>
              </p:cNvSpPr>
              <p:nvPr/>
            </p:nvSpPr>
            <p:spPr bwMode="auto">
              <a:xfrm>
                <a:off x="1782" y="915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28</a:t>
                </a:r>
              </a:p>
            </p:txBody>
          </p:sp>
          <p:sp>
            <p:nvSpPr>
              <p:cNvPr id="350420" name="Line 212"/>
              <p:cNvSpPr>
                <a:spLocks noChangeShapeType="1"/>
              </p:cNvSpPr>
              <p:nvPr/>
            </p:nvSpPr>
            <p:spPr bwMode="auto">
              <a:xfrm flipV="1">
                <a:off x="1199" y="543"/>
                <a:ext cx="0" cy="32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45115" name="Text Box 213"/>
              <p:cNvSpPr txBox="1">
                <a:spLocks noChangeArrowheads="1"/>
              </p:cNvSpPr>
              <p:nvPr/>
            </p:nvSpPr>
            <p:spPr bwMode="auto">
              <a:xfrm>
                <a:off x="1158" y="600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16</a:t>
                </a:r>
              </a:p>
            </p:txBody>
          </p:sp>
          <p:sp>
            <p:nvSpPr>
              <p:cNvPr id="350422" name="Oval 214"/>
              <p:cNvSpPr>
                <a:spLocks noChangeArrowheads="1"/>
              </p:cNvSpPr>
              <p:nvPr/>
            </p:nvSpPr>
            <p:spPr bwMode="auto">
              <a:xfrm>
                <a:off x="138" y="879"/>
                <a:ext cx="177" cy="169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ko-KR" altLang="en-US">
                  <a:effectLst>
                    <a:outerShdw blurRad="38100" dist="38100" dir="2700000" algn="tl">
                      <a:srgbClr val="FFFFFF"/>
                    </a:outerShdw>
                  </a:effectLst>
                  <a:ea typeface="굴림" charset="-127"/>
                </a:endParaRPr>
              </a:p>
            </p:txBody>
          </p:sp>
          <p:sp>
            <p:nvSpPr>
              <p:cNvPr id="350423" name="Line 215"/>
              <p:cNvSpPr>
                <a:spLocks noChangeShapeType="1"/>
              </p:cNvSpPr>
              <p:nvPr/>
            </p:nvSpPr>
            <p:spPr bwMode="auto">
              <a:xfrm flipV="1">
                <a:off x="307" y="733"/>
                <a:ext cx="319" cy="1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50424" name="Line 216"/>
              <p:cNvSpPr>
                <a:spLocks noChangeShapeType="1"/>
              </p:cNvSpPr>
              <p:nvPr/>
            </p:nvSpPr>
            <p:spPr bwMode="auto">
              <a:xfrm>
                <a:off x="308" y="1012"/>
                <a:ext cx="335" cy="1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50425" name="Oval 217"/>
              <p:cNvSpPr>
                <a:spLocks noChangeArrowheads="1"/>
              </p:cNvSpPr>
              <p:nvPr/>
            </p:nvSpPr>
            <p:spPr bwMode="auto">
              <a:xfrm>
                <a:off x="480" y="267"/>
                <a:ext cx="177" cy="169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ko-KR" altLang="en-US">
                  <a:effectLst>
                    <a:outerShdw blurRad="38100" dist="38100" dir="2700000" algn="tl">
                      <a:srgbClr val="FFFFFF"/>
                    </a:outerShdw>
                  </a:effectLst>
                  <a:ea typeface="굴림" charset="-127"/>
                </a:endParaRPr>
              </a:p>
            </p:txBody>
          </p:sp>
          <p:sp>
            <p:nvSpPr>
              <p:cNvPr id="350426" name="Line 218"/>
              <p:cNvSpPr>
                <a:spLocks noChangeShapeType="1"/>
              </p:cNvSpPr>
              <p:nvPr/>
            </p:nvSpPr>
            <p:spPr bwMode="auto">
              <a:xfrm flipH="1" flipV="1">
                <a:off x="612" y="414"/>
                <a:ext cx="54" cy="2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50427" name="Line 219"/>
              <p:cNvSpPr>
                <a:spLocks noChangeShapeType="1"/>
              </p:cNvSpPr>
              <p:nvPr/>
            </p:nvSpPr>
            <p:spPr bwMode="auto">
              <a:xfrm flipH="1">
                <a:off x="264" y="426"/>
                <a:ext cx="264" cy="4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50428" name="Line 220"/>
              <p:cNvSpPr>
                <a:spLocks noChangeShapeType="1"/>
              </p:cNvSpPr>
              <p:nvPr/>
            </p:nvSpPr>
            <p:spPr bwMode="auto">
              <a:xfrm flipH="1" flipV="1">
                <a:off x="666" y="354"/>
                <a:ext cx="444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45123" name="Text Box 221"/>
              <p:cNvSpPr txBox="1">
                <a:spLocks noChangeArrowheads="1"/>
              </p:cNvSpPr>
              <p:nvPr/>
            </p:nvSpPr>
            <p:spPr bwMode="auto">
              <a:xfrm>
                <a:off x="442" y="474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10</a:t>
                </a:r>
              </a:p>
            </p:txBody>
          </p:sp>
          <p:sp>
            <p:nvSpPr>
              <p:cNvPr id="45124" name="Text Box 222"/>
              <p:cNvSpPr txBox="1">
                <a:spLocks noChangeArrowheads="1"/>
              </p:cNvSpPr>
              <p:nvPr/>
            </p:nvSpPr>
            <p:spPr bwMode="auto">
              <a:xfrm>
                <a:off x="804" y="204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19</a:t>
                </a:r>
              </a:p>
            </p:txBody>
          </p:sp>
          <p:sp>
            <p:nvSpPr>
              <p:cNvPr id="45125" name="Text Box 223"/>
              <p:cNvSpPr txBox="1">
                <a:spLocks noChangeArrowheads="1"/>
              </p:cNvSpPr>
              <p:nvPr/>
            </p:nvSpPr>
            <p:spPr bwMode="auto">
              <a:xfrm>
                <a:off x="304" y="1056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17</a:t>
                </a:r>
              </a:p>
            </p:txBody>
          </p:sp>
          <p:sp>
            <p:nvSpPr>
              <p:cNvPr id="45126" name="Text Box 224"/>
              <p:cNvSpPr txBox="1">
                <a:spLocks noChangeArrowheads="1"/>
              </p:cNvSpPr>
              <p:nvPr/>
            </p:nvSpPr>
            <p:spPr bwMode="auto">
              <a:xfrm>
                <a:off x="196" y="498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20</a:t>
                </a:r>
              </a:p>
            </p:txBody>
          </p:sp>
          <p:sp>
            <p:nvSpPr>
              <p:cNvPr id="45127" name="Text Box 225"/>
              <p:cNvSpPr txBox="1">
                <a:spLocks noChangeArrowheads="1"/>
              </p:cNvSpPr>
              <p:nvPr/>
            </p:nvSpPr>
            <p:spPr bwMode="auto">
              <a:xfrm>
                <a:off x="352" y="642"/>
                <a:ext cx="24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latinLnBrk="1" hangingPunct="1"/>
                <a:r>
                  <a:rPr kumimoji="1" lang="en-US" altLang="ko-KR" sz="1400" i="0">
                    <a:latin typeface="굴림" charset="-127"/>
                    <a:ea typeface="굴림" charset="-127"/>
                  </a:rPr>
                  <a:t>17</a:t>
                </a:r>
              </a:p>
            </p:txBody>
          </p:sp>
        </p:grpSp>
        <p:sp>
          <p:nvSpPr>
            <p:cNvPr id="45072" name="Text Box 226"/>
            <p:cNvSpPr txBox="1">
              <a:spLocks noChangeArrowheads="1"/>
            </p:cNvSpPr>
            <p:nvPr/>
          </p:nvSpPr>
          <p:spPr bwMode="auto">
            <a:xfrm>
              <a:off x="512" y="1800"/>
              <a:ext cx="24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en-US" altLang="ko-KR" sz="1400" i="0">
                  <a:latin typeface="굴림" charset="-127"/>
                  <a:ea typeface="굴림" charset="-127"/>
                </a:rPr>
                <a:t>10</a:t>
              </a:r>
            </a:p>
          </p:txBody>
        </p:sp>
        <p:sp>
          <p:nvSpPr>
            <p:cNvPr id="45073" name="Text Box 227"/>
            <p:cNvSpPr txBox="1">
              <a:spLocks noChangeArrowheads="1"/>
            </p:cNvSpPr>
            <p:nvPr/>
          </p:nvSpPr>
          <p:spPr bwMode="auto">
            <a:xfrm>
              <a:off x="1148" y="1902"/>
              <a:ext cx="24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en-US" altLang="ko-KR" sz="1400" i="0">
                  <a:latin typeface="굴림" charset="-127"/>
                  <a:ea typeface="굴림" charset="-127"/>
                </a:rPr>
                <a:t>30</a:t>
              </a:r>
            </a:p>
          </p:txBody>
        </p:sp>
        <p:sp>
          <p:nvSpPr>
            <p:cNvPr id="45074" name="Text Box 228"/>
            <p:cNvSpPr txBox="1">
              <a:spLocks noChangeArrowheads="1"/>
            </p:cNvSpPr>
            <p:nvPr/>
          </p:nvSpPr>
          <p:spPr bwMode="auto">
            <a:xfrm>
              <a:off x="170" y="2412"/>
              <a:ext cx="24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en-US" altLang="ko-KR" sz="1400" i="0">
                  <a:latin typeface="굴림" charset="-127"/>
                  <a:ea typeface="굴림" charset="-127"/>
                </a:rPr>
                <a:t>17</a:t>
              </a:r>
            </a:p>
          </p:txBody>
        </p:sp>
        <p:sp>
          <p:nvSpPr>
            <p:cNvPr id="45075" name="Text Box 229"/>
            <p:cNvSpPr txBox="1">
              <a:spLocks noChangeArrowheads="1"/>
            </p:cNvSpPr>
            <p:nvPr/>
          </p:nvSpPr>
          <p:spPr bwMode="auto">
            <a:xfrm>
              <a:off x="1142" y="2406"/>
              <a:ext cx="24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en-US" altLang="ko-KR" sz="1400" i="0">
                  <a:latin typeface="굴림" charset="-127"/>
                  <a:ea typeface="굴림" charset="-127"/>
                </a:rPr>
                <a:t>23</a:t>
              </a:r>
            </a:p>
          </p:txBody>
        </p:sp>
        <p:sp>
          <p:nvSpPr>
            <p:cNvPr id="45076" name="Text Box 230"/>
            <p:cNvSpPr txBox="1">
              <a:spLocks noChangeArrowheads="1"/>
            </p:cNvSpPr>
            <p:nvPr/>
          </p:nvSpPr>
          <p:spPr bwMode="auto">
            <a:xfrm>
              <a:off x="1628" y="2136"/>
              <a:ext cx="24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en-US" altLang="ko-KR" sz="1400" i="0">
                  <a:latin typeface="굴림" charset="-127"/>
                  <a:ea typeface="굴림" charset="-127"/>
                </a:rPr>
                <a:t>41</a:t>
              </a:r>
            </a:p>
          </p:txBody>
        </p:sp>
        <p:sp>
          <p:nvSpPr>
            <p:cNvPr id="45077" name="Text Box 231"/>
            <p:cNvSpPr txBox="1">
              <a:spLocks noChangeArrowheads="1"/>
            </p:cNvSpPr>
            <p:nvPr/>
          </p:nvSpPr>
          <p:spPr bwMode="auto">
            <a:xfrm>
              <a:off x="1628" y="2605"/>
              <a:ext cx="26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en-US" altLang="ko-KR" sz="1600" i="0">
                  <a:latin typeface="굴림" charset="-127"/>
                  <a:ea typeface="굴림" charset="-127"/>
                </a:rPr>
                <a:t>64</a:t>
              </a:r>
            </a:p>
          </p:txBody>
        </p:sp>
        <p:sp>
          <p:nvSpPr>
            <p:cNvPr id="45078" name="Text Box 232"/>
            <p:cNvSpPr txBox="1">
              <a:spLocks noChangeArrowheads="1"/>
            </p:cNvSpPr>
            <p:nvPr/>
          </p:nvSpPr>
          <p:spPr bwMode="auto">
            <a:xfrm>
              <a:off x="1142" y="2922"/>
              <a:ext cx="24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en-US" altLang="ko-KR" sz="1400" i="0">
                  <a:latin typeface="굴림" charset="-127"/>
                  <a:ea typeface="굴림" charset="-127"/>
                </a:rPr>
                <a:t>50</a:t>
              </a:r>
            </a:p>
          </p:txBody>
        </p:sp>
        <p:sp>
          <p:nvSpPr>
            <p:cNvPr id="45079" name="Text Box 233"/>
            <p:cNvSpPr txBox="1">
              <a:spLocks noChangeArrowheads="1"/>
            </p:cNvSpPr>
            <p:nvPr/>
          </p:nvSpPr>
          <p:spPr bwMode="auto">
            <a:xfrm>
              <a:off x="656" y="2664"/>
              <a:ext cx="24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latinLnBrk="1" hangingPunct="1"/>
              <a:r>
                <a:rPr kumimoji="1" lang="en-US" altLang="ko-KR" sz="1400" i="0">
                  <a:latin typeface="굴림" charset="-127"/>
                  <a:ea typeface="굴림" charset="-127"/>
                </a:rPr>
                <a:t>25</a:t>
              </a:r>
            </a:p>
          </p:txBody>
        </p:sp>
      </p:grpSp>
      <p:sp>
        <p:nvSpPr>
          <p:cNvPr id="350442" name="AutoShape 234"/>
          <p:cNvSpPr>
            <a:spLocks noChangeArrowheads="1"/>
          </p:cNvSpPr>
          <p:nvPr/>
        </p:nvSpPr>
        <p:spPr bwMode="auto">
          <a:xfrm>
            <a:off x="4276725" y="2446338"/>
            <a:ext cx="338138" cy="255587"/>
          </a:xfrm>
          <a:prstGeom prst="rightArrow">
            <a:avLst>
              <a:gd name="adj1" fmla="val 50000"/>
              <a:gd name="adj2" fmla="val 33075"/>
            </a:avLst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350443" name="AutoShape 235"/>
          <p:cNvSpPr>
            <a:spLocks noChangeArrowheads="1"/>
          </p:cNvSpPr>
          <p:nvPr/>
        </p:nvSpPr>
        <p:spPr bwMode="auto">
          <a:xfrm flipH="1">
            <a:off x="4425950" y="5072063"/>
            <a:ext cx="338138" cy="255587"/>
          </a:xfrm>
          <a:prstGeom prst="rightArrow">
            <a:avLst>
              <a:gd name="adj1" fmla="val 50000"/>
              <a:gd name="adj2" fmla="val 33075"/>
            </a:avLst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350444" name="AutoShape 236"/>
          <p:cNvSpPr>
            <a:spLocks noChangeArrowheads="1"/>
          </p:cNvSpPr>
          <p:nvPr/>
        </p:nvSpPr>
        <p:spPr bwMode="auto">
          <a:xfrm rot="5400000">
            <a:off x="6883400" y="4106863"/>
            <a:ext cx="338137" cy="255588"/>
          </a:xfrm>
          <a:prstGeom prst="rightArrow">
            <a:avLst>
              <a:gd name="adj1" fmla="val 50000"/>
              <a:gd name="adj2" fmla="val 33074"/>
            </a:avLst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350445" name="AutoShape 237"/>
          <p:cNvSpPr>
            <a:spLocks noChangeArrowheads="1"/>
          </p:cNvSpPr>
          <p:nvPr/>
        </p:nvSpPr>
        <p:spPr bwMode="auto">
          <a:xfrm rot="5400000">
            <a:off x="1939925" y="1214438"/>
            <a:ext cx="338137" cy="255588"/>
          </a:xfrm>
          <a:prstGeom prst="rightArrow">
            <a:avLst>
              <a:gd name="adj1" fmla="val 50000"/>
              <a:gd name="adj2" fmla="val 33074"/>
            </a:avLst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350450" name="AutoShape 242"/>
          <p:cNvSpPr>
            <a:spLocks noChangeArrowheads="1"/>
          </p:cNvSpPr>
          <p:nvPr/>
        </p:nvSpPr>
        <p:spPr bwMode="auto">
          <a:xfrm rot="5400000">
            <a:off x="946150" y="6383338"/>
            <a:ext cx="338137" cy="255588"/>
          </a:xfrm>
          <a:prstGeom prst="rightArrow">
            <a:avLst>
              <a:gd name="adj1" fmla="val 50000"/>
              <a:gd name="adj2" fmla="val 33074"/>
            </a:avLst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47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 latinLnBrk="1"/>
            <a:r>
              <a:rPr lang="ko-KR" altLang="en-US" dirty="0" smtClean="0"/>
              <a:t>그런데 </a:t>
            </a:r>
            <a:r>
              <a:rPr lang="ko-KR" altLang="en-US" dirty="0"/>
              <a:t>만일 한국은행에서 </a:t>
            </a:r>
            <a:r>
              <a:rPr lang="en-US" altLang="ko-KR" dirty="0">
                <a:solidFill>
                  <a:srgbClr val="C00000"/>
                </a:solidFill>
              </a:rPr>
              <a:t>160</a:t>
            </a:r>
            <a:r>
              <a:rPr lang="ko-KR" altLang="en-US" dirty="0">
                <a:solidFill>
                  <a:srgbClr val="C00000"/>
                </a:solidFill>
              </a:rPr>
              <a:t>원짜리 동전</a:t>
            </a:r>
            <a:r>
              <a:rPr lang="ko-KR" altLang="en-US" dirty="0"/>
              <a:t>을 추가로 발행한다면</a:t>
            </a:r>
            <a:r>
              <a:rPr lang="en-US" altLang="ko-KR" dirty="0"/>
              <a:t>, </a:t>
            </a:r>
            <a:r>
              <a:rPr lang="en-US" altLang="ko-KR" dirty="0" err="1"/>
              <a:t>CoinChange</a:t>
            </a:r>
            <a:r>
              <a:rPr lang="en-US" altLang="ko-KR" dirty="0"/>
              <a:t> </a:t>
            </a:r>
            <a:r>
              <a:rPr lang="ko-KR" altLang="en-US" dirty="0"/>
              <a:t>알고리즘이 항상 최소 동전 수를 계산할 수 있을까</a:t>
            </a:r>
            <a:r>
              <a:rPr lang="en-US" altLang="ko-KR" dirty="0"/>
              <a:t>? </a:t>
            </a:r>
            <a:endParaRPr lang="ko-KR" altLang="en-US" dirty="0"/>
          </a:p>
          <a:p>
            <a:pPr fontAlgn="base" latinLnBrk="1"/>
            <a:r>
              <a:rPr lang="ko-KR" altLang="en-US" dirty="0" smtClean="0"/>
              <a:t>거스름돈이 </a:t>
            </a:r>
            <a:r>
              <a:rPr lang="en-US" altLang="ko-KR" dirty="0"/>
              <a:t>200</a:t>
            </a:r>
            <a:r>
              <a:rPr lang="ko-KR" altLang="en-US" dirty="0" smtClean="0"/>
              <a:t>원이라면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CoinChange</a:t>
            </a:r>
            <a:r>
              <a:rPr lang="en-US" altLang="ko-KR" dirty="0" smtClean="0"/>
              <a:t> </a:t>
            </a:r>
            <a:r>
              <a:rPr lang="ko-KR" altLang="en-US" dirty="0"/>
              <a:t>알고리즘은 </a:t>
            </a:r>
            <a:r>
              <a:rPr lang="en-US" altLang="ko-KR" dirty="0"/>
              <a:t>160</a:t>
            </a:r>
            <a:r>
              <a:rPr lang="ko-KR" altLang="en-US" dirty="0"/>
              <a:t>원짜리 동전 </a:t>
            </a:r>
            <a:r>
              <a:rPr lang="en-US" altLang="ko-KR" dirty="0"/>
              <a:t>1</a:t>
            </a:r>
            <a:r>
              <a:rPr lang="ko-KR" altLang="en-US" dirty="0"/>
              <a:t>개와 </a:t>
            </a:r>
            <a:r>
              <a:rPr lang="en-US" altLang="ko-KR" dirty="0"/>
              <a:t>10</a:t>
            </a:r>
            <a:r>
              <a:rPr lang="ko-KR" altLang="en-US" dirty="0"/>
              <a:t>원짜리 동전 </a:t>
            </a:r>
            <a:r>
              <a:rPr lang="en-US" altLang="ko-KR" dirty="0"/>
              <a:t>4</a:t>
            </a:r>
            <a:r>
              <a:rPr lang="ko-KR" altLang="en-US" dirty="0"/>
              <a:t>개로서 총 </a:t>
            </a:r>
            <a:r>
              <a:rPr lang="en-US" altLang="ko-KR" dirty="0"/>
              <a:t>5</a:t>
            </a:r>
            <a:r>
              <a:rPr lang="ko-KR" altLang="en-US" dirty="0"/>
              <a:t>개를 </a:t>
            </a:r>
            <a:r>
              <a:rPr lang="ko-KR" altLang="en-US" dirty="0" err="1"/>
              <a:t>리턴한다</a:t>
            </a:r>
            <a:r>
              <a:rPr lang="en-US" altLang="ko-KR" dirty="0" smtClean="0"/>
              <a:t>.</a:t>
            </a:r>
          </a:p>
          <a:p>
            <a:pPr fontAlgn="base" latinLnBrk="1"/>
            <a:endParaRPr lang="en-US" altLang="ko-KR" dirty="0" smtClean="0"/>
          </a:p>
          <a:p>
            <a:pPr fontAlgn="base" latinLnBrk="1"/>
            <a:endParaRPr lang="en-US" altLang="ko-KR" dirty="0"/>
          </a:p>
          <a:p>
            <a:pPr fontAlgn="base" latinLnBrk="1"/>
            <a:endParaRPr lang="en-US" altLang="ko-KR" dirty="0" smtClean="0"/>
          </a:p>
          <a:p>
            <a:pPr fontAlgn="base" latinLnBrk="1"/>
            <a:endParaRPr lang="en-US" altLang="ko-KR" dirty="0"/>
          </a:p>
          <a:p>
            <a:pPr fontAlgn="base" latinLnBrk="1"/>
            <a:endParaRPr lang="en-US" altLang="ko-KR" dirty="0" smtClean="0"/>
          </a:p>
          <a:p>
            <a:pPr fontAlgn="base" latinLnBrk="1"/>
            <a:r>
              <a:rPr lang="en-US" altLang="ko-KR" sz="2400" dirty="0" err="1"/>
              <a:t>CoinChange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알고리즘은 </a:t>
            </a:r>
            <a:r>
              <a:rPr lang="ko-KR" altLang="en-US" sz="2400" dirty="0"/>
              <a:t>항상 최적의 답을 주지 못한다</a:t>
            </a:r>
            <a:r>
              <a:rPr lang="en-US" altLang="ko-KR" sz="2400" dirty="0"/>
              <a:t>. </a:t>
            </a:r>
            <a:endParaRPr lang="en-US" altLang="ko-KR" sz="2400" dirty="0" smtClean="0"/>
          </a:p>
          <a:p>
            <a:pPr fontAlgn="base" latinLnBrk="1"/>
            <a:r>
              <a:rPr lang="en-US" altLang="ko-KR" sz="2400" dirty="0" smtClean="0"/>
              <a:t>5</a:t>
            </a:r>
            <a:r>
              <a:rPr lang="ko-KR" altLang="en-US" sz="2400" dirty="0" smtClean="0"/>
              <a:t>장에서는 </a:t>
            </a:r>
            <a:r>
              <a:rPr lang="ko-KR" altLang="en-US" sz="2400" dirty="0"/>
              <a:t>어떤 경우에도 </a:t>
            </a:r>
            <a:r>
              <a:rPr lang="ko-KR" altLang="en-US" sz="2400" dirty="0" err="1"/>
              <a:t>최적해를</a:t>
            </a:r>
            <a:r>
              <a:rPr lang="ko-KR" altLang="en-US" sz="2400" dirty="0"/>
              <a:t> 찾는 동전 거스름돈을 위한 동적 계획 알고리즘을 소개한다</a:t>
            </a:r>
            <a:r>
              <a:rPr lang="en-US" altLang="ko-KR" sz="2400" dirty="0"/>
              <a:t>.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58" y="2747467"/>
            <a:ext cx="7019925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68318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Freeform 2"/>
          <p:cNvSpPr>
            <a:spLocks/>
          </p:cNvSpPr>
          <p:nvPr/>
        </p:nvSpPr>
        <p:spPr bwMode="auto">
          <a:xfrm>
            <a:off x="4910138" y="1670521"/>
            <a:ext cx="3930650" cy="2630488"/>
          </a:xfrm>
          <a:custGeom>
            <a:avLst/>
            <a:gdLst>
              <a:gd name="T0" fmla="*/ 515 w 2476"/>
              <a:gd name="T1" fmla="*/ 28 h 1657"/>
              <a:gd name="T2" fmla="*/ 291 w 2476"/>
              <a:gd name="T3" fmla="*/ 164 h 1657"/>
              <a:gd name="T4" fmla="*/ 107 w 2476"/>
              <a:gd name="T5" fmla="*/ 452 h 1657"/>
              <a:gd name="T6" fmla="*/ 11 w 2476"/>
              <a:gd name="T7" fmla="*/ 780 h 1657"/>
              <a:gd name="T8" fmla="*/ 43 w 2476"/>
              <a:gd name="T9" fmla="*/ 972 h 1657"/>
              <a:gd name="T10" fmla="*/ 211 w 2476"/>
              <a:gd name="T11" fmla="*/ 1196 h 1657"/>
              <a:gd name="T12" fmla="*/ 707 w 2476"/>
              <a:gd name="T13" fmla="*/ 1532 h 1657"/>
              <a:gd name="T14" fmla="*/ 1347 w 2476"/>
              <a:gd name="T15" fmla="*/ 1596 h 1657"/>
              <a:gd name="T16" fmla="*/ 1371 w 2476"/>
              <a:gd name="T17" fmla="*/ 1164 h 1657"/>
              <a:gd name="T18" fmla="*/ 1355 w 2476"/>
              <a:gd name="T19" fmla="*/ 924 h 1657"/>
              <a:gd name="T20" fmla="*/ 1659 w 2476"/>
              <a:gd name="T21" fmla="*/ 796 h 1657"/>
              <a:gd name="T22" fmla="*/ 1931 w 2476"/>
              <a:gd name="T23" fmla="*/ 996 h 1657"/>
              <a:gd name="T24" fmla="*/ 2227 w 2476"/>
              <a:gd name="T25" fmla="*/ 1100 h 1657"/>
              <a:gd name="T26" fmla="*/ 2427 w 2476"/>
              <a:gd name="T27" fmla="*/ 948 h 1657"/>
              <a:gd name="T28" fmla="*/ 2331 w 2476"/>
              <a:gd name="T29" fmla="*/ 660 h 1657"/>
              <a:gd name="T30" fmla="*/ 1555 w 2476"/>
              <a:gd name="T31" fmla="*/ 188 h 1657"/>
              <a:gd name="T32" fmla="*/ 1027 w 2476"/>
              <a:gd name="T33" fmla="*/ 28 h 1657"/>
              <a:gd name="T34" fmla="*/ 515 w 2476"/>
              <a:gd name="T35" fmla="*/ 28 h 1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476" h="1657">
                <a:moveTo>
                  <a:pt x="515" y="28"/>
                </a:moveTo>
                <a:cubicBezTo>
                  <a:pt x="392" y="51"/>
                  <a:pt x="359" y="93"/>
                  <a:pt x="291" y="164"/>
                </a:cubicBezTo>
                <a:cubicBezTo>
                  <a:pt x="223" y="235"/>
                  <a:pt x="154" y="349"/>
                  <a:pt x="107" y="452"/>
                </a:cubicBezTo>
                <a:cubicBezTo>
                  <a:pt x="60" y="555"/>
                  <a:pt x="22" y="693"/>
                  <a:pt x="11" y="780"/>
                </a:cubicBezTo>
                <a:cubicBezTo>
                  <a:pt x="0" y="867"/>
                  <a:pt x="10" y="903"/>
                  <a:pt x="43" y="972"/>
                </a:cubicBezTo>
                <a:cubicBezTo>
                  <a:pt x="76" y="1041"/>
                  <a:pt x="100" y="1103"/>
                  <a:pt x="211" y="1196"/>
                </a:cubicBezTo>
                <a:cubicBezTo>
                  <a:pt x="322" y="1289"/>
                  <a:pt x="518" y="1465"/>
                  <a:pt x="707" y="1532"/>
                </a:cubicBezTo>
                <a:cubicBezTo>
                  <a:pt x="896" y="1599"/>
                  <a:pt x="1236" y="1657"/>
                  <a:pt x="1347" y="1596"/>
                </a:cubicBezTo>
                <a:cubicBezTo>
                  <a:pt x="1458" y="1535"/>
                  <a:pt x="1370" y="1276"/>
                  <a:pt x="1371" y="1164"/>
                </a:cubicBezTo>
                <a:cubicBezTo>
                  <a:pt x="1372" y="1052"/>
                  <a:pt x="1307" y="985"/>
                  <a:pt x="1355" y="924"/>
                </a:cubicBezTo>
                <a:cubicBezTo>
                  <a:pt x="1403" y="863"/>
                  <a:pt x="1563" y="784"/>
                  <a:pt x="1659" y="796"/>
                </a:cubicBezTo>
                <a:cubicBezTo>
                  <a:pt x="1755" y="808"/>
                  <a:pt x="1836" y="945"/>
                  <a:pt x="1931" y="996"/>
                </a:cubicBezTo>
                <a:cubicBezTo>
                  <a:pt x="2026" y="1047"/>
                  <a:pt x="2144" y="1108"/>
                  <a:pt x="2227" y="1100"/>
                </a:cubicBezTo>
                <a:cubicBezTo>
                  <a:pt x="2310" y="1092"/>
                  <a:pt x="2410" y="1021"/>
                  <a:pt x="2427" y="948"/>
                </a:cubicBezTo>
                <a:cubicBezTo>
                  <a:pt x="2444" y="875"/>
                  <a:pt x="2476" y="787"/>
                  <a:pt x="2331" y="660"/>
                </a:cubicBezTo>
                <a:cubicBezTo>
                  <a:pt x="2186" y="533"/>
                  <a:pt x="1772" y="293"/>
                  <a:pt x="1555" y="188"/>
                </a:cubicBezTo>
                <a:cubicBezTo>
                  <a:pt x="1338" y="83"/>
                  <a:pt x="1202" y="56"/>
                  <a:pt x="1027" y="28"/>
                </a:cubicBezTo>
                <a:cubicBezTo>
                  <a:pt x="852" y="0"/>
                  <a:pt x="638" y="5"/>
                  <a:pt x="515" y="28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2259" name="Freeform 3"/>
          <p:cNvSpPr>
            <a:spLocks/>
          </p:cNvSpPr>
          <p:nvPr/>
        </p:nvSpPr>
        <p:spPr bwMode="auto">
          <a:xfrm>
            <a:off x="317500" y="1614959"/>
            <a:ext cx="3397250" cy="2740025"/>
          </a:xfrm>
          <a:custGeom>
            <a:avLst/>
            <a:gdLst>
              <a:gd name="T0" fmla="*/ 2080 w 2140"/>
              <a:gd name="T1" fmla="*/ 439 h 1726"/>
              <a:gd name="T2" fmla="*/ 2128 w 2140"/>
              <a:gd name="T3" fmla="*/ 599 h 1726"/>
              <a:gd name="T4" fmla="*/ 2016 w 2140"/>
              <a:gd name="T5" fmla="*/ 775 h 1726"/>
              <a:gd name="T6" fmla="*/ 1696 w 2140"/>
              <a:gd name="T7" fmla="*/ 879 h 1726"/>
              <a:gd name="T8" fmla="*/ 1440 w 2140"/>
              <a:gd name="T9" fmla="*/ 1119 h 1726"/>
              <a:gd name="T10" fmla="*/ 1600 w 2140"/>
              <a:gd name="T11" fmla="*/ 1303 h 1726"/>
              <a:gd name="T12" fmla="*/ 1616 w 2140"/>
              <a:gd name="T13" fmla="*/ 1511 h 1726"/>
              <a:gd name="T14" fmla="*/ 1472 w 2140"/>
              <a:gd name="T15" fmla="*/ 1655 h 1726"/>
              <a:gd name="T16" fmla="*/ 1144 w 2140"/>
              <a:gd name="T17" fmla="*/ 1631 h 1726"/>
              <a:gd name="T18" fmla="*/ 184 w 2140"/>
              <a:gd name="T19" fmla="*/ 1087 h 1726"/>
              <a:gd name="T20" fmla="*/ 40 w 2140"/>
              <a:gd name="T21" fmla="*/ 671 h 1726"/>
              <a:gd name="T22" fmla="*/ 112 w 2140"/>
              <a:gd name="T23" fmla="*/ 383 h 1726"/>
              <a:gd name="T24" fmla="*/ 448 w 2140"/>
              <a:gd name="T25" fmla="*/ 87 h 1726"/>
              <a:gd name="T26" fmla="*/ 1040 w 2140"/>
              <a:gd name="T27" fmla="*/ 31 h 1726"/>
              <a:gd name="T28" fmla="*/ 1768 w 2140"/>
              <a:gd name="T29" fmla="*/ 271 h 1726"/>
              <a:gd name="T30" fmla="*/ 2080 w 2140"/>
              <a:gd name="T31" fmla="*/ 439 h 1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140" h="1726">
                <a:moveTo>
                  <a:pt x="2080" y="439"/>
                </a:moveTo>
                <a:cubicBezTo>
                  <a:pt x="2140" y="494"/>
                  <a:pt x="2139" y="543"/>
                  <a:pt x="2128" y="599"/>
                </a:cubicBezTo>
                <a:cubicBezTo>
                  <a:pt x="2117" y="655"/>
                  <a:pt x="2088" y="728"/>
                  <a:pt x="2016" y="775"/>
                </a:cubicBezTo>
                <a:cubicBezTo>
                  <a:pt x="1944" y="822"/>
                  <a:pt x="1792" y="822"/>
                  <a:pt x="1696" y="879"/>
                </a:cubicBezTo>
                <a:cubicBezTo>
                  <a:pt x="1600" y="936"/>
                  <a:pt x="1456" y="1049"/>
                  <a:pt x="1440" y="1119"/>
                </a:cubicBezTo>
                <a:cubicBezTo>
                  <a:pt x="1424" y="1189"/>
                  <a:pt x="1571" y="1238"/>
                  <a:pt x="1600" y="1303"/>
                </a:cubicBezTo>
                <a:cubicBezTo>
                  <a:pt x="1629" y="1368"/>
                  <a:pt x="1637" y="1452"/>
                  <a:pt x="1616" y="1511"/>
                </a:cubicBezTo>
                <a:cubicBezTo>
                  <a:pt x="1595" y="1570"/>
                  <a:pt x="1551" y="1635"/>
                  <a:pt x="1472" y="1655"/>
                </a:cubicBezTo>
                <a:cubicBezTo>
                  <a:pt x="1393" y="1675"/>
                  <a:pt x="1359" y="1726"/>
                  <a:pt x="1144" y="1631"/>
                </a:cubicBezTo>
                <a:cubicBezTo>
                  <a:pt x="929" y="1536"/>
                  <a:pt x="368" y="1247"/>
                  <a:pt x="184" y="1087"/>
                </a:cubicBezTo>
                <a:cubicBezTo>
                  <a:pt x="0" y="927"/>
                  <a:pt x="52" y="788"/>
                  <a:pt x="40" y="671"/>
                </a:cubicBezTo>
                <a:cubicBezTo>
                  <a:pt x="28" y="554"/>
                  <a:pt x="44" y="480"/>
                  <a:pt x="112" y="383"/>
                </a:cubicBezTo>
                <a:cubicBezTo>
                  <a:pt x="180" y="286"/>
                  <a:pt x="293" y="146"/>
                  <a:pt x="448" y="87"/>
                </a:cubicBezTo>
                <a:cubicBezTo>
                  <a:pt x="603" y="28"/>
                  <a:pt x="820" y="0"/>
                  <a:pt x="1040" y="31"/>
                </a:cubicBezTo>
                <a:cubicBezTo>
                  <a:pt x="1260" y="62"/>
                  <a:pt x="1597" y="199"/>
                  <a:pt x="1768" y="271"/>
                </a:cubicBezTo>
                <a:cubicBezTo>
                  <a:pt x="1939" y="343"/>
                  <a:pt x="2020" y="384"/>
                  <a:pt x="2080" y="439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7108" name="Oval 4"/>
          <p:cNvSpPr>
            <a:spLocks noChangeArrowheads="1"/>
          </p:cNvSpPr>
          <p:nvPr/>
        </p:nvSpPr>
        <p:spPr bwMode="auto">
          <a:xfrm>
            <a:off x="1531938" y="2459509"/>
            <a:ext cx="279400" cy="268287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0</a:t>
            </a:r>
          </a:p>
        </p:txBody>
      </p:sp>
      <p:sp>
        <p:nvSpPr>
          <p:cNvPr id="352261" name="Oval 5"/>
          <p:cNvSpPr>
            <a:spLocks noChangeArrowheads="1"/>
          </p:cNvSpPr>
          <p:nvPr/>
        </p:nvSpPr>
        <p:spPr bwMode="auto">
          <a:xfrm>
            <a:off x="2301875" y="3672359"/>
            <a:ext cx="280988" cy="269875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352262" name="Oval 6"/>
          <p:cNvSpPr>
            <a:spLocks noChangeArrowheads="1"/>
          </p:cNvSpPr>
          <p:nvPr/>
        </p:nvSpPr>
        <p:spPr bwMode="auto">
          <a:xfrm>
            <a:off x="1531938" y="3267546"/>
            <a:ext cx="279400" cy="269875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352263" name="Oval 7"/>
          <p:cNvSpPr>
            <a:spLocks noChangeArrowheads="1"/>
          </p:cNvSpPr>
          <p:nvPr/>
        </p:nvSpPr>
        <p:spPr bwMode="auto">
          <a:xfrm>
            <a:off x="2301875" y="2862734"/>
            <a:ext cx="280988" cy="269875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352264" name="Oval 8"/>
          <p:cNvSpPr>
            <a:spLocks noChangeArrowheads="1"/>
          </p:cNvSpPr>
          <p:nvPr/>
        </p:nvSpPr>
        <p:spPr bwMode="auto">
          <a:xfrm>
            <a:off x="3073400" y="3200871"/>
            <a:ext cx="280988" cy="2682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C0C0C0"/>
                </a:outerShdw>
              </a:effectLst>
              <a:ea typeface="굴림" charset="-127"/>
            </a:endParaRPr>
          </a:p>
        </p:txBody>
      </p:sp>
      <p:sp>
        <p:nvSpPr>
          <p:cNvPr id="352265" name="Oval 9"/>
          <p:cNvSpPr>
            <a:spLocks noChangeArrowheads="1"/>
          </p:cNvSpPr>
          <p:nvPr/>
        </p:nvSpPr>
        <p:spPr bwMode="auto">
          <a:xfrm>
            <a:off x="3073400" y="2424584"/>
            <a:ext cx="280988" cy="269875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352266" name="Oval 10"/>
          <p:cNvSpPr>
            <a:spLocks noChangeArrowheads="1"/>
          </p:cNvSpPr>
          <p:nvPr/>
        </p:nvSpPr>
        <p:spPr bwMode="auto">
          <a:xfrm>
            <a:off x="2301875" y="2054696"/>
            <a:ext cx="280988" cy="269875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352267" name="Line 11"/>
          <p:cNvSpPr>
            <a:spLocks noChangeShapeType="1"/>
          </p:cNvSpPr>
          <p:nvPr/>
        </p:nvSpPr>
        <p:spPr bwMode="auto">
          <a:xfrm>
            <a:off x="1793875" y="2661121"/>
            <a:ext cx="531813" cy="26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2268" name="Line 12"/>
          <p:cNvSpPr>
            <a:spLocks noChangeShapeType="1"/>
          </p:cNvSpPr>
          <p:nvPr/>
        </p:nvSpPr>
        <p:spPr bwMode="auto">
          <a:xfrm flipV="1">
            <a:off x="1811338" y="3056409"/>
            <a:ext cx="506412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2269" name="Line 13"/>
          <p:cNvSpPr>
            <a:spLocks noChangeShapeType="1"/>
          </p:cNvSpPr>
          <p:nvPr/>
        </p:nvSpPr>
        <p:spPr bwMode="auto">
          <a:xfrm flipV="1">
            <a:off x="1741488" y="2189634"/>
            <a:ext cx="560387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2270" name="Line 14"/>
          <p:cNvSpPr>
            <a:spLocks noChangeShapeType="1"/>
          </p:cNvSpPr>
          <p:nvPr/>
        </p:nvSpPr>
        <p:spPr bwMode="auto">
          <a:xfrm>
            <a:off x="2584450" y="2183284"/>
            <a:ext cx="533400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2271" name="Line 15"/>
          <p:cNvSpPr>
            <a:spLocks noChangeShapeType="1"/>
          </p:cNvSpPr>
          <p:nvPr/>
        </p:nvSpPr>
        <p:spPr bwMode="auto">
          <a:xfrm flipV="1">
            <a:off x="2566988" y="2637309"/>
            <a:ext cx="533400" cy="285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2272" name="Line 16"/>
          <p:cNvSpPr>
            <a:spLocks noChangeShapeType="1"/>
          </p:cNvSpPr>
          <p:nvPr/>
        </p:nvSpPr>
        <p:spPr bwMode="auto">
          <a:xfrm>
            <a:off x="2573338" y="3056409"/>
            <a:ext cx="515937" cy="211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2273" name="Line 17"/>
          <p:cNvSpPr>
            <a:spLocks noChangeShapeType="1"/>
          </p:cNvSpPr>
          <p:nvPr/>
        </p:nvSpPr>
        <p:spPr bwMode="auto">
          <a:xfrm>
            <a:off x="1804988" y="3462809"/>
            <a:ext cx="504825" cy="292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2274" name="Line 18"/>
          <p:cNvSpPr>
            <a:spLocks noChangeShapeType="1"/>
          </p:cNvSpPr>
          <p:nvPr/>
        </p:nvSpPr>
        <p:spPr bwMode="auto">
          <a:xfrm flipV="1">
            <a:off x="2573338" y="3429471"/>
            <a:ext cx="52705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7123" name="Text Box 19"/>
          <p:cNvSpPr txBox="1">
            <a:spLocks noChangeArrowheads="1"/>
          </p:cNvSpPr>
          <p:nvPr/>
        </p:nvSpPr>
        <p:spPr bwMode="auto">
          <a:xfrm>
            <a:off x="1882775" y="2264246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30</a:t>
            </a:r>
          </a:p>
        </p:txBody>
      </p:sp>
      <p:sp>
        <p:nvSpPr>
          <p:cNvPr id="47124" name="Text Box 20"/>
          <p:cNvSpPr txBox="1">
            <a:spLocks noChangeArrowheads="1"/>
          </p:cNvSpPr>
          <p:nvPr/>
        </p:nvSpPr>
        <p:spPr bwMode="auto">
          <a:xfrm>
            <a:off x="1744663" y="2676996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23</a:t>
            </a:r>
          </a:p>
        </p:txBody>
      </p:sp>
      <p:sp>
        <p:nvSpPr>
          <p:cNvPr id="47125" name="Text Box 21"/>
          <p:cNvSpPr txBox="1">
            <a:spLocks noChangeArrowheads="1"/>
          </p:cNvSpPr>
          <p:nvPr/>
        </p:nvSpPr>
        <p:spPr bwMode="auto">
          <a:xfrm>
            <a:off x="1749425" y="3508846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25</a:t>
            </a:r>
          </a:p>
        </p:txBody>
      </p:sp>
      <p:sp>
        <p:nvSpPr>
          <p:cNvPr id="47126" name="Text Box 22"/>
          <p:cNvSpPr txBox="1">
            <a:spLocks noChangeArrowheads="1"/>
          </p:cNvSpPr>
          <p:nvPr/>
        </p:nvSpPr>
        <p:spPr bwMode="auto">
          <a:xfrm>
            <a:off x="2743200" y="2073746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24</a:t>
            </a:r>
          </a:p>
        </p:txBody>
      </p:sp>
      <p:sp>
        <p:nvSpPr>
          <p:cNvPr id="47127" name="Text Box 23"/>
          <p:cNvSpPr txBox="1">
            <a:spLocks noChangeArrowheads="1"/>
          </p:cNvSpPr>
          <p:nvPr/>
        </p:nvSpPr>
        <p:spPr bwMode="auto">
          <a:xfrm>
            <a:off x="2762250" y="2689696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18</a:t>
            </a:r>
          </a:p>
        </p:txBody>
      </p:sp>
      <p:sp>
        <p:nvSpPr>
          <p:cNvPr id="47128" name="Text Box 24"/>
          <p:cNvSpPr txBox="1">
            <a:spLocks noChangeArrowheads="1"/>
          </p:cNvSpPr>
          <p:nvPr/>
        </p:nvSpPr>
        <p:spPr bwMode="auto">
          <a:xfrm>
            <a:off x="1822450" y="2935759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28</a:t>
            </a:r>
          </a:p>
        </p:txBody>
      </p:sp>
      <p:sp>
        <p:nvSpPr>
          <p:cNvPr id="47129" name="Text Box 25"/>
          <p:cNvSpPr txBox="1">
            <a:spLocks noChangeArrowheads="1"/>
          </p:cNvSpPr>
          <p:nvPr/>
        </p:nvSpPr>
        <p:spPr bwMode="auto">
          <a:xfrm>
            <a:off x="2738438" y="2953221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20</a:t>
            </a:r>
          </a:p>
        </p:txBody>
      </p:sp>
      <p:sp>
        <p:nvSpPr>
          <p:cNvPr id="47130" name="Text Box 26"/>
          <p:cNvSpPr txBox="1">
            <a:spLocks noChangeArrowheads="1"/>
          </p:cNvSpPr>
          <p:nvPr/>
        </p:nvSpPr>
        <p:spPr bwMode="auto">
          <a:xfrm>
            <a:off x="2755900" y="3494559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29</a:t>
            </a:r>
          </a:p>
        </p:txBody>
      </p:sp>
      <p:sp>
        <p:nvSpPr>
          <p:cNvPr id="47131" name="Text Box 27"/>
          <p:cNvSpPr txBox="1">
            <a:spLocks noChangeArrowheads="1"/>
          </p:cNvSpPr>
          <p:nvPr/>
        </p:nvSpPr>
        <p:spPr bwMode="auto">
          <a:xfrm>
            <a:off x="1333500" y="2815109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25</a:t>
            </a:r>
          </a:p>
        </p:txBody>
      </p:sp>
      <p:sp>
        <p:nvSpPr>
          <p:cNvPr id="352284" name="Line 28"/>
          <p:cNvSpPr>
            <a:spLocks noChangeShapeType="1"/>
          </p:cNvSpPr>
          <p:nvPr/>
        </p:nvSpPr>
        <p:spPr bwMode="auto">
          <a:xfrm>
            <a:off x="1654175" y="2719859"/>
            <a:ext cx="7938" cy="5445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2285" name="Line 29"/>
          <p:cNvSpPr>
            <a:spLocks noChangeShapeType="1"/>
          </p:cNvSpPr>
          <p:nvPr/>
        </p:nvSpPr>
        <p:spPr bwMode="auto">
          <a:xfrm flipV="1">
            <a:off x="1808163" y="3365971"/>
            <a:ext cx="1266825" cy="238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7134" name="Text Box 30"/>
          <p:cNvSpPr txBox="1">
            <a:spLocks noChangeArrowheads="1"/>
          </p:cNvSpPr>
          <p:nvPr/>
        </p:nvSpPr>
        <p:spPr bwMode="auto">
          <a:xfrm>
            <a:off x="2241550" y="3300884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39</a:t>
            </a:r>
          </a:p>
        </p:txBody>
      </p:sp>
      <p:sp>
        <p:nvSpPr>
          <p:cNvPr id="47135" name="Oval 31"/>
          <p:cNvSpPr>
            <a:spLocks noChangeArrowheads="1"/>
          </p:cNvSpPr>
          <p:nvPr/>
        </p:nvSpPr>
        <p:spPr bwMode="auto">
          <a:xfrm>
            <a:off x="3829050" y="2859559"/>
            <a:ext cx="280988" cy="26828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latinLnBrk="1" hangingPunct="1"/>
            <a:r>
              <a:rPr kumimoji="1" lang="en-US" altLang="ko-KR" sz="1400" i="0">
                <a:solidFill>
                  <a:schemeClr val="bg1"/>
                </a:solidFill>
                <a:latin typeface="굴림" charset="-127"/>
                <a:ea typeface="굴림" charset="-127"/>
              </a:rPr>
              <a:t>61</a:t>
            </a:r>
          </a:p>
        </p:txBody>
      </p:sp>
      <p:sp>
        <p:nvSpPr>
          <p:cNvPr id="352288" name="Line 32"/>
          <p:cNvSpPr>
            <a:spLocks noChangeShapeType="1"/>
          </p:cNvSpPr>
          <p:nvPr/>
        </p:nvSpPr>
        <p:spPr bwMode="auto">
          <a:xfrm>
            <a:off x="3349625" y="2619846"/>
            <a:ext cx="506413" cy="296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2289" name="Line 33"/>
          <p:cNvSpPr>
            <a:spLocks noChangeShapeType="1"/>
          </p:cNvSpPr>
          <p:nvPr/>
        </p:nvSpPr>
        <p:spPr bwMode="auto">
          <a:xfrm flipV="1">
            <a:off x="3348038" y="3034184"/>
            <a:ext cx="488950" cy="23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2290" name="Freeform 34"/>
          <p:cNvSpPr>
            <a:spLocks/>
          </p:cNvSpPr>
          <p:nvPr/>
        </p:nvSpPr>
        <p:spPr bwMode="auto">
          <a:xfrm>
            <a:off x="2584450" y="3115146"/>
            <a:ext cx="1335088" cy="749300"/>
          </a:xfrm>
          <a:custGeom>
            <a:avLst/>
            <a:gdLst>
              <a:gd name="T0" fmla="*/ 841 w 841"/>
              <a:gd name="T1" fmla="*/ 0 h 472"/>
              <a:gd name="T2" fmla="*/ 628 w 841"/>
              <a:gd name="T3" fmla="*/ 242 h 472"/>
              <a:gd name="T4" fmla="*/ 248 w 841"/>
              <a:gd name="T5" fmla="*/ 466 h 472"/>
              <a:gd name="T6" fmla="*/ 0 w 841"/>
              <a:gd name="T7" fmla="*/ 472 h 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1" h="472">
                <a:moveTo>
                  <a:pt x="841" y="0"/>
                </a:moveTo>
                <a:lnTo>
                  <a:pt x="628" y="242"/>
                </a:lnTo>
                <a:lnTo>
                  <a:pt x="248" y="466"/>
                </a:lnTo>
                <a:lnTo>
                  <a:pt x="0" y="47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7139" name="Text Box 35"/>
          <p:cNvSpPr txBox="1">
            <a:spLocks noChangeArrowheads="1"/>
          </p:cNvSpPr>
          <p:nvPr/>
        </p:nvSpPr>
        <p:spPr bwMode="auto">
          <a:xfrm>
            <a:off x="3473450" y="2503959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20</a:t>
            </a:r>
          </a:p>
        </p:txBody>
      </p:sp>
      <p:sp>
        <p:nvSpPr>
          <p:cNvPr id="47140" name="Text Box 36"/>
          <p:cNvSpPr txBox="1">
            <a:spLocks noChangeArrowheads="1"/>
          </p:cNvSpPr>
          <p:nvPr/>
        </p:nvSpPr>
        <p:spPr bwMode="auto">
          <a:xfrm>
            <a:off x="3297238" y="3532659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40</a:t>
            </a:r>
          </a:p>
        </p:txBody>
      </p:sp>
      <p:sp>
        <p:nvSpPr>
          <p:cNvPr id="47141" name="Text Box 37"/>
          <p:cNvSpPr txBox="1">
            <a:spLocks noChangeArrowheads="1"/>
          </p:cNvSpPr>
          <p:nvPr/>
        </p:nvSpPr>
        <p:spPr bwMode="auto">
          <a:xfrm>
            <a:off x="3371850" y="2926234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28</a:t>
            </a:r>
          </a:p>
        </p:txBody>
      </p:sp>
      <p:sp>
        <p:nvSpPr>
          <p:cNvPr id="352294" name="Line 38"/>
          <p:cNvSpPr>
            <a:spLocks noChangeShapeType="1"/>
          </p:cNvSpPr>
          <p:nvPr/>
        </p:nvSpPr>
        <p:spPr bwMode="auto">
          <a:xfrm flipV="1">
            <a:off x="2446338" y="2335684"/>
            <a:ext cx="0" cy="517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7143" name="Text Box 39"/>
          <p:cNvSpPr txBox="1">
            <a:spLocks noChangeArrowheads="1"/>
          </p:cNvSpPr>
          <p:nvPr/>
        </p:nvSpPr>
        <p:spPr bwMode="auto">
          <a:xfrm>
            <a:off x="2381250" y="2426171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16</a:t>
            </a:r>
          </a:p>
        </p:txBody>
      </p:sp>
      <p:sp>
        <p:nvSpPr>
          <p:cNvPr id="352296" name="Oval 40"/>
          <p:cNvSpPr>
            <a:spLocks noChangeArrowheads="1"/>
          </p:cNvSpPr>
          <p:nvPr/>
        </p:nvSpPr>
        <p:spPr bwMode="auto">
          <a:xfrm>
            <a:off x="762000" y="2869084"/>
            <a:ext cx="280988" cy="268287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352297" name="Line 41"/>
          <p:cNvSpPr>
            <a:spLocks noChangeShapeType="1"/>
          </p:cNvSpPr>
          <p:nvPr/>
        </p:nvSpPr>
        <p:spPr bwMode="auto">
          <a:xfrm flipV="1">
            <a:off x="1030288" y="2637309"/>
            <a:ext cx="506412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2298" name="Line 42"/>
          <p:cNvSpPr>
            <a:spLocks noChangeShapeType="1"/>
          </p:cNvSpPr>
          <p:nvPr/>
        </p:nvSpPr>
        <p:spPr bwMode="auto">
          <a:xfrm>
            <a:off x="1031875" y="3080221"/>
            <a:ext cx="531813" cy="26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2299" name="Oval 43"/>
          <p:cNvSpPr>
            <a:spLocks noChangeArrowheads="1"/>
          </p:cNvSpPr>
          <p:nvPr/>
        </p:nvSpPr>
        <p:spPr bwMode="auto">
          <a:xfrm>
            <a:off x="1304925" y="1897534"/>
            <a:ext cx="280988" cy="268287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352300" name="Line 44"/>
          <p:cNvSpPr>
            <a:spLocks noChangeShapeType="1"/>
          </p:cNvSpPr>
          <p:nvPr/>
        </p:nvSpPr>
        <p:spPr bwMode="auto">
          <a:xfrm flipH="1" flipV="1">
            <a:off x="1514475" y="2130896"/>
            <a:ext cx="85725" cy="342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2301" name="Line 45"/>
          <p:cNvSpPr>
            <a:spLocks noChangeShapeType="1"/>
          </p:cNvSpPr>
          <p:nvPr/>
        </p:nvSpPr>
        <p:spPr bwMode="auto">
          <a:xfrm flipH="1">
            <a:off x="962025" y="2149946"/>
            <a:ext cx="419100" cy="704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2302" name="Line 46"/>
          <p:cNvSpPr>
            <a:spLocks noChangeShapeType="1"/>
          </p:cNvSpPr>
          <p:nvPr/>
        </p:nvSpPr>
        <p:spPr bwMode="auto">
          <a:xfrm flipH="1" flipV="1">
            <a:off x="1600200" y="2035646"/>
            <a:ext cx="70485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7151" name="Text Box 47"/>
          <p:cNvSpPr txBox="1">
            <a:spLocks noChangeArrowheads="1"/>
          </p:cNvSpPr>
          <p:nvPr/>
        </p:nvSpPr>
        <p:spPr bwMode="auto">
          <a:xfrm>
            <a:off x="1244600" y="2226146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10</a:t>
            </a:r>
          </a:p>
        </p:txBody>
      </p:sp>
      <p:sp>
        <p:nvSpPr>
          <p:cNvPr id="47152" name="Text Box 48"/>
          <p:cNvSpPr txBox="1">
            <a:spLocks noChangeArrowheads="1"/>
          </p:cNvSpPr>
          <p:nvPr/>
        </p:nvSpPr>
        <p:spPr bwMode="auto">
          <a:xfrm>
            <a:off x="1819275" y="1797521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19</a:t>
            </a:r>
          </a:p>
        </p:txBody>
      </p:sp>
      <p:sp>
        <p:nvSpPr>
          <p:cNvPr id="47153" name="Text Box 49"/>
          <p:cNvSpPr txBox="1">
            <a:spLocks noChangeArrowheads="1"/>
          </p:cNvSpPr>
          <p:nvPr/>
        </p:nvSpPr>
        <p:spPr bwMode="auto">
          <a:xfrm>
            <a:off x="1025525" y="3150071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17</a:t>
            </a:r>
          </a:p>
        </p:txBody>
      </p:sp>
      <p:sp>
        <p:nvSpPr>
          <p:cNvPr id="47154" name="Text Box 50"/>
          <p:cNvSpPr txBox="1">
            <a:spLocks noChangeArrowheads="1"/>
          </p:cNvSpPr>
          <p:nvPr/>
        </p:nvSpPr>
        <p:spPr bwMode="auto">
          <a:xfrm>
            <a:off x="854075" y="2264246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20</a:t>
            </a:r>
          </a:p>
        </p:txBody>
      </p:sp>
      <p:sp>
        <p:nvSpPr>
          <p:cNvPr id="47155" name="Text Box 51"/>
          <p:cNvSpPr txBox="1">
            <a:spLocks noChangeArrowheads="1"/>
          </p:cNvSpPr>
          <p:nvPr/>
        </p:nvSpPr>
        <p:spPr bwMode="auto">
          <a:xfrm>
            <a:off x="1101725" y="2492846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17</a:t>
            </a:r>
          </a:p>
        </p:txBody>
      </p:sp>
      <p:sp>
        <p:nvSpPr>
          <p:cNvPr id="47156" name="Text Box 52"/>
          <p:cNvSpPr txBox="1">
            <a:spLocks noChangeArrowheads="1"/>
          </p:cNvSpPr>
          <p:nvPr/>
        </p:nvSpPr>
        <p:spPr bwMode="auto">
          <a:xfrm>
            <a:off x="1260475" y="1873721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10</a:t>
            </a:r>
          </a:p>
        </p:txBody>
      </p:sp>
      <p:sp>
        <p:nvSpPr>
          <p:cNvPr id="47157" name="Text Box 53"/>
          <p:cNvSpPr txBox="1">
            <a:spLocks noChangeArrowheads="1"/>
          </p:cNvSpPr>
          <p:nvPr/>
        </p:nvSpPr>
        <p:spPr bwMode="auto">
          <a:xfrm>
            <a:off x="2270125" y="2035646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30</a:t>
            </a:r>
          </a:p>
        </p:txBody>
      </p:sp>
      <p:sp>
        <p:nvSpPr>
          <p:cNvPr id="47158" name="Text Box 54"/>
          <p:cNvSpPr txBox="1">
            <a:spLocks noChangeArrowheads="1"/>
          </p:cNvSpPr>
          <p:nvPr/>
        </p:nvSpPr>
        <p:spPr bwMode="auto">
          <a:xfrm>
            <a:off x="717550" y="2845271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17</a:t>
            </a:r>
          </a:p>
        </p:txBody>
      </p:sp>
      <p:sp>
        <p:nvSpPr>
          <p:cNvPr id="47159" name="Text Box 55"/>
          <p:cNvSpPr txBox="1">
            <a:spLocks noChangeArrowheads="1"/>
          </p:cNvSpPr>
          <p:nvPr/>
        </p:nvSpPr>
        <p:spPr bwMode="auto">
          <a:xfrm>
            <a:off x="2260600" y="2835746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23</a:t>
            </a:r>
          </a:p>
        </p:txBody>
      </p:sp>
      <p:sp>
        <p:nvSpPr>
          <p:cNvPr id="47160" name="Text Box 56"/>
          <p:cNvSpPr txBox="1">
            <a:spLocks noChangeArrowheads="1"/>
          </p:cNvSpPr>
          <p:nvPr/>
        </p:nvSpPr>
        <p:spPr bwMode="auto">
          <a:xfrm>
            <a:off x="3032125" y="2407121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41</a:t>
            </a:r>
          </a:p>
        </p:txBody>
      </p:sp>
      <p:sp>
        <p:nvSpPr>
          <p:cNvPr id="47161" name="Text Box 57"/>
          <p:cNvSpPr txBox="1">
            <a:spLocks noChangeArrowheads="1"/>
          </p:cNvSpPr>
          <p:nvPr/>
        </p:nvSpPr>
        <p:spPr bwMode="auto">
          <a:xfrm>
            <a:off x="3032125" y="3178646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64</a:t>
            </a:r>
          </a:p>
        </p:txBody>
      </p:sp>
      <p:sp>
        <p:nvSpPr>
          <p:cNvPr id="47162" name="Text Box 58"/>
          <p:cNvSpPr txBox="1">
            <a:spLocks noChangeArrowheads="1"/>
          </p:cNvSpPr>
          <p:nvPr/>
        </p:nvSpPr>
        <p:spPr bwMode="auto">
          <a:xfrm>
            <a:off x="2260600" y="3654896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50</a:t>
            </a:r>
          </a:p>
        </p:txBody>
      </p:sp>
      <p:sp>
        <p:nvSpPr>
          <p:cNvPr id="47163" name="Text Box 59"/>
          <p:cNvSpPr txBox="1">
            <a:spLocks noChangeArrowheads="1"/>
          </p:cNvSpPr>
          <p:nvPr/>
        </p:nvSpPr>
        <p:spPr bwMode="auto">
          <a:xfrm>
            <a:off x="1489075" y="3245321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25</a:t>
            </a:r>
          </a:p>
        </p:txBody>
      </p:sp>
      <p:sp>
        <p:nvSpPr>
          <p:cNvPr id="352316" name="AutoShape 60"/>
          <p:cNvSpPr>
            <a:spLocks noChangeArrowheads="1"/>
          </p:cNvSpPr>
          <p:nvPr/>
        </p:nvSpPr>
        <p:spPr bwMode="auto">
          <a:xfrm>
            <a:off x="4387850" y="2564284"/>
            <a:ext cx="338138" cy="255587"/>
          </a:xfrm>
          <a:prstGeom prst="rightArrow">
            <a:avLst>
              <a:gd name="adj1" fmla="val 50000"/>
              <a:gd name="adj2" fmla="val 33075"/>
            </a:avLst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352317" name="AutoShape 61"/>
          <p:cNvSpPr>
            <a:spLocks noChangeArrowheads="1"/>
          </p:cNvSpPr>
          <p:nvPr/>
        </p:nvSpPr>
        <p:spPr bwMode="auto">
          <a:xfrm rot="5400000">
            <a:off x="1990725" y="1256184"/>
            <a:ext cx="338137" cy="255588"/>
          </a:xfrm>
          <a:prstGeom prst="rightArrow">
            <a:avLst>
              <a:gd name="adj1" fmla="val 50000"/>
              <a:gd name="adj2" fmla="val 33074"/>
            </a:avLst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47166" name="Oval 62"/>
          <p:cNvSpPr>
            <a:spLocks noChangeArrowheads="1"/>
          </p:cNvSpPr>
          <p:nvPr/>
        </p:nvSpPr>
        <p:spPr bwMode="auto">
          <a:xfrm>
            <a:off x="5837238" y="2472209"/>
            <a:ext cx="279400" cy="268287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0</a:t>
            </a:r>
          </a:p>
        </p:txBody>
      </p:sp>
      <p:sp>
        <p:nvSpPr>
          <p:cNvPr id="352319" name="Oval 63"/>
          <p:cNvSpPr>
            <a:spLocks noChangeArrowheads="1"/>
          </p:cNvSpPr>
          <p:nvPr/>
        </p:nvSpPr>
        <p:spPr bwMode="auto">
          <a:xfrm>
            <a:off x="6607175" y="3685059"/>
            <a:ext cx="280988" cy="269875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352320" name="Oval 64"/>
          <p:cNvSpPr>
            <a:spLocks noChangeArrowheads="1"/>
          </p:cNvSpPr>
          <p:nvPr/>
        </p:nvSpPr>
        <p:spPr bwMode="auto">
          <a:xfrm>
            <a:off x="5837238" y="3280246"/>
            <a:ext cx="279400" cy="269875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352321" name="Oval 65"/>
          <p:cNvSpPr>
            <a:spLocks noChangeArrowheads="1"/>
          </p:cNvSpPr>
          <p:nvPr/>
        </p:nvSpPr>
        <p:spPr bwMode="auto">
          <a:xfrm>
            <a:off x="6607175" y="2875434"/>
            <a:ext cx="280988" cy="269875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352322" name="Oval 66"/>
          <p:cNvSpPr>
            <a:spLocks noChangeArrowheads="1"/>
          </p:cNvSpPr>
          <p:nvPr/>
        </p:nvSpPr>
        <p:spPr bwMode="auto">
          <a:xfrm>
            <a:off x="7378700" y="3213571"/>
            <a:ext cx="280988" cy="2682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C0C0C0"/>
                </a:outerShdw>
              </a:effectLst>
              <a:ea typeface="굴림" charset="-127"/>
            </a:endParaRPr>
          </a:p>
        </p:txBody>
      </p:sp>
      <p:sp>
        <p:nvSpPr>
          <p:cNvPr id="352323" name="Oval 67"/>
          <p:cNvSpPr>
            <a:spLocks noChangeArrowheads="1"/>
          </p:cNvSpPr>
          <p:nvPr/>
        </p:nvSpPr>
        <p:spPr bwMode="auto">
          <a:xfrm>
            <a:off x="7378700" y="2437284"/>
            <a:ext cx="280988" cy="269875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352324" name="Oval 68"/>
          <p:cNvSpPr>
            <a:spLocks noChangeArrowheads="1"/>
          </p:cNvSpPr>
          <p:nvPr/>
        </p:nvSpPr>
        <p:spPr bwMode="auto">
          <a:xfrm>
            <a:off x="6607175" y="2067396"/>
            <a:ext cx="280988" cy="269875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352325" name="Line 69"/>
          <p:cNvSpPr>
            <a:spLocks noChangeShapeType="1"/>
          </p:cNvSpPr>
          <p:nvPr/>
        </p:nvSpPr>
        <p:spPr bwMode="auto">
          <a:xfrm>
            <a:off x="6099175" y="2673821"/>
            <a:ext cx="531813" cy="26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2326" name="Line 70"/>
          <p:cNvSpPr>
            <a:spLocks noChangeShapeType="1"/>
          </p:cNvSpPr>
          <p:nvPr/>
        </p:nvSpPr>
        <p:spPr bwMode="auto">
          <a:xfrm flipV="1">
            <a:off x="6116638" y="3069109"/>
            <a:ext cx="506412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2327" name="Line 71"/>
          <p:cNvSpPr>
            <a:spLocks noChangeShapeType="1"/>
          </p:cNvSpPr>
          <p:nvPr/>
        </p:nvSpPr>
        <p:spPr bwMode="auto">
          <a:xfrm flipV="1">
            <a:off x="6046788" y="2202334"/>
            <a:ext cx="560387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2328" name="Line 72"/>
          <p:cNvSpPr>
            <a:spLocks noChangeShapeType="1"/>
          </p:cNvSpPr>
          <p:nvPr/>
        </p:nvSpPr>
        <p:spPr bwMode="auto">
          <a:xfrm>
            <a:off x="6889750" y="2195984"/>
            <a:ext cx="533400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2329" name="Line 73"/>
          <p:cNvSpPr>
            <a:spLocks noChangeShapeType="1"/>
          </p:cNvSpPr>
          <p:nvPr/>
        </p:nvSpPr>
        <p:spPr bwMode="auto">
          <a:xfrm flipV="1">
            <a:off x="6872288" y="2650009"/>
            <a:ext cx="533400" cy="285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2330" name="Line 74"/>
          <p:cNvSpPr>
            <a:spLocks noChangeShapeType="1"/>
          </p:cNvSpPr>
          <p:nvPr/>
        </p:nvSpPr>
        <p:spPr bwMode="auto">
          <a:xfrm>
            <a:off x="6878638" y="3069109"/>
            <a:ext cx="515937" cy="211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2331" name="Line 75"/>
          <p:cNvSpPr>
            <a:spLocks noChangeShapeType="1"/>
          </p:cNvSpPr>
          <p:nvPr/>
        </p:nvSpPr>
        <p:spPr bwMode="auto">
          <a:xfrm>
            <a:off x="6110288" y="3475509"/>
            <a:ext cx="504825" cy="292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2332" name="Line 76"/>
          <p:cNvSpPr>
            <a:spLocks noChangeShapeType="1"/>
          </p:cNvSpPr>
          <p:nvPr/>
        </p:nvSpPr>
        <p:spPr bwMode="auto">
          <a:xfrm flipV="1">
            <a:off x="6878638" y="3442171"/>
            <a:ext cx="52705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7181" name="Text Box 77"/>
          <p:cNvSpPr txBox="1">
            <a:spLocks noChangeArrowheads="1"/>
          </p:cNvSpPr>
          <p:nvPr/>
        </p:nvSpPr>
        <p:spPr bwMode="auto">
          <a:xfrm>
            <a:off x="6188075" y="2276946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30</a:t>
            </a:r>
          </a:p>
        </p:txBody>
      </p:sp>
      <p:sp>
        <p:nvSpPr>
          <p:cNvPr id="47182" name="Text Box 78"/>
          <p:cNvSpPr txBox="1">
            <a:spLocks noChangeArrowheads="1"/>
          </p:cNvSpPr>
          <p:nvPr/>
        </p:nvSpPr>
        <p:spPr bwMode="auto">
          <a:xfrm>
            <a:off x="6049963" y="2689696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23</a:t>
            </a:r>
          </a:p>
        </p:txBody>
      </p:sp>
      <p:sp>
        <p:nvSpPr>
          <p:cNvPr id="47183" name="Text Box 79"/>
          <p:cNvSpPr txBox="1">
            <a:spLocks noChangeArrowheads="1"/>
          </p:cNvSpPr>
          <p:nvPr/>
        </p:nvSpPr>
        <p:spPr bwMode="auto">
          <a:xfrm>
            <a:off x="6054725" y="3521546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25</a:t>
            </a:r>
          </a:p>
        </p:txBody>
      </p:sp>
      <p:sp>
        <p:nvSpPr>
          <p:cNvPr id="47184" name="Text Box 80"/>
          <p:cNvSpPr txBox="1">
            <a:spLocks noChangeArrowheads="1"/>
          </p:cNvSpPr>
          <p:nvPr/>
        </p:nvSpPr>
        <p:spPr bwMode="auto">
          <a:xfrm>
            <a:off x="7048500" y="2086446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24</a:t>
            </a:r>
          </a:p>
        </p:txBody>
      </p:sp>
      <p:sp>
        <p:nvSpPr>
          <p:cNvPr id="47185" name="Text Box 81"/>
          <p:cNvSpPr txBox="1">
            <a:spLocks noChangeArrowheads="1"/>
          </p:cNvSpPr>
          <p:nvPr/>
        </p:nvSpPr>
        <p:spPr bwMode="auto">
          <a:xfrm>
            <a:off x="7067550" y="2702396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18</a:t>
            </a:r>
          </a:p>
        </p:txBody>
      </p:sp>
      <p:sp>
        <p:nvSpPr>
          <p:cNvPr id="47186" name="Text Box 82"/>
          <p:cNvSpPr txBox="1">
            <a:spLocks noChangeArrowheads="1"/>
          </p:cNvSpPr>
          <p:nvPr/>
        </p:nvSpPr>
        <p:spPr bwMode="auto">
          <a:xfrm>
            <a:off x="6127750" y="2948459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28</a:t>
            </a:r>
          </a:p>
        </p:txBody>
      </p:sp>
      <p:sp>
        <p:nvSpPr>
          <p:cNvPr id="47187" name="Text Box 83"/>
          <p:cNvSpPr txBox="1">
            <a:spLocks noChangeArrowheads="1"/>
          </p:cNvSpPr>
          <p:nvPr/>
        </p:nvSpPr>
        <p:spPr bwMode="auto">
          <a:xfrm>
            <a:off x="7043738" y="2965921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20</a:t>
            </a:r>
          </a:p>
        </p:txBody>
      </p:sp>
      <p:sp>
        <p:nvSpPr>
          <p:cNvPr id="47188" name="Text Box 84"/>
          <p:cNvSpPr txBox="1">
            <a:spLocks noChangeArrowheads="1"/>
          </p:cNvSpPr>
          <p:nvPr/>
        </p:nvSpPr>
        <p:spPr bwMode="auto">
          <a:xfrm>
            <a:off x="7061200" y="3507259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29</a:t>
            </a:r>
          </a:p>
        </p:txBody>
      </p:sp>
      <p:sp>
        <p:nvSpPr>
          <p:cNvPr id="47189" name="Text Box 85"/>
          <p:cNvSpPr txBox="1">
            <a:spLocks noChangeArrowheads="1"/>
          </p:cNvSpPr>
          <p:nvPr/>
        </p:nvSpPr>
        <p:spPr bwMode="auto">
          <a:xfrm>
            <a:off x="5638800" y="2827809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25</a:t>
            </a:r>
          </a:p>
        </p:txBody>
      </p:sp>
      <p:sp>
        <p:nvSpPr>
          <p:cNvPr id="352342" name="Line 86"/>
          <p:cNvSpPr>
            <a:spLocks noChangeShapeType="1"/>
          </p:cNvSpPr>
          <p:nvPr/>
        </p:nvSpPr>
        <p:spPr bwMode="auto">
          <a:xfrm>
            <a:off x="5959475" y="2732559"/>
            <a:ext cx="7938" cy="5445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2343" name="Line 87"/>
          <p:cNvSpPr>
            <a:spLocks noChangeShapeType="1"/>
          </p:cNvSpPr>
          <p:nvPr/>
        </p:nvSpPr>
        <p:spPr bwMode="auto">
          <a:xfrm flipV="1">
            <a:off x="6113463" y="3378671"/>
            <a:ext cx="1266825" cy="238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7192" name="Text Box 88"/>
          <p:cNvSpPr txBox="1">
            <a:spLocks noChangeArrowheads="1"/>
          </p:cNvSpPr>
          <p:nvPr/>
        </p:nvSpPr>
        <p:spPr bwMode="auto">
          <a:xfrm>
            <a:off x="6546850" y="3313584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39</a:t>
            </a:r>
          </a:p>
        </p:txBody>
      </p:sp>
      <p:sp>
        <p:nvSpPr>
          <p:cNvPr id="47193" name="Oval 89"/>
          <p:cNvSpPr>
            <a:spLocks noChangeArrowheads="1"/>
          </p:cNvSpPr>
          <p:nvPr/>
        </p:nvSpPr>
        <p:spPr bwMode="auto">
          <a:xfrm>
            <a:off x="8134350" y="2872259"/>
            <a:ext cx="280988" cy="26828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latinLnBrk="1" hangingPunct="1"/>
            <a:r>
              <a:rPr kumimoji="1" lang="en-US" altLang="ko-KR" sz="1400" i="0">
                <a:solidFill>
                  <a:schemeClr val="bg1"/>
                </a:solidFill>
                <a:latin typeface="굴림" charset="-127"/>
                <a:ea typeface="굴림" charset="-127"/>
              </a:rPr>
              <a:t>61</a:t>
            </a:r>
          </a:p>
        </p:txBody>
      </p:sp>
      <p:sp>
        <p:nvSpPr>
          <p:cNvPr id="352346" name="Line 90"/>
          <p:cNvSpPr>
            <a:spLocks noChangeShapeType="1"/>
          </p:cNvSpPr>
          <p:nvPr/>
        </p:nvSpPr>
        <p:spPr bwMode="auto">
          <a:xfrm>
            <a:off x="7654925" y="2632546"/>
            <a:ext cx="506413" cy="296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2347" name="Line 91"/>
          <p:cNvSpPr>
            <a:spLocks noChangeShapeType="1"/>
          </p:cNvSpPr>
          <p:nvPr/>
        </p:nvSpPr>
        <p:spPr bwMode="auto">
          <a:xfrm flipV="1">
            <a:off x="7653338" y="3046884"/>
            <a:ext cx="488950" cy="23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2348" name="Freeform 92"/>
          <p:cNvSpPr>
            <a:spLocks/>
          </p:cNvSpPr>
          <p:nvPr/>
        </p:nvSpPr>
        <p:spPr bwMode="auto">
          <a:xfrm>
            <a:off x="6889750" y="3127846"/>
            <a:ext cx="1335088" cy="749300"/>
          </a:xfrm>
          <a:custGeom>
            <a:avLst/>
            <a:gdLst>
              <a:gd name="T0" fmla="*/ 841 w 841"/>
              <a:gd name="T1" fmla="*/ 0 h 472"/>
              <a:gd name="T2" fmla="*/ 628 w 841"/>
              <a:gd name="T3" fmla="*/ 242 h 472"/>
              <a:gd name="T4" fmla="*/ 248 w 841"/>
              <a:gd name="T5" fmla="*/ 466 h 472"/>
              <a:gd name="T6" fmla="*/ 0 w 841"/>
              <a:gd name="T7" fmla="*/ 472 h 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1" h="472">
                <a:moveTo>
                  <a:pt x="841" y="0"/>
                </a:moveTo>
                <a:lnTo>
                  <a:pt x="628" y="242"/>
                </a:lnTo>
                <a:lnTo>
                  <a:pt x="248" y="466"/>
                </a:lnTo>
                <a:lnTo>
                  <a:pt x="0" y="47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7197" name="Text Box 93"/>
          <p:cNvSpPr txBox="1">
            <a:spLocks noChangeArrowheads="1"/>
          </p:cNvSpPr>
          <p:nvPr/>
        </p:nvSpPr>
        <p:spPr bwMode="auto">
          <a:xfrm>
            <a:off x="7778750" y="2516659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20</a:t>
            </a:r>
          </a:p>
        </p:txBody>
      </p:sp>
      <p:sp>
        <p:nvSpPr>
          <p:cNvPr id="47198" name="Text Box 94"/>
          <p:cNvSpPr txBox="1">
            <a:spLocks noChangeArrowheads="1"/>
          </p:cNvSpPr>
          <p:nvPr/>
        </p:nvSpPr>
        <p:spPr bwMode="auto">
          <a:xfrm>
            <a:off x="7602538" y="3545359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40</a:t>
            </a:r>
          </a:p>
        </p:txBody>
      </p:sp>
      <p:sp>
        <p:nvSpPr>
          <p:cNvPr id="47199" name="Text Box 95"/>
          <p:cNvSpPr txBox="1">
            <a:spLocks noChangeArrowheads="1"/>
          </p:cNvSpPr>
          <p:nvPr/>
        </p:nvSpPr>
        <p:spPr bwMode="auto">
          <a:xfrm>
            <a:off x="7677150" y="2938934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28</a:t>
            </a:r>
          </a:p>
        </p:txBody>
      </p:sp>
      <p:sp>
        <p:nvSpPr>
          <p:cNvPr id="352352" name="Line 96"/>
          <p:cNvSpPr>
            <a:spLocks noChangeShapeType="1"/>
          </p:cNvSpPr>
          <p:nvPr/>
        </p:nvSpPr>
        <p:spPr bwMode="auto">
          <a:xfrm flipV="1">
            <a:off x="6751638" y="2348384"/>
            <a:ext cx="0" cy="517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7201" name="Text Box 97"/>
          <p:cNvSpPr txBox="1">
            <a:spLocks noChangeArrowheads="1"/>
          </p:cNvSpPr>
          <p:nvPr/>
        </p:nvSpPr>
        <p:spPr bwMode="auto">
          <a:xfrm>
            <a:off x="6686550" y="2438871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16</a:t>
            </a:r>
          </a:p>
        </p:txBody>
      </p:sp>
      <p:sp>
        <p:nvSpPr>
          <p:cNvPr id="352354" name="Oval 98"/>
          <p:cNvSpPr>
            <a:spLocks noChangeArrowheads="1"/>
          </p:cNvSpPr>
          <p:nvPr/>
        </p:nvSpPr>
        <p:spPr bwMode="auto">
          <a:xfrm>
            <a:off x="5067300" y="2881784"/>
            <a:ext cx="280988" cy="268287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352355" name="Line 99"/>
          <p:cNvSpPr>
            <a:spLocks noChangeShapeType="1"/>
          </p:cNvSpPr>
          <p:nvPr/>
        </p:nvSpPr>
        <p:spPr bwMode="auto">
          <a:xfrm flipV="1">
            <a:off x="5335588" y="2650009"/>
            <a:ext cx="506412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2356" name="Line 100"/>
          <p:cNvSpPr>
            <a:spLocks noChangeShapeType="1"/>
          </p:cNvSpPr>
          <p:nvPr/>
        </p:nvSpPr>
        <p:spPr bwMode="auto">
          <a:xfrm>
            <a:off x="5337175" y="3092921"/>
            <a:ext cx="531813" cy="26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2357" name="Oval 101"/>
          <p:cNvSpPr>
            <a:spLocks noChangeArrowheads="1"/>
          </p:cNvSpPr>
          <p:nvPr/>
        </p:nvSpPr>
        <p:spPr bwMode="auto">
          <a:xfrm>
            <a:off x="5610225" y="1910234"/>
            <a:ext cx="280988" cy="268287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352358" name="Line 102"/>
          <p:cNvSpPr>
            <a:spLocks noChangeShapeType="1"/>
          </p:cNvSpPr>
          <p:nvPr/>
        </p:nvSpPr>
        <p:spPr bwMode="auto">
          <a:xfrm flipH="1" flipV="1">
            <a:off x="5819775" y="2143596"/>
            <a:ext cx="85725" cy="342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2359" name="Line 103"/>
          <p:cNvSpPr>
            <a:spLocks noChangeShapeType="1"/>
          </p:cNvSpPr>
          <p:nvPr/>
        </p:nvSpPr>
        <p:spPr bwMode="auto">
          <a:xfrm flipH="1">
            <a:off x="5267325" y="2162646"/>
            <a:ext cx="419100" cy="704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2360" name="Line 104"/>
          <p:cNvSpPr>
            <a:spLocks noChangeShapeType="1"/>
          </p:cNvSpPr>
          <p:nvPr/>
        </p:nvSpPr>
        <p:spPr bwMode="auto">
          <a:xfrm flipH="1" flipV="1">
            <a:off x="5905500" y="2048346"/>
            <a:ext cx="70485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7209" name="Text Box 105"/>
          <p:cNvSpPr txBox="1">
            <a:spLocks noChangeArrowheads="1"/>
          </p:cNvSpPr>
          <p:nvPr/>
        </p:nvSpPr>
        <p:spPr bwMode="auto">
          <a:xfrm>
            <a:off x="5549900" y="2238846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10</a:t>
            </a:r>
          </a:p>
        </p:txBody>
      </p:sp>
      <p:sp>
        <p:nvSpPr>
          <p:cNvPr id="47210" name="Text Box 106"/>
          <p:cNvSpPr txBox="1">
            <a:spLocks noChangeArrowheads="1"/>
          </p:cNvSpPr>
          <p:nvPr/>
        </p:nvSpPr>
        <p:spPr bwMode="auto">
          <a:xfrm>
            <a:off x="6124575" y="1810221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19</a:t>
            </a:r>
          </a:p>
        </p:txBody>
      </p:sp>
      <p:sp>
        <p:nvSpPr>
          <p:cNvPr id="47211" name="Text Box 107"/>
          <p:cNvSpPr txBox="1">
            <a:spLocks noChangeArrowheads="1"/>
          </p:cNvSpPr>
          <p:nvPr/>
        </p:nvSpPr>
        <p:spPr bwMode="auto">
          <a:xfrm>
            <a:off x="5330825" y="3162771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17</a:t>
            </a:r>
          </a:p>
        </p:txBody>
      </p:sp>
      <p:sp>
        <p:nvSpPr>
          <p:cNvPr id="47212" name="Text Box 108"/>
          <p:cNvSpPr txBox="1">
            <a:spLocks noChangeArrowheads="1"/>
          </p:cNvSpPr>
          <p:nvPr/>
        </p:nvSpPr>
        <p:spPr bwMode="auto">
          <a:xfrm>
            <a:off x="5159375" y="2276946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20</a:t>
            </a:r>
          </a:p>
        </p:txBody>
      </p:sp>
      <p:sp>
        <p:nvSpPr>
          <p:cNvPr id="47213" name="Text Box 109"/>
          <p:cNvSpPr txBox="1">
            <a:spLocks noChangeArrowheads="1"/>
          </p:cNvSpPr>
          <p:nvPr/>
        </p:nvSpPr>
        <p:spPr bwMode="auto">
          <a:xfrm>
            <a:off x="5407025" y="2505546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17</a:t>
            </a:r>
          </a:p>
        </p:txBody>
      </p:sp>
      <p:sp>
        <p:nvSpPr>
          <p:cNvPr id="47214" name="Text Box 110"/>
          <p:cNvSpPr txBox="1">
            <a:spLocks noChangeArrowheads="1"/>
          </p:cNvSpPr>
          <p:nvPr/>
        </p:nvSpPr>
        <p:spPr bwMode="auto">
          <a:xfrm>
            <a:off x="5565775" y="1886421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10</a:t>
            </a:r>
          </a:p>
        </p:txBody>
      </p:sp>
      <p:sp>
        <p:nvSpPr>
          <p:cNvPr id="47215" name="Text Box 111"/>
          <p:cNvSpPr txBox="1">
            <a:spLocks noChangeArrowheads="1"/>
          </p:cNvSpPr>
          <p:nvPr/>
        </p:nvSpPr>
        <p:spPr bwMode="auto">
          <a:xfrm>
            <a:off x="6575425" y="2048346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30</a:t>
            </a:r>
          </a:p>
        </p:txBody>
      </p:sp>
      <p:sp>
        <p:nvSpPr>
          <p:cNvPr id="47216" name="Text Box 112"/>
          <p:cNvSpPr txBox="1">
            <a:spLocks noChangeArrowheads="1"/>
          </p:cNvSpPr>
          <p:nvPr/>
        </p:nvSpPr>
        <p:spPr bwMode="auto">
          <a:xfrm>
            <a:off x="5022850" y="2857971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17</a:t>
            </a:r>
          </a:p>
        </p:txBody>
      </p:sp>
      <p:sp>
        <p:nvSpPr>
          <p:cNvPr id="47217" name="Text Box 113"/>
          <p:cNvSpPr txBox="1">
            <a:spLocks noChangeArrowheads="1"/>
          </p:cNvSpPr>
          <p:nvPr/>
        </p:nvSpPr>
        <p:spPr bwMode="auto">
          <a:xfrm>
            <a:off x="6565900" y="2848446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23</a:t>
            </a:r>
          </a:p>
        </p:txBody>
      </p:sp>
      <p:sp>
        <p:nvSpPr>
          <p:cNvPr id="47218" name="Text Box 114"/>
          <p:cNvSpPr txBox="1">
            <a:spLocks noChangeArrowheads="1"/>
          </p:cNvSpPr>
          <p:nvPr/>
        </p:nvSpPr>
        <p:spPr bwMode="auto">
          <a:xfrm>
            <a:off x="7337425" y="2419821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41</a:t>
            </a:r>
          </a:p>
        </p:txBody>
      </p:sp>
      <p:sp>
        <p:nvSpPr>
          <p:cNvPr id="47219" name="Text Box 115"/>
          <p:cNvSpPr txBox="1">
            <a:spLocks noChangeArrowheads="1"/>
          </p:cNvSpPr>
          <p:nvPr/>
        </p:nvSpPr>
        <p:spPr bwMode="auto">
          <a:xfrm>
            <a:off x="7337425" y="3191346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64</a:t>
            </a:r>
          </a:p>
        </p:txBody>
      </p:sp>
      <p:sp>
        <p:nvSpPr>
          <p:cNvPr id="47220" name="Text Box 116"/>
          <p:cNvSpPr txBox="1">
            <a:spLocks noChangeArrowheads="1"/>
          </p:cNvSpPr>
          <p:nvPr/>
        </p:nvSpPr>
        <p:spPr bwMode="auto">
          <a:xfrm>
            <a:off x="6565900" y="3667596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50</a:t>
            </a:r>
          </a:p>
        </p:txBody>
      </p:sp>
      <p:sp>
        <p:nvSpPr>
          <p:cNvPr id="47221" name="Text Box 117"/>
          <p:cNvSpPr txBox="1">
            <a:spLocks noChangeArrowheads="1"/>
          </p:cNvSpPr>
          <p:nvPr/>
        </p:nvSpPr>
        <p:spPr bwMode="auto">
          <a:xfrm>
            <a:off x="5794375" y="3258021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25</a:t>
            </a:r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23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A* Algorithm</a:t>
            </a:r>
            <a:r>
              <a:rPr lang="ko-KR" altLang="en-US" smtClean="0"/>
              <a:t>의 작동 예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131</a:t>
            </a:fld>
            <a:endParaRPr lang="en-US" dirty="0"/>
          </a:p>
        </p:txBody>
      </p:sp>
      <p:sp>
        <p:nvSpPr>
          <p:cNvPr id="354508" name="Oval 204"/>
          <p:cNvSpPr>
            <a:spLocks noChangeArrowheads="1"/>
          </p:cNvSpPr>
          <p:nvPr/>
        </p:nvSpPr>
        <p:spPr bwMode="auto">
          <a:xfrm rot="-25565193">
            <a:off x="5862638" y="4375150"/>
            <a:ext cx="660400" cy="1511300"/>
          </a:xfrm>
          <a:prstGeom prst="ellipse">
            <a:avLst/>
          </a:prstGeom>
          <a:solidFill>
            <a:srgbClr val="66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354507" name="Oval 203"/>
          <p:cNvSpPr>
            <a:spLocks noChangeArrowheads="1"/>
          </p:cNvSpPr>
          <p:nvPr/>
        </p:nvSpPr>
        <p:spPr bwMode="auto">
          <a:xfrm>
            <a:off x="1244600" y="4635500"/>
            <a:ext cx="609600" cy="581025"/>
          </a:xfrm>
          <a:prstGeom prst="ellipse">
            <a:avLst/>
          </a:prstGeom>
          <a:solidFill>
            <a:srgbClr val="66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49156" name="Text Box 2"/>
          <p:cNvSpPr txBox="1">
            <a:spLocks noChangeArrowheads="1"/>
          </p:cNvSpPr>
          <p:nvPr/>
        </p:nvSpPr>
        <p:spPr bwMode="auto">
          <a:xfrm>
            <a:off x="6492875" y="4781550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16</a:t>
            </a:r>
          </a:p>
        </p:txBody>
      </p:sp>
      <p:sp>
        <p:nvSpPr>
          <p:cNvPr id="49157" name="Text Box 3"/>
          <p:cNvSpPr txBox="1">
            <a:spLocks noChangeArrowheads="1"/>
          </p:cNvSpPr>
          <p:nvPr/>
        </p:nvSpPr>
        <p:spPr bwMode="auto">
          <a:xfrm>
            <a:off x="5445125" y="5170488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25</a:t>
            </a:r>
          </a:p>
        </p:txBody>
      </p:sp>
      <p:sp>
        <p:nvSpPr>
          <p:cNvPr id="354308" name="AutoShape 4"/>
          <p:cNvSpPr>
            <a:spLocks noChangeArrowheads="1"/>
          </p:cNvSpPr>
          <p:nvPr/>
        </p:nvSpPr>
        <p:spPr bwMode="auto">
          <a:xfrm>
            <a:off x="4191000" y="4926013"/>
            <a:ext cx="338138" cy="255587"/>
          </a:xfrm>
          <a:prstGeom prst="rightArrow">
            <a:avLst>
              <a:gd name="adj1" fmla="val 50000"/>
              <a:gd name="adj2" fmla="val 33075"/>
            </a:avLst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49159" name="Oval 5"/>
          <p:cNvSpPr>
            <a:spLocks noChangeArrowheads="1"/>
          </p:cNvSpPr>
          <p:nvPr/>
        </p:nvSpPr>
        <p:spPr bwMode="auto">
          <a:xfrm>
            <a:off x="5999163" y="2233613"/>
            <a:ext cx="279400" cy="2682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latinLnBrk="1" hangingPunct="1"/>
            <a:r>
              <a:rPr kumimoji="1" lang="en-US" altLang="ko-KR" sz="1000" i="0">
                <a:latin typeface="굴림" charset="-127"/>
                <a:ea typeface="굴림" charset="-127"/>
              </a:rPr>
              <a:t>52</a:t>
            </a:r>
          </a:p>
        </p:txBody>
      </p:sp>
      <p:sp>
        <p:nvSpPr>
          <p:cNvPr id="354310" name="Oval 6"/>
          <p:cNvSpPr>
            <a:spLocks noChangeArrowheads="1"/>
          </p:cNvSpPr>
          <p:nvPr/>
        </p:nvSpPr>
        <p:spPr bwMode="auto">
          <a:xfrm>
            <a:off x="6769100" y="3446463"/>
            <a:ext cx="280988" cy="2698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C0C0C0"/>
                </a:outerShdw>
              </a:effectLst>
              <a:ea typeface="굴림" charset="-127"/>
            </a:endParaRPr>
          </a:p>
        </p:txBody>
      </p:sp>
      <p:sp>
        <p:nvSpPr>
          <p:cNvPr id="354311" name="Oval 7"/>
          <p:cNvSpPr>
            <a:spLocks noChangeArrowheads="1"/>
          </p:cNvSpPr>
          <p:nvPr/>
        </p:nvSpPr>
        <p:spPr bwMode="auto">
          <a:xfrm>
            <a:off x="5999163" y="3041650"/>
            <a:ext cx="279400" cy="2698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C0C0C0"/>
                </a:outerShdw>
              </a:effectLst>
              <a:ea typeface="굴림" charset="-127"/>
            </a:endParaRPr>
          </a:p>
        </p:txBody>
      </p:sp>
      <p:sp>
        <p:nvSpPr>
          <p:cNvPr id="354312" name="Oval 8"/>
          <p:cNvSpPr>
            <a:spLocks noChangeArrowheads="1"/>
          </p:cNvSpPr>
          <p:nvPr/>
        </p:nvSpPr>
        <p:spPr bwMode="auto">
          <a:xfrm>
            <a:off x="6769100" y="2636838"/>
            <a:ext cx="280988" cy="2698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C0C0C0"/>
                </a:outerShdw>
              </a:effectLst>
              <a:ea typeface="굴림" charset="-127"/>
            </a:endParaRPr>
          </a:p>
        </p:txBody>
      </p:sp>
      <p:sp>
        <p:nvSpPr>
          <p:cNvPr id="49163" name="Oval 9"/>
          <p:cNvSpPr>
            <a:spLocks noChangeArrowheads="1"/>
          </p:cNvSpPr>
          <p:nvPr/>
        </p:nvSpPr>
        <p:spPr bwMode="auto">
          <a:xfrm>
            <a:off x="7540625" y="2974975"/>
            <a:ext cx="280988" cy="2682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latinLnBrk="1" hangingPunct="1"/>
            <a:endParaRPr kumimoji="1" lang="ko-KR" altLang="en-US" sz="1200" i="0">
              <a:latin typeface="굴림" charset="-127"/>
              <a:ea typeface="굴림" charset="-127"/>
            </a:endParaRPr>
          </a:p>
        </p:txBody>
      </p:sp>
      <p:sp>
        <p:nvSpPr>
          <p:cNvPr id="354314" name="Oval 10"/>
          <p:cNvSpPr>
            <a:spLocks noChangeArrowheads="1"/>
          </p:cNvSpPr>
          <p:nvPr/>
        </p:nvSpPr>
        <p:spPr bwMode="auto">
          <a:xfrm>
            <a:off x="7540625" y="2198688"/>
            <a:ext cx="280988" cy="2698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C0C0C0"/>
                </a:outerShdw>
              </a:effectLst>
              <a:ea typeface="굴림" charset="-127"/>
            </a:endParaRPr>
          </a:p>
        </p:txBody>
      </p:sp>
      <p:sp>
        <p:nvSpPr>
          <p:cNvPr id="354315" name="Oval 11"/>
          <p:cNvSpPr>
            <a:spLocks noChangeArrowheads="1"/>
          </p:cNvSpPr>
          <p:nvPr/>
        </p:nvSpPr>
        <p:spPr bwMode="auto">
          <a:xfrm>
            <a:off x="6769100" y="1828800"/>
            <a:ext cx="280988" cy="2698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C0C0C0"/>
                </a:outerShdw>
              </a:effectLst>
              <a:ea typeface="굴림" charset="-127"/>
            </a:endParaRPr>
          </a:p>
        </p:txBody>
      </p:sp>
      <p:sp>
        <p:nvSpPr>
          <p:cNvPr id="354316" name="Oval 12"/>
          <p:cNvSpPr>
            <a:spLocks noChangeArrowheads="1"/>
          </p:cNvSpPr>
          <p:nvPr/>
        </p:nvSpPr>
        <p:spPr bwMode="auto">
          <a:xfrm>
            <a:off x="8296275" y="2633663"/>
            <a:ext cx="280988" cy="26828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49167" name="Text Box 13"/>
          <p:cNvSpPr txBox="1">
            <a:spLocks noChangeArrowheads="1"/>
          </p:cNvSpPr>
          <p:nvPr/>
        </p:nvSpPr>
        <p:spPr bwMode="auto">
          <a:xfrm>
            <a:off x="6759575" y="1831975"/>
            <a:ext cx="3302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000" i="0">
                <a:latin typeface="굴림" charset="-127"/>
                <a:ea typeface="굴림" charset="-127"/>
              </a:rPr>
              <a:t>40</a:t>
            </a:r>
          </a:p>
        </p:txBody>
      </p:sp>
      <p:sp>
        <p:nvSpPr>
          <p:cNvPr id="49168" name="Text Box 14"/>
          <p:cNvSpPr txBox="1">
            <a:spLocks noChangeArrowheads="1"/>
          </p:cNvSpPr>
          <p:nvPr/>
        </p:nvSpPr>
        <p:spPr bwMode="auto">
          <a:xfrm>
            <a:off x="6738938" y="3448050"/>
            <a:ext cx="3302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000" i="0">
                <a:latin typeface="굴림" charset="-127"/>
                <a:ea typeface="굴림" charset="-127"/>
              </a:rPr>
              <a:t>39</a:t>
            </a:r>
          </a:p>
        </p:txBody>
      </p:sp>
      <p:sp>
        <p:nvSpPr>
          <p:cNvPr id="49169" name="Text Box 15"/>
          <p:cNvSpPr txBox="1">
            <a:spLocks noChangeArrowheads="1"/>
          </p:cNvSpPr>
          <p:nvPr/>
        </p:nvSpPr>
        <p:spPr bwMode="auto">
          <a:xfrm>
            <a:off x="6734175" y="2630488"/>
            <a:ext cx="3302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000" i="0">
                <a:latin typeface="굴림" charset="-127"/>
                <a:ea typeface="굴림" charset="-127"/>
              </a:rPr>
              <a:t>34</a:t>
            </a:r>
          </a:p>
        </p:txBody>
      </p:sp>
      <p:sp>
        <p:nvSpPr>
          <p:cNvPr id="49170" name="Text Box 16"/>
          <p:cNvSpPr txBox="1">
            <a:spLocks noChangeArrowheads="1"/>
          </p:cNvSpPr>
          <p:nvPr/>
        </p:nvSpPr>
        <p:spPr bwMode="auto">
          <a:xfrm>
            <a:off x="7510463" y="2984500"/>
            <a:ext cx="3302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000" i="0">
                <a:latin typeface="굴림" charset="-127"/>
                <a:ea typeface="굴림" charset="-127"/>
              </a:rPr>
              <a:t>19</a:t>
            </a:r>
          </a:p>
        </p:txBody>
      </p:sp>
      <p:sp>
        <p:nvSpPr>
          <p:cNvPr id="49171" name="Text Box 17"/>
          <p:cNvSpPr txBox="1">
            <a:spLocks noChangeArrowheads="1"/>
          </p:cNvSpPr>
          <p:nvPr/>
        </p:nvSpPr>
        <p:spPr bwMode="auto">
          <a:xfrm>
            <a:off x="7524750" y="2203450"/>
            <a:ext cx="3302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000" i="0">
                <a:latin typeface="굴림" charset="-127"/>
                <a:ea typeface="굴림" charset="-127"/>
              </a:rPr>
              <a:t>19</a:t>
            </a:r>
          </a:p>
        </p:txBody>
      </p:sp>
      <p:sp>
        <p:nvSpPr>
          <p:cNvPr id="49172" name="Text Box 18"/>
          <p:cNvSpPr txBox="1">
            <a:spLocks noChangeArrowheads="1"/>
          </p:cNvSpPr>
          <p:nvPr/>
        </p:nvSpPr>
        <p:spPr bwMode="auto">
          <a:xfrm>
            <a:off x="8270875" y="2606675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endParaRPr kumimoji="1" lang="ko-KR" altLang="en-US" sz="1400" i="0">
              <a:latin typeface="굴림" charset="-127"/>
              <a:ea typeface="굴림" charset="-127"/>
            </a:endParaRPr>
          </a:p>
        </p:txBody>
      </p:sp>
      <p:sp>
        <p:nvSpPr>
          <p:cNvPr id="49173" name="Text Box 19"/>
          <p:cNvSpPr txBox="1">
            <a:spLocks noChangeArrowheads="1"/>
          </p:cNvSpPr>
          <p:nvPr/>
        </p:nvSpPr>
        <p:spPr bwMode="auto">
          <a:xfrm>
            <a:off x="5961063" y="3044825"/>
            <a:ext cx="3302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000" i="0">
                <a:latin typeface="굴림" charset="-127"/>
                <a:ea typeface="굴림" charset="-127"/>
              </a:rPr>
              <a:t>52</a:t>
            </a:r>
          </a:p>
        </p:txBody>
      </p:sp>
      <p:sp>
        <p:nvSpPr>
          <p:cNvPr id="49174" name="Oval 20"/>
          <p:cNvSpPr>
            <a:spLocks noChangeArrowheads="1"/>
          </p:cNvSpPr>
          <p:nvPr/>
        </p:nvSpPr>
        <p:spPr bwMode="auto">
          <a:xfrm>
            <a:off x="5229225" y="2643188"/>
            <a:ext cx="280988" cy="2682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latinLnBrk="1" hangingPunct="1"/>
            <a:r>
              <a:rPr kumimoji="1" lang="en-US" altLang="ko-KR" sz="1000" i="0">
                <a:latin typeface="굴림" charset="-127"/>
                <a:ea typeface="굴림" charset="-127"/>
              </a:rPr>
              <a:t>68</a:t>
            </a:r>
          </a:p>
        </p:txBody>
      </p:sp>
      <p:sp>
        <p:nvSpPr>
          <p:cNvPr id="49175" name="Oval 21"/>
          <p:cNvSpPr>
            <a:spLocks noChangeArrowheads="1"/>
          </p:cNvSpPr>
          <p:nvPr/>
        </p:nvSpPr>
        <p:spPr bwMode="auto">
          <a:xfrm>
            <a:off x="5772150" y="1671638"/>
            <a:ext cx="280988" cy="2682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latinLnBrk="1" hangingPunct="1"/>
            <a:r>
              <a:rPr kumimoji="1" lang="en-US" altLang="ko-KR" sz="1000" i="0">
                <a:latin typeface="굴림" charset="-127"/>
                <a:ea typeface="굴림" charset="-127"/>
              </a:rPr>
              <a:t>61</a:t>
            </a:r>
          </a:p>
        </p:txBody>
      </p:sp>
      <p:sp>
        <p:nvSpPr>
          <p:cNvPr id="354326" name="Line 22"/>
          <p:cNvSpPr>
            <a:spLocks noChangeShapeType="1"/>
          </p:cNvSpPr>
          <p:nvPr/>
        </p:nvSpPr>
        <p:spPr bwMode="auto">
          <a:xfrm flipH="1">
            <a:off x="7800975" y="2809875"/>
            <a:ext cx="514350" cy="2286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4327" name="Line 23"/>
          <p:cNvSpPr>
            <a:spLocks noChangeShapeType="1"/>
          </p:cNvSpPr>
          <p:nvPr/>
        </p:nvSpPr>
        <p:spPr bwMode="auto">
          <a:xfrm flipH="1">
            <a:off x="7019925" y="2847975"/>
            <a:ext cx="1285875" cy="6667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4328" name="Line 24"/>
          <p:cNvSpPr>
            <a:spLocks noChangeShapeType="1"/>
          </p:cNvSpPr>
          <p:nvPr/>
        </p:nvSpPr>
        <p:spPr bwMode="auto">
          <a:xfrm flipH="1" flipV="1">
            <a:off x="7800975" y="2400300"/>
            <a:ext cx="504825" cy="2952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4329" name="Line 25"/>
          <p:cNvSpPr>
            <a:spLocks noChangeShapeType="1"/>
          </p:cNvSpPr>
          <p:nvPr/>
        </p:nvSpPr>
        <p:spPr bwMode="auto">
          <a:xfrm flipH="1" flipV="1">
            <a:off x="7010400" y="2038350"/>
            <a:ext cx="1304925" cy="6762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4330" name="Line 26"/>
          <p:cNvSpPr>
            <a:spLocks noChangeShapeType="1"/>
          </p:cNvSpPr>
          <p:nvPr/>
        </p:nvSpPr>
        <p:spPr bwMode="auto">
          <a:xfrm flipH="1" flipV="1">
            <a:off x="6038850" y="1847850"/>
            <a:ext cx="2247900" cy="9048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4331" name="Line 27"/>
          <p:cNvSpPr>
            <a:spLocks noChangeShapeType="1"/>
          </p:cNvSpPr>
          <p:nvPr/>
        </p:nvSpPr>
        <p:spPr bwMode="auto">
          <a:xfrm flipH="1">
            <a:off x="7029450" y="2781300"/>
            <a:ext cx="1238250" cy="95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4332" name="Line 28"/>
          <p:cNvSpPr>
            <a:spLocks noChangeShapeType="1"/>
          </p:cNvSpPr>
          <p:nvPr/>
        </p:nvSpPr>
        <p:spPr bwMode="auto">
          <a:xfrm>
            <a:off x="6276975" y="2371725"/>
            <a:ext cx="1990725" cy="3714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4333" name="Line 29"/>
          <p:cNvSpPr>
            <a:spLocks noChangeShapeType="1"/>
          </p:cNvSpPr>
          <p:nvPr/>
        </p:nvSpPr>
        <p:spPr bwMode="auto">
          <a:xfrm flipV="1">
            <a:off x="5505450" y="2743200"/>
            <a:ext cx="2762250" cy="190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4334" name="Line 30"/>
          <p:cNvSpPr>
            <a:spLocks noChangeShapeType="1"/>
          </p:cNvSpPr>
          <p:nvPr/>
        </p:nvSpPr>
        <p:spPr bwMode="auto">
          <a:xfrm flipV="1">
            <a:off x="6276975" y="2771775"/>
            <a:ext cx="2009775" cy="3619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9185" name="Oval 31"/>
          <p:cNvSpPr>
            <a:spLocks noChangeArrowheads="1"/>
          </p:cNvSpPr>
          <p:nvPr/>
        </p:nvSpPr>
        <p:spPr bwMode="auto">
          <a:xfrm>
            <a:off x="1458913" y="2157413"/>
            <a:ext cx="279400" cy="268287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latinLnBrk="1" hangingPunct="1"/>
            <a:endParaRPr kumimoji="1" lang="ko-KR" altLang="en-US" sz="1400" i="0">
              <a:latin typeface="굴림" charset="-127"/>
              <a:ea typeface="굴림" charset="-127"/>
            </a:endParaRPr>
          </a:p>
        </p:txBody>
      </p:sp>
      <p:sp>
        <p:nvSpPr>
          <p:cNvPr id="354336" name="Oval 32"/>
          <p:cNvSpPr>
            <a:spLocks noChangeArrowheads="1"/>
          </p:cNvSpPr>
          <p:nvPr/>
        </p:nvSpPr>
        <p:spPr bwMode="auto">
          <a:xfrm>
            <a:off x="2228850" y="3370263"/>
            <a:ext cx="280988" cy="2698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C0C0C0"/>
                </a:outerShdw>
              </a:effectLst>
              <a:ea typeface="굴림" charset="-127"/>
            </a:endParaRPr>
          </a:p>
        </p:txBody>
      </p:sp>
      <p:sp>
        <p:nvSpPr>
          <p:cNvPr id="354337" name="Oval 33"/>
          <p:cNvSpPr>
            <a:spLocks noChangeArrowheads="1"/>
          </p:cNvSpPr>
          <p:nvPr/>
        </p:nvSpPr>
        <p:spPr bwMode="auto">
          <a:xfrm>
            <a:off x="1458913" y="2965450"/>
            <a:ext cx="279400" cy="2698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C0C0C0"/>
                </a:outerShdw>
              </a:effectLst>
              <a:ea typeface="굴림" charset="-127"/>
            </a:endParaRPr>
          </a:p>
        </p:txBody>
      </p:sp>
      <p:sp>
        <p:nvSpPr>
          <p:cNvPr id="354338" name="Oval 34"/>
          <p:cNvSpPr>
            <a:spLocks noChangeArrowheads="1"/>
          </p:cNvSpPr>
          <p:nvPr/>
        </p:nvSpPr>
        <p:spPr bwMode="auto">
          <a:xfrm>
            <a:off x="2228850" y="2560638"/>
            <a:ext cx="280988" cy="2698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C0C0C0"/>
                </a:outerShdw>
              </a:effectLst>
              <a:ea typeface="굴림" charset="-127"/>
            </a:endParaRPr>
          </a:p>
        </p:txBody>
      </p:sp>
      <p:sp>
        <p:nvSpPr>
          <p:cNvPr id="354339" name="Oval 35"/>
          <p:cNvSpPr>
            <a:spLocks noChangeArrowheads="1"/>
          </p:cNvSpPr>
          <p:nvPr/>
        </p:nvSpPr>
        <p:spPr bwMode="auto">
          <a:xfrm>
            <a:off x="3000375" y="2898775"/>
            <a:ext cx="280988" cy="2682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C0C0C0"/>
                </a:outerShdw>
              </a:effectLst>
              <a:ea typeface="굴림" charset="-127"/>
            </a:endParaRPr>
          </a:p>
        </p:txBody>
      </p:sp>
      <p:sp>
        <p:nvSpPr>
          <p:cNvPr id="354340" name="Oval 36"/>
          <p:cNvSpPr>
            <a:spLocks noChangeArrowheads="1"/>
          </p:cNvSpPr>
          <p:nvPr/>
        </p:nvSpPr>
        <p:spPr bwMode="auto">
          <a:xfrm>
            <a:off x="3000375" y="2122488"/>
            <a:ext cx="280988" cy="2698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C0C0C0"/>
                </a:outerShdw>
              </a:effectLst>
              <a:ea typeface="굴림" charset="-127"/>
            </a:endParaRPr>
          </a:p>
        </p:txBody>
      </p:sp>
      <p:sp>
        <p:nvSpPr>
          <p:cNvPr id="354341" name="Oval 37"/>
          <p:cNvSpPr>
            <a:spLocks noChangeArrowheads="1"/>
          </p:cNvSpPr>
          <p:nvPr/>
        </p:nvSpPr>
        <p:spPr bwMode="auto">
          <a:xfrm>
            <a:off x="2228850" y="1752600"/>
            <a:ext cx="280988" cy="2698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C0C0C0"/>
                </a:outerShdw>
              </a:effectLst>
              <a:ea typeface="굴림" charset="-127"/>
            </a:endParaRPr>
          </a:p>
        </p:txBody>
      </p:sp>
      <p:sp>
        <p:nvSpPr>
          <p:cNvPr id="354342" name="Line 38"/>
          <p:cNvSpPr>
            <a:spLocks noChangeShapeType="1"/>
          </p:cNvSpPr>
          <p:nvPr/>
        </p:nvSpPr>
        <p:spPr bwMode="auto">
          <a:xfrm>
            <a:off x="1720850" y="2359025"/>
            <a:ext cx="531813" cy="26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4343" name="Line 39"/>
          <p:cNvSpPr>
            <a:spLocks noChangeShapeType="1"/>
          </p:cNvSpPr>
          <p:nvPr/>
        </p:nvSpPr>
        <p:spPr bwMode="auto">
          <a:xfrm flipV="1">
            <a:off x="1738313" y="2754313"/>
            <a:ext cx="506412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4344" name="Line 40"/>
          <p:cNvSpPr>
            <a:spLocks noChangeShapeType="1"/>
          </p:cNvSpPr>
          <p:nvPr/>
        </p:nvSpPr>
        <p:spPr bwMode="auto">
          <a:xfrm flipV="1">
            <a:off x="1668463" y="1887538"/>
            <a:ext cx="560387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4345" name="Line 41"/>
          <p:cNvSpPr>
            <a:spLocks noChangeShapeType="1"/>
          </p:cNvSpPr>
          <p:nvPr/>
        </p:nvSpPr>
        <p:spPr bwMode="auto">
          <a:xfrm>
            <a:off x="2511425" y="1881188"/>
            <a:ext cx="533400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4346" name="Line 42"/>
          <p:cNvSpPr>
            <a:spLocks noChangeShapeType="1"/>
          </p:cNvSpPr>
          <p:nvPr/>
        </p:nvSpPr>
        <p:spPr bwMode="auto">
          <a:xfrm flipV="1">
            <a:off x="2493963" y="2335213"/>
            <a:ext cx="533400" cy="285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4347" name="Line 43"/>
          <p:cNvSpPr>
            <a:spLocks noChangeShapeType="1"/>
          </p:cNvSpPr>
          <p:nvPr/>
        </p:nvSpPr>
        <p:spPr bwMode="auto">
          <a:xfrm>
            <a:off x="2500313" y="2754313"/>
            <a:ext cx="515937" cy="211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4348" name="Line 44"/>
          <p:cNvSpPr>
            <a:spLocks noChangeShapeType="1"/>
          </p:cNvSpPr>
          <p:nvPr/>
        </p:nvSpPr>
        <p:spPr bwMode="auto">
          <a:xfrm>
            <a:off x="1731963" y="3160713"/>
            <a:ext cx="504825" cy="292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4349" name="Line 45"/>
          <p:cNvSpPr>
            <a:spLocks noChangeShapeType="1"/>
          </p:cNvSpPr>
          <p:nvPr/>
        </p:nvSpPr>
        <p:spPr bwMode="auto">
          <a:xfrm flipV="1">
            <a:off x="2500313" y="3127375"/>
            <a:ext cx="52705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9200" name="Text Box 46"/>
          <p:cNvSpPr txBox="1">
            <a:spLocks noChangeArrowheads="1"/>
          </p:cNvSpPr>
          <p:nvPr/>
        </p:nvSpPr>
        <p:spPr bwMode="auto">
          <a:xfrm>
            <a:off x="1809750" y="1962150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30</a:t>
            </a:r>
          </a:p>
        </p:txBody>
      </p:sp>
      <p:sp>
        <p:nvSpPr>
          <p:cNvPr id="49201" name="Text Box 47"/>
          <p:cNvSpPr txBox="1">
            <a:spLocks noChangeArrowheads="1"/>
          </p:cNvSpPr>
          <p:nvPr/>
        </p:nvSpPr>
        <p:spPr bwMode="auto">
          <a:xfrm>
            <a:off x="1658938" y="2400300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23</a:t>
            </a:r>
          </a:p>
        </p:txBody>
      </p:sp>
      <p:sp>
        <p:nvSpPr>
          <p:cNvPr id="49202" name="Text Box 48"/>
          <p:cNvSpPr txBox="1">
            <a:spLocks noChangeArrowheads="1"/>
          </p:cNvSpPr>
          <p:nvPr/>
        </p:nvSpPr>
        <p:spPr bwMode="auto">
          <a:xfrm>
            <a:off x="1676400" y="3232150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25</a:t>
            </a:r>
          </a:p>
        </p:txBody>
      </p:sp>
      <p:sp>
        <p:nvSpPr>
          <p:cNvPr id="49203" name="Text Box 49"/>
          <p:cNvSpPr txBox="1">
            <a:spLocks noChangeArrowheads="1"/>
          </p:cNvSpPr>
          <p:nvPr/>
        </p:nvSpPr>
        <p:spPr bwMode="auto">
          <a:xfrm>
            <a:off x="2670175" y="1771650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24</a:t>
            </a:r>
          </a:p>
        </p:txBody>
      </p:sp>
      <p:sp>
        <p:nvSpPr>
          <p:cNvPr id="49204" name="Text Box 50"/>
          <p:cNvSpPr txBox="1">
            <a:spLocks noChangeArrowheads="1"/>
          </p:cNvSpPr>
          <p:nvPr/>
        </p:nvSpPr>
        <p:spPr bwMode="auto">
          <a:xfrm>
            <a:off x="2689225" y="2387600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18</a:t>
            </a:r>
          </a:p>
        </p:txBody>
      </p:sp>
      <p:sp>
        <p:nvSpPr>
          <p:cNvPr id="49205" name="Text Box 51"/>
          <p:cNvSpPr txBox="1">
            <a:spLocks noChangeArrowheads="1"/>
          </p:cNvSpPr>
          <p:nvPr/>
        </p:nvSpPr>
        <p:spPr bwMode="auto">
          <a:xfrm>
            <a:off x="1724025" y="2633663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28</a:t>
            </a:r>
          </a:p>
        </p:txBody>
      </p:sp>
      <p:sp>
        <p:nvSpPr>
          <p:cNvPr id="49206" name="Text Box 52"/>
          <p:cNvSpPr txBox="1">
            <a:spLocks noChangeArrowheads="1"/>
          </p:cNvSpPr>
          <p:nvPr/>
        </p:nvSpPr>
        <p:spPr bwMode="auto">
          <a:xfrm>
            <a:off x="2665413" y="2651125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20</a:t>
            </a:r>
          </a:p>
        </p:txBody>
      </p:sp>
      <p:sp>
        <p:nvSpPr>
          <p:cNvPr id="49207" name="Text Box 53"/>
          <p:cNvSpPr txBox="1">
            <a:spLocks noChangeArrowheads="1"/>
          </p:cNvSpPr>
          <p:nvPr/>
        </p:nvSpPr>
        <p:spPr bwMode="auto">
          <a:xfrm>
            <a:off x="2682875" y="3192463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29</a:t>
            </a:r>
          </a:p>
        </p:txBody>
      </p:sp>
      <p:sp>
        <p:nvSpPr>
          <p:cNvPr id="49208" name="Text Box 54"/>
          <p:cNvSpPr txBox="1">
            <a:spLocks noChangeArrowheads="1"/>
          </p:cNvSpPr>
          <p:nvPr/>
        </p:nvSpPr>
        <p:spPr bwMode="auto">
          <a:xfrm>
            <a:off x="1247775" y="2513013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25</a:t>
            </a:r>
          </a:p>
        </p:txBody>
      </p:sp>
      <p:sp>
        <p:nvSpPr>
          <p:cNvPr id="354359" name="Line 55"/>
          <p:cNvSpPr>
            <a:spLocks noChangeShapeType="1"/>
          </p:cNvSpPr>
          <p:nvPr/>
        </p:nvSpPr>
        <p:spPr bwMode="auto">
          <a:xfrm>
            <a:off x="1581150" y="2417763"/>
            <a:ext cx="7938" cy="5445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4360" name="Line 56"/>
          <p:cNvSpPr>
            <a:spLocks noChangeShapeType="1"/>
          </p:cNvSpPr>
          <p:nvPr/>
        </p:nvSpPr>
        <p:spPr bwMode="auto">
          <a:xfrm flipV="1">
            <a:off x="1735138" y="3063875"/>
            <a:ext cx="1266825" cy="238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9211" name="Text Box 57"/>
          <p:cNvSpPr txBox="1">
            <a:spLocks noChangeArrowheads="1"/>
          </p:cNvSpPr>
          <p:nvPr/>
        </p:nvSpPr>
        <p:spPr bwMode="auto">
          <a:xfrm>
            <a:off x="2168525" y="3024188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39</a:t>
            </a:r>
          </a:p>
        </p:txBody>
      </p:sp>
      <p:sp>
        <p:nvSpPr>
          <p:cNvPr id="354362" name="Oval 58"/>
          <p:cNvSpPr>
            <a:spLocks noChangeArrowheads="1"/>
          </p:cNvSpPr>
          <p:nvPr/>
        </p:nvSpPr>
        <p:spPr bwMode="auto">
          <a:xfrm>
            <a:off x="3756025" y="2557463"/>
            <a:ext cx="280988" cy="26828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354363" name="Line 59"/>
          <p:cNvSpPr>
            <a:spLocks noChangeShapeType="1"/>
          </p:cNvSpPr>
          <p:nvPr/>
        </p:nvSpPr>
        <p:spPr bwMode="auto">
          <a:xfrm>
            <a:off x="3276600" y="2317750"/>
            <a:ext cx="506413" cy="296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4364" name="Line 60"/>
          <p:cNvSpPr>
            <a:spLocks noChangeShapeType="1"/>
          </p:cNvSpPr>
          <p:nvPr/>
        </p:nvSpPr>
        <p:spPr bwMode="auto">
          <a:xfrm flipV="1">
            <a:off x="3275013" y="2732088"/>
            <a:ext cx="488950" cy="23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4365" name="Freeform 61"/>
          <p:cNvSpPr>
            <a:spLocks/>
          </p:cNvSpPr>
          <p:nvPr/>
        </p:nvSpPr>
        <p:spPr bwMode="auto">
          <a:xfrm>
            <a:off x="2511425" y="2813050"/>
            <a:ext cx="1335088" cy="749300"/>
          </a:xfrm>
          <a:custGeom>
            <a:avLst/>
            <a:gdLst>
              <a:gd name="T0" fmla="*/ 841 w 841"/>
              <a:gd name="T1" fmla="*/ 0 h 472"/>
              <a:gd name="T2" fmla="*/ 628 w 841"/>
              <a:gd name="T3" fmla="*/ 242 h 472"/>
              <a:gd name="T4" fmla="*/ 248 w 841"/>
              <a:gd name="T5" fmla="*/ 466 h 472"/>
              <a:gd name="T6" fmla="*/ 0 w 841"/>
              <a:gd name="T7" fmla="*/ 472 h 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1" h="472">
                <a:moveTo>
                  <a:pt x="841" y="0"/>
                </a:moveTo>
                <a:lnTo>
                  <a:pt x="628" y="242"/>
                </a:lnTo>
                <a:lnTo>
                  <a:pt x="248" y="466"/>
                </a:lnTo>
                <a:lnTo>
                  <a:pt x="0" y="47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9216" name="Text Box 62"/>
          <p:cNvSpPr txBox="1">
            <a:spLocks noChangeArrowheads="1"/>
          </p:cNvSpPr>
          <p:nvPr/>
        </p:nvSpPr>
        <p:spPr bwMode="auto">
          <a:xfrm>
            <a:off x="3400425" y="2201863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20</a:t>
            </a:r>
          </a:p>
        </p:txBody>
      </p:sp>
      <p:sp>
        <p:nvSpPr>
          <p:cNvPr id="49217" name="Text Box 63"/>
          <p:cNvSpPr txBox="1">
            <a:spLocks noChangeArrowheads="1"/>
          </p:cNvSpPr>
          <p:nvPr/>
        </p:nvSpPr>
        <p:spPr bwMode="auto">
          <a:xfrm>
            <a:off x="3224213" y="3230563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40</a:t>
            </a:r>
          </a:p>
        </p:txBody>
      </p:sp>
      <p:sp>
        <p:nvSpPr>
          <p:cNvPr id="49218" name="Text Box 64"/>
          <p:cNvSpPr txBox="1">
            <a:spLocks noChangeArrowheads="1"/>
          </p:cNvSpPr>
          <p:nvPr/>
        </p:nvSpPr>
        <p:spPr bwMode="auto">
          <a:xfrm>
            <a:off x="3260725" y="2598738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28</a:t>
            </a:r>
          </a:p>
        </p:txBody>
      </p:sp>
      <p:sp>
        <p:nvSpPr>
          <p:cNvPr id="354369" name="Line 65"/>
          <p:cNvSpPr>
            <a:spLocks noChangeShapeType="1"/>
          </p:cNvSpPr>
          <p:nvPr/>
        </p:nvSpPr>
        <p:spPr bwMode="auto">
          <a:xfrm flipV="1">
            <a:off x="2373313" y="2033588"/>
            <a:ext cx="0" cy="517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9220" name="Text Box 66"/>
          <p:cNvSpPr txBox="1">
            <a:spLocks noChangeArrowheads="1"/>
          </p:cNvSpPr>
          <p:nvPr/>
        </p:nvSpPr>
        <p:spPr bwMode="auto">
          <a:xfrm>
            <a:off x="2308225" y="2124075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16</a:t>
            </a:r>
          </a:p>
        </p:txBody>
      </p:sp>
      <p:sp>
        <p:nvSpPr>
          <p:cNvPr id="354371" name="Oval 67"/>
          <p:cNvSpPr>
            <a:spLocks noChangeArrowheads="1"/>
          </p:cNvSpPr>
          <p:nvPr/>
        </p:nvSpPr>
        <p:spPr bwMode="auto">
          <a:xfrm>
            <a:off x="688975" y="2566988"/>
            <a:ext cx="280988" cy="2682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C0C0C0"/>
                </a:outerShdw>
              </a:effectLst>
              <a:ea typeface="굴림" charset="-127"/>
            </a:endParaRPr>
          </a:p>
        </p:txBody>
      </p:sp>
      <p:sp>
        <p:nvSpPr>
          <p:cNvPr id="354372" name="Line 68"/>
          <p:cNvSpPr>
            <a:spLocks noChangeShapeType="1"/>
          </p:cNvSpPr>
          <p:nvPr/>
        </p:nvSpPr>
        <p:spPr bwMode="auto">
          <a:xfrm flipV="1">
            <a:off x="957263" y="2335213"/>
            <a:ext cx="506412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4373" name="Line 69"/>
          <p:cNvSpPr>
            <a:spLocks noChangeShapeType="1"/>
          </p:cNvSpPr>
          <p:nvPr/>
        </p:nvSpPr>
        <p:spPr bwMode="auto">
          <a:xfrm>
            <a:off x="958850" y="2778125"/>
            <a:ext cx="531813" cy="26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4374" name="Oval 70"/>
          <p:cNvSpPr>
            <a:spLocks noChangeArrowheads="1"/>
          </p:cNvSpPr>
          <p:nvPr/>
        </p:nvSpPr>
        <p:spPr bwMode="auto">
          <a:xfrm>
            <a:off x="1231900" y="1595438"/>
            <a:ext cx="280988" cy="2682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C0C0C0"/>
                </a:outerShdw>
              </a:effectLst>
              <a:ea typeface="굴림" charset="-127"/>
            </a:endParaRPr>
          </a:p>
        </p:txBody>
      </p:sp>
      <p:sp>
        <p:nvSpPr>
          <p:cNvPr id="354375" name="Line 71"/>
          <p:cNvSpPr>
            <a:spLocks noChangeShapeType="1"/>
          </p:cNvSpPr>
          <p:nvPr/>
        </p:nvSpPr>
        <p:spPr bwMode="auto">
          <a:xfrm flipH="1" flipV="1">
            <a:off x="1441450" y="1828800"/>
            <a:ext cx="85725" cy="342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4376" name="Line 72"/>
          <p:cNvSpPr>
            <a:spLocks noChangeShapeType="1"/>
          </p:cNvSpPr>
          <p:nvPr/>
        </p:nvSpPr>
        <p:spPr bwMode="auto">
          <a:xfrm flipH="1">
            <a:off x="889000" y="1847850"/>
            <a:ext cx="419100" cy="704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4377" name="Line 73"/>
          <p:cNvSpPr>
            <a:spLocks noChangeShapeType="1"/>
          </p:cNvSpPr>
          <p:nvPr/>
        </p:nvSpPr>
        <p:spPr bwMode="auto">
          <a:xfrm flipH="1" flipV="1">
            <a:off x="1527175" y="1733550"/>
            <a:ext cx="70485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9228" name="Text Box 74"/>
          <p:cNvSpPr txBox="1">
            <a:spLocks noChangeArrowheads="1"/>
          </p:cNvSpPr>
          <p:nvPr/>
        </p:nvSpPr>
        <p:spPr bwMode="auto">
          <a:xfrm>
            <a:off x="1158875" y="1924050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10</a:t>
            </a:r>
          </a:p>
        </p:txBody>
      </p:sp>
      <p:sp>
        <p:nvSpPr>
          <p:cNvPr id="49229" name="Text Box 75"/>
          <p:cNvSpPr txBox="1">
            <a:spLocks noChangeArrowheads="1"/>
          </p:cNvSpPr>
          <p:nvPr/>
        </p:nvSpPr>
        <p:spPr bwMode="auto">
          <a:xfrm>
            <a:off x="1746250" y="1495425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19</a:t>
            </a:r>
          </a:p>
        </p:txBody>
      </p:sp>
      <p:sp>
        <p:nvSpPr>
          <p:cNvPr id="49230" name="Text Box 76"/>
          <p:cNvSpPr txBox="1">
            <a:spLocks noChangeArrowheads="1"/>
          </p:cNvSpPr>
          <p:nvPr/>
        </p:nvSpPr>
        <p:spPr bwMode="auto">
          <a:xfrm>
            <a:off x="952500" y="2886075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17</a:t>
            </a:r>
          </a:p>
        </p:txBody>
      </p:sp>
      <p:sp>
        <p:nvSpPr>
          <p:cNvPr id="49231" name="Text Box 77"/>
          <p:cNvSpPr txBox="1">
            <a:spLocks noChangeArrowheads="1"/>
          </p:cNvSpPr>
          <p:nvPr/>
        </p:nvSpPr>
        <p:spPr bwMode="auto">
          <a:xfrm>
            <a:off x="781050" y="1962150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20</a:t>
            </a:r>
          </a:p>
        </p:txBody>
      </p:sp>
      <p:sp>
        <p:nvSpPr>
          <p:cNvPr id="49232" name="Text Box 78"/>
          <p:cNvSpPr txBox="1">
            <a:spLocks noChangeArrowheads="1"/>
          </p:cNvSpPr>
          <p:nvPr/>
        </p:nvSpPr>
        <p:spPr bwMode="auto">
          <a:xfrm>
            <a:off x="1028700" y="2190750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17</a:t>
            </a:r>
          </a:p>
        </p:txBody>
      </p:sp>
      <p:sp>
        <p:nvSpPr>
          <p:cNvPr id="49233" name="Text Box 79"/>
          <p:cNvSpPr txBox="1">
            <a:spLocks noChangeArrowheads="1"/>
          </p:cNvSpPr>
          <p:nvPr/>
        </p:nvSpPr>
        <p:spPr bwMode="auto">
          <a:xfrm>
            <a:off x="5438775" y="5888038"/>
            <a:ext cx="530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200" b="1" i="0" dirty="0">
                <a:solidFill>
                  <a:srgbClr val="FF0000"/>
                </a:solidFill>
                <a:latin typeface="굴림" charset="-127"/>
                <a:ea typeface="굴림" charset="-127"/>
              </a:rPr>
              <a:t>(77)</a:t>
            </a:r>
          </a:p>
        </p:txBody>
      </p:sp>
      <p:sp>
        <p:nvSpPr>
          <p:cNvPr id="49234" name="Text Box 80"/>
          <p:cNvSpPr txBox="1">
            <a:spLocks noChangeArrowheads="1"/>
          </p:cNvSpPr>
          <p:nvPr/>
        </p:nvSpPr>
        <p:spPr bwMode="auto">
          <a:xfrm>
            <a:off x="6356350" y="5465763"/>
            <a:ext cx="4667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200" b="1" i="0" dirty="0">
                <a:solidFill>
                  <a:srgbClr val="FF0000"/>
                </a:solidFill>
                <a:latin typeface="굴림" charset="-127"/>
                <a:ea typeface="굴림" charset="-127"/>
              </a:rPr>
              <a:t>(57)</a:t>
            </a:r>
          </a:p>
        </p:txBody>
      </p:sp>
      <p:sp>
        <p:nvSpPr>
          <p:cNvPr id="49235" name="Text Box 81"/>
          <p:cNvSpPr txBox="1">
            <a:spLocks noChangeArrowheads="1"/>
          </p:cNvSpPr>
          <p:nvPr/>
        </p:nvSpPr>
        <p:spPr bwMode="auto">
          <a:xfrm>
            <a:off x="5156200" y="4033838"/>
            <a:ext cx="4667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200" b="1" i="0" dirty="0">
                <a:solidFill>
                  <a:srgbClr val="FF0000"/>
                </a:solidFill>
                <a:latin typeface="굴림" charset="-127"/>
                <a:ea typeface="굴림" charset="-127"/>
              </a:rPr>
              <a:t>(71)</a:t>
            </a:r>
          </a:p>
        </p:txBody>
      </p:sp>
      <p:sp>
        <p:nvSpPr>
          <p:cNvPr id="49236" name="Text Box 82"/>
          <p:cNvSpPr txBox="1">
            <a:spLocks noChangeArrowheads="1"/>
          </p:cNvSpPr>
          <p:nvPr/>
        </p:nvSpPr>
        <p:spPr bwMode="auto">
          <a:xfrm>
            <a:off x="4559300" y="5414963"/>
            <a:ext cx="4667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200" b="1" i="0" dirty="0">
                <a:solidFill>
                  <a:srgbClr val="FF0000"/>
                </a:solidFill>
                <a:latin typeface="굴림" charset="-127"/>
                <a:ea typeface="굴림" charset="-127"/>
              </a:rPr>
              <a:t>(85)</a:t>
            </a:r>
          </a:p>
        </p:txBody>
      </p:sp>
      <p:sp>
        <p:nvSpPr>
          <p:cNvPr id="49237" name="Text Box 83"/>
          <p:cNvSpPr txBox="1">
            <a:spLocks noChangeArrowheads="1"/>
          </p:cNvSpPr>
          <p:nvPr/>
        </p:nvSpPr>
        <p:spPr bwMode="auto">
          <a:xfrm>
            <a:off x="6492875" y="4167188"/>
            <a:ext cx="5175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200" b="1" i="0" dirty="0">
                <a:solidFill>
                  <a:srgbClr val="FF0000"/>
                </a:solidFill>
                <a:latin typeface="굴림" charset="-127"/>
                <a:ea typeface="굴림" charset="-127"/>
              </a:rPr>
              <a:t>(70)</a:t>
            </a:r>
          </a:p>
        </p:txBody>
      </p:sp>
      <p:sp>
        <p:nvSpPr>
          <p:cNvPr id="49238" name="Oval 84"/>
          <p:cNvSpPr>
            <a:spLocks noChangeArrowheads="1"/>
          </p:cNvSpPr>
          <p:nvPr/>
        </p:nvSpPr>
        <p:spPr bwMode="auto">
          <a:xfrm>
            <a:off x="5643563" y="4814888"/>
            <a:ext cx="279400" cy="268287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0</a:t>
            </a:r>
          </a:p>
        </p:txBody>
      </p:sp>
      <p:sp>
        <p:nvSpPr>
          <p:cNvPr id="354389" name="Oval 85"/>
          <p:cNvSpPr>
            <a:spLocks noChangeArrowheads="1"/>
          </p:cNvSpPr>
          <p:nvPr/>
        </p:nvSpPr>
        <p:spPr bwMode="auto">
          <a:xfrm>
            <a:off x="6413500" y="6027738"/>
            <a:ext cx="280988" cy="2698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C0C0C0"/>
                </a:outerShdw>
              </a:effectLst>
              <a:ea typeface="굴림" charset="-127"/>
            </a:endParaRPr>
          </a:p>
        </p:txBody>
      </p:sp>
      <p:sp>
        <p:nvSpPr>
          <p:cNvPr id="354390" name="Oval 86"/>
          <p:cNvSpPr>
            <a:spLocks noChangeArrowheads="1"/>
          </p:cNvSpPr>
          <p:nvPr/>
        </p:nvSpPr>
        <p:spPr bwMode="auto">
          <a:xfrm>
            <a:off x="5643563" y="5622925"/>
            <a:ext cx="279400" cy="2698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C0C0C0"/>
                </a:outerShdw>
              </a:effectLst>
              <a:ea typeface="굴림" charset="-127"/>
            </a:endParaRPr>
          </a:p>
        </p:txBody>
      </p:sp>
      <p:sp>
        <p:nvSpPr>
          <p:cNvPr id="354391" name="Oval 87"/>
          <p:cNvSpPr>
            <a:spLocks noChangeArrowheads="1"/>
          </p:cNvSpPr>
          <p:nvPr/>
        </p:nvSpPr>
        <p:spPr bwMode="auto">
          <a:xfrm>
            <a:off x="6413500" y="5218113"/>
            <a:ext cx="280988" cy="269875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354392" name="Oval 88"/>
          <p:cNvSpPr>
            <a:spLocks noChangeArrowheads="1"/>
          </p:cNvSpPr>
          <p:nvPr/>
        </p:nvSpPr>
        <p:spPr bwMode="auto">
          <a:xfrm>
            <a:off x="7185025" y="5556250"/>
            <a:ext cx="280988" cy="2682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C0C0C0"/>
                </a:outerShdw>
              </a:effectLst>
              <a:ea typeface="굴림" charset="-127"/>
            </a:endParaRPr>
          </a:p>
        </p:txBody>
      </p:sp>
      <p:sp>
        <p:nvSpPr>
          <p:cNvPr id="354393" name="Oval 89"/>
          <p:cNvSpPr>
            <a:spLocks noChangeArrowheads="1"/>
          </p:cNvSpPr>
          <p:nvPr/>
        </p:nvSpPr>
        <p:spPr bwMode="auto">
          <a:xfrm>
            <a:off x="7185025" y="4779963"/>
            <a:ext cx="280988" cy="2698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C0C0C0"/>
                </a:outerShdw>
              </a:effectLst>
              <a:ea typeface="굴림" charset="-127"/>
            </a:endParaRPr>
          </a:p>
        </p:txBody>
      </p:sp>
      <p:sp>
        <p:nvSpPr>
          <p:cNvPr id="354394" name="Oval 90"/>
          <p:cNvSpPr>
            <a:spLocks noChangeArrowheads="1"/>
          </p:cNvSpPr>
          <p:nvPr/>
        </p:nvSpPr>
        <p:spPr bwMode="auto">
          <a:xfrm>
            <a:off x="6413500" y="4410075"/>
            <a:ext cx="280988" cy="2698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C0C0C0"/>
                </a:outerShdw>
              </a:effectLst>
              <a:ea typeface="굴림" charset="-127"/>
            </a:endParaRPr>
          </a:p>
        </p:txBody>
      </p:sp>
      <p:sp>
        <p:nvSpPr>
          <p:cNvPr id="354395" name="Line 91"/>
          <p:cNvSpPr>
            <a:spLocks noChangeShapeType="1"/>
          </p:cNvSpPr>
          <p:nvPr/>
        </p:nvSpPr>
        <p:spPr bwMode="auto">
          <a:xfrm>
            <a:off x="5905500" y="5016500"/>
            <a:ext cx="531813" cy="26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4396" name="Line 92"/>
          <p:cNvSpPr>
            <a:spLocks noChangeShapeType="1"/>
          </p:cNvSpPr>
          <p:nvPr/>
        </p:nvSpPr>
        <p:spPr bwMode="auto">
          <a:xfrm flipV="1">
            <a:off x="5922963" y="5411788"/>
            <a:ext cx="506412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4397" name="Line 93"/>
          <p:cNvSpPr>
            <a:spLocks noChangeShapeType="1"/>
          </p:cNvSpPr>
          <p:nvPr/>
        </p:nvSpPr>
        <p:spPr bwMode="auto">
          <a:xfrm flipV="1">
            <a:off x="5853113" y="4545013"/>
            <a:ext cx="560387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4398" name="Line 94"/>
          <p:cNvSpPr>
            <a:spLocks noChangeShapeType="1"/>
          </p:cNvSpPr>
          <p:nvPr/>
        </p:nvSpPr>
        <p:spPr bwMode="auto">
          <a:xfrm>
            <a:off x="6696075" y="4538663"/>
            <a:ext cx="533400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4399" name="Line 95"/>
          <p:cNvSpPr>
            <a:spLocks noChangeShapeType="1"/>
          </p:cNvSpPr>
          <p:nvPr/>
        </p:nvSpPr>
        <p:spPr bwMode="auto">
          <a:xfrm flipV="1">
            <a:off x="6678613" y="4992688"/>
            <a:ext cx="533400" cy="285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4400" name="Line 96"/>
          <p:cNvSpPr>
            <a:spLocks noChangeShapeType="1"/>
          </p:cNvSpPr>
          <p:nvPr/>
        </p:nvSpPr>
        <p:spPr bwMode="auto">
          <a:xfrm>
            <a:off x="6684963" y="5411788"/>
            <a:ext cx="515937" cy="211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4401" name="Line 97"/>
          <p:cNvSpPr>
            <a:spLocks noChangeShapeType="1"/>
          </p:cNvSpPr>
          <p:nvPr/>
        </p:nvSpPr>
        <p:spPr bwMode="auto">
          <a:xfrm>
            <a:off x="5916613" y="5818188"/>
            <a:ext cx="504825" cy="292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4402" name="Line 98"/>
          <p:cNvSpPr>
            <a:spLocks noChangeShapeType="1"/>
          </p:cNvSpPr>
          <p:nvPr/>
        </p:nvSpPr>
        <p:spPr bwMode="auto">
          <a:xfrm flipV="1">
            <a:off x="6684963" y="5784850"/>
            <a:ext cx="52705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9253" name="Text Box 99"/>
          <p:cNvSpPr txBox="1">
            <a:spLocks noChangeArrowheads="1"/>
          </p:cNvSpPr>
          <p:nvPr/>
        </p:nvSpPr>
        <p:spPr bwMode="auto">
          <a:xfrm>
            <a:off x="5994400" y="4619625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30</a:t>
            </a:r>
          </a:p>
        </p:txBody>
      </p:sp>
      <p:sp>
        <p:nvSpPr>
          <p:cNvPr id="49254" name="Text Box 100"/>
          <p:cNvSpPr txBox="1">
            <a:spLocks noChangeArrowheads="1"/>
          </p:cNvSpPr>
          <p:nvPr/>
        </p:nvSpPr>
        <p:spPr bwMode="auto">
          <a:xfrm>
            <a:off x="5843588" y="5045075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23</a:t>
            </a:r>
          </a:p>
        </p:txBody>
      </p:sp>
      <p:sp>
        <p:nvSpPr>
          <p:cNvPr id="49255" name="Text Box 101"/>
          <p:cNvSpPr txBox="1">
            <a:spLocks noChangeArrowheads="1"/>
          </p:cNvSpPr>
          <p:nvPr/>
        </p:nvSpPr>
        <p:spPr bwMode="auto">
          <a:xfrm>
            <a:off x="5861050" y="5889625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25</a:t>
            </a:r>
          </a:p>
        </p:txBody>
      </p:sp>
      <p:sp>
        <p:nvSpPr>
          <p:cNvPr id="49256" name="Text Box 102"/>
          <p:cNvSpPr txBox="1">
            <a:spLocks noChangeArrowheads="1"/>
          </p:cNvSpPr>
          <p:nvPr/>
        </p:nvSpPr>
        <p:spPr bwMode="auto">
          <a:xfrm>
            <a:off x="6854825" y="4416425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24</a:t>
            </a:r>
          </a:p>
        </p:txBody>
      </p:sp>
      <p:sp>
        <p:nvSpPr>
          <p:cNvPr id="49257" name="Text Box 103"/>
          <p:cNvSpPr txBox="1">
            <a:spLocks noChangeArrowheads="1"/>
          </p:cNvSpPr>
          <p:nvPr/>
        </p:nvSpPr>
        <p:spPr bwMode="auto">
          <a:xfrm>
            <a:off x="6873875" y="5045075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18</a:t>
            </a:r>
          </a:p>
        </p:txBody>
      </p:sp>
      <p:sp>
        <p:nvSpPr>
          <p:cNvPr id="49258" name="Text Box 104"/>
          <p:cNvSpPr txBox="1">
            <a:spLocks noChangeArrowheads="1"/>
          </p:cNvSpPr>
          <p:nvPr/>
        </p:nvSpPr>
        <p:spPr bwMode="auto">
          <a:xfrm>
            <a:off x="5921375" y="5291138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28</a:t>
            </a:r>
          </a:p>
        </p:txBody>
      </p:sp>
      <p:sp>
        <p:nvSpPr>
          <p:cNvPr id="49259" name="Text Box 105"/>
          <p:cNvSpPr txBox="1">
            <a:spLocks noChangeArrowheads="1"/>
          </p:cNvSpPr>
          <p:nvPr/>
        </p:nvSpPr>
        <p:spPr bwMode="auto">
          <a:xfrm>
            <a:off x="6862763" y="5283200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20</a:t>
            </a:r>
          </a:p>
        </p:txBody>
      </p:sp>
      <p:sp>
        <p:nvSpPr>
          <p:cNvPr id="49260" name="Text Box 106"/>
          <p:cNvSpPr txBox="1">
            <a:spLocks noChangeArrowheads="1"/>
          </p:cNvSpPr>
          <p:nvPr/>
        </p:nvSpPr>
        <p:spPr bwMode="auto">
          <a:xfrm>
            <a:off x="6867525" y="5849938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29</a:t>
            </a:r>
          </a:p>
        </p:txBody>
      </p:sp>
      <p:sp>
        <p:nvSpPr>
          <p:cNvPr id="354411" name="Line 107"/>
          <p:cNvSpPr>
            <a:spLocks noChangeShapeType="1"/>
          </p:cNvSpPr>
          <p:nvPr/>
        </p:nvSpPr>
        <p:spPr bwMode="auto">
          <a:xfrm>
            <a:off x="5765800" y="5075238"/>
            <a:ext cx="7938" cy="5445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4412" name="Line 108"/>
          <p:cNvSpPr>
            <a:spLocks noChangeShapeType="1"/>
          </p:cNvSpPr>
          <p:nvPr/>
        </p:nvSpPr>
        <p:spPr bwMode="auto">
          <a:xfrm flipV="1">
            <a:off x="5919788" y="5721350"/>
            <a:ext cx="1266825" cy="238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9263" name="Text Box 109"/>
          <p:cNvSpPr txBox="1">
            <a:spLocks noChangeArrowheads="1"/>
          </p:cNvSpPr>
          <p:nvPr/>
        </p:nvSpPr>
        <p:spPr bwMode="auto">
          <a:xfrm>
            <a:off x="6353175" y="5668963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39</a:t>
            </a:r>
          </a:p>
        </p:txBody>
      </p:sp>
      <p:sp>
        <p:nvSpPr>
          <p:cNvPr id="49264" name="Oval 110"/>
          <p:cNvSpPr>
            <a:spLocks noChangeArrowheads="1"/>
          </p:cNvSpPr>
          <p:nvPr/>
        </p:nvSpPr>
        <p:spPr bwMode="auto">
          <a:xfrm>
            <a:off x="7940675" y="5214938"/>
            <a:ext cx="280988" cy="26828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latinLnBrk="1" hangingPunct="1"/>
            <a:r>
              <a:rPr kumimoji="1" lang="ko-KR" altLang="en-US" sz="1800" i="0">
                <a:solidFill>
                  <a:schemeClr val="bg1"/>
                </a:solidFill>
                <a:latin typeface="굴림" charset="-127"/>
                <a:ea typeface="굴림" charset="-127"/>
              </a:rPr>
              <a:t>∞</a:t>
            </a:r>
          </a:p>
        </p:txBody>
      </p:sp>
      <p:sp>
        <p:nvSpPr>
          <p:cNvPr id="354415" name="Line 111"/>
          <p:cNvSpPr>
            <a:spLocks noChangeShapeType="1"/>
          </p:cNvSpPr>
          <p:nvPr/>
        </p:nvSpPr>
        <p:spPr bwMode="auto">
          <a:xfrm>
            <a:off x="7461250" y="4975225"/>
            <a:ext cx="506413" cy="296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4416" name="Line 112"/>
          <p:cNvSpPr>
            <a:spLocks noChangeShapeType="1"/>
          </p:cNvSpPr>
          <p:nvPr/>
        </p:nvSpPr>
        <p:spPr bwMode="auto">
          <a:xfrm flipV="1">
            <a:off x="7459663" y="5389563"/>
            <a:ext cx="488950" cy="23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4417" name="Freeform 113"/>
          <p:cNvSpPr>
            <a:spLocks/>
          </p:cNvSpPr>
          <p:nvPr/>
        </p:nvSpPr>
        <p:spPr bwMode="auto">
          <a:xfrm>
            <a:off x="6696075" y="5470525"/>
            <a:ext cx="1335088" cy="749300"/>
          </a:xfrm>
          <a:custGeom>
            <a:avLst/>
            <a:gdLst>
              <a:gd name="T0" fmla="*/ 841 w 841"/>
              <a:gd name="T1" fmla="*/ 0 h 472"/>
              <a:gd name="T2" fmla="*/ 628 w 841"/>
              <a:gd name="T3" fmla="*/ 242 h 472"/>
              <a:gd name="T4" fmla="*/ 248 w 841"/>
              <a:gd name="T5" fmla="*/ 466 h 472"/>
              <a:gd name="T6" fmla="*/ 0 w 841"/>
              <a:gd name="T7" fmla="*/ 472 h 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1" h="472">
                <a:moveTo>
                  <a:pt x="841" y="0"/>
                </a:moveTo>
                <a:lnTo>
                  <a:pt x="628" y="242"/>
                </a:lnTo>
                <a:lnTo>
                  <a:pt x="248" y="466"/>
                </a:lnTo>
                <a:lnTo>
                  <a:pt x="0" y="47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9268" name="Text Box 114"/>
          <p:cNvSpPr txBox="1">
            <a:spLocks noChangeArrowheads="1"/>
          </p:cNvSpPr>
          <p:nvPr/>
        </p:nvSpPr>
        <p:spPr bwMode="auto">
          <a:xfrm>
            <a:off x="7585075" y="4859338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20</a:t>
            </a:r>
          </a:p>
        </p:txBody>
      </p:sp>
      <p:sp>
        <p:nvSpPr>
          <p:cNvPr id="49269" name="Text Box 115"/>
          <p:cNvSpPr txBox="1">
            <a:spLocks noChangeArrowheads="1"/>
          </p:cNvSpPr>
          <p:nvPr/>
        </p:nvSpPr>
        <p:spPr bwMode="auto">
          <a:xfrm>
            <a:off x="7408863" y="5888038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40</a:t>
            </a:r>
          </a:p>
        </p:txBody>
      </p:sp>
      <p:sp>
        <p:nvSpPr>
          <p:cNvPr id="49270" name="Text Box 116"/>
          <p:cNvSpPr txBox="1">
            <a:spLocks noChangeArrowheads="1"/>
          </p:cNvSpPr>
          <p:nvPr/>
        </p:nvSpPr>
        <p:spPr bwMode="auto">
          <a:xfrm>
            <a:off x="7458075" y="5256213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28</a:t>
            </a:r>
          </a:p>
        </p:txBody>
      </p:sp>
      <p:sp>
        <p:nvSpPr>
          <p:cNvPr id="354421" name="Line 117"/>
          <p:cNvSpPr>
            <a:spLocks noChangeShapeType="1"/>
          </p:cNvSpPr>
          <p:nvPr/>
        </p:nvSpPr>
        <p:spPr bwMode="auto">
          <a:xfrm flipV="1">
            <a:off x="6557963" y="4691063"/>
            <a:ext cx="0" cy="517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4422" name="Oval 118"/>
          <p:cNvSpPr>
            <a:spLocks noChangeArrowheads="1"/>
          </p:cNvSpPr>
          <p:nvPr/>
        </p:nvSpPr>
        <p:spPr bwMode="auto">
          <a:xfrm>
            <a:off x="4873625" y="5224463"/>
            <a:ext cx="280988" cy="2682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C0C0C0"/>
                </a:outerShdw>
              </a:effectLst>
              <a:ea typeface="굴림" charset="-127"/>
            </a:endParaRPr>
          </a:p>
        </p:txBody>
      </p:sp>
      <p:sp>
        <p:nvSpPr>
          <p:cNvPr id="354423" name="Line 119"/>
          <p:cNvSpPr>
            <a:spLocks noChangeShapeType="1"/>
          </p:cNvSpPr>
          <p:nvPr/>
        </p:nvSpPr>
        <p:spPr bwMode="auto">
          <a:xfrm flipV="1">
            <a:off x="5141913" y="4992688"/>
            <a:ext cx="506412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4424" name="Line 120"/>
          <p:cNvSpPr>
            <a:spLocks noChangeShapeType="1"/>
          </p:cNvSpPr>
          <p:nvPr/>
        </p:nvSpPr>
        <p:spPr bwMode="auto">
          <a:xfrm>
            <a:off x="5143500" y="5435600"/>
            <a:ext cx="531813" cy="26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4425" name="Oval 121"/>
          <p:cNvSpPr>
            <a:spLocks noChangeArrowheads="1"/>
          </p:cNvSpPr>
          <p:nvPr/>
        </p:nvSpPr>
        <p:spPr bwMode="auto">
          <a:xfrm>
            <a:off x="5416550" y="4252913"/>
            <a:ext cx="280988" cy="2682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C0C0C0"/>
                </a:outerShdw>
              </a:effectLst>
              <a:ea typeface="굴림" charset="-127"/>
            </a:endParaRPr>
          </a:p>
        </p:txBody>
      </p:sp>
      <p:sp>
        <p:nvSpPr>
          <p:cNvPr id="354426" name="Line 122"/>
          <p:cNvSpPr>
            <a:spLocks noChangeShapeType="1"/>
          </p:cNvSpPr>
          <p:nvPr/>
        </p:nvSpPr>
        <p:spPr bwMode="auto">
          <a:xfrm flipH="1" flipV="1">
            <a:off x="5626100" y="4486275"/>
            <a:ext cx="85725" cy="342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4427" name="Line 123"/>
          <p:cNvSpPr>
            <a:spLocks noChangeShapeType="1"/>
          </p:cNvSpPr>
          <p:nvPr/>
        </p:nvSpPr>
        <p:spPr bwMode="auto">
          <a:xfrm flipH="1">
            <a:off x="5073650" y="4505325"/>
            <a:ext cx="419100" cy="704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4428" name="Line 124"/>
          <p:cNvSpPr>
            <a:spLocks noChangeShapeType="1"/>
          </p:cNvSpPr>
          <p:nvPr/>
        </p:nvSpPr>
        <p:spPr bwMode="auto">
          <a:xfrm flipH="1" flipV="1">
            <a:off x="5711825" y="4391025"/>
            <a:ext cx="70485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9279" name="Text Box 125"/>
          <p:cNvSpPr txBox="1">
            <a:spLocks noChangeArrowheads="1"/>
          </p:cNvSpPr>
          <p:nvPr/>
        </p:nvSpPr>
        <p:spPr bwMode="auto">
          <a:xfrm>
            <a:off x="5356225" y="4581525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10</a:t>
            </a:r>
          </a:p>
        </p:txBody>
      </p:sp>
      <p:sp>
        <p:nvSpPr>
          <p:cNvPr id="49280" name="Text Box 126"/>
          <p:cNvSpPr txBox="1">
            <a:spLocks noChangeArrowheads="1"/>
          </p:cNvSpPr>
          <p:nvPr/>
        </p:nvSpPr>
        <p:spPr bwMode="auto">
          <a:xfrm>
            <a:off x="5930900" y="4152900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19</a:t>
            </a:r>
          </a:p>
        </p:txBody>
      </p:sp>
      <p:sp>
        <p:nvSpPr>
          <p:cNvPr id="49281" name="Text Box 127"/>
          <p:cNvSpPr txBox="1">
            <a:spLocks noChangeArrowheads="1"/>
          </p:cNvSpPr>
          <p:nvPr/>
        </p:nvSpPr>
        <p:spPr bwMode="auto">
          <a:xfrm>
            <a:off x="5137150" y="5518150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17</a:t>
            </a:r>
          </a:p>
        </p:txBody>
      </p:sp>
      <p:sp>
        <p:nvSpPr>
          <p:cNvPr id="49282" name="Text Box 128"/>
          <p:cNvSpPr txBox="1">
            <a:spLocks noChangeArrowheads="1"/>
          </p:cNvSpPr>
          <p:nvPr/>
        </p:nvSpPr>
        <p:spPr bwMode="auto">
          <a:xfrm>
            <a:off x="4965700" y="4619625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20</a:t>
            </a:r>
          </a:p>
        </p:txBody>
      </p:sp>
      <p:sp>
        <p:nvSpPr>
          <p:cNvPr id="49283" name="Text Box 129"/>
          <p:cNvSpPr txBox="1">
            <a:spLocks noChangeArrowheads="1"/>
          </p:cNvSpPr>
          <p:nvPr/>
        </p:nvSpPr>
        <p:spPr bwMode="auto">
          <a:xfrm>
            <a:off x="5213350" y="4848225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17</a:t>
            </a:r>
          </a:p>
        </p:txBody>
      </p:sp>
      <p:sp>
        <p:nvSpPr>
          <p:cNvPr id="49284" name="Text Box 130"/>
          <p:cNvSpPr txBox="1">
            <a:spLocks noChangeArrowheads="1"/>
          </p:cNvSpPr>
          <p:nvPr/>
        </p:nvSpPr>
        <p:spPr bwMode="auto">
          <a:xfrm>
            <a:off x="5372100" y="4229100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10</a:t>
            </a:r>
          </a:p>
        </p:txBody>
      </p:sp>
      <p:sp>
        <p:nvSpPr>
          <p:cNvPr id="49285" name="Text Box 131"/>
          <p:cNvSpPr txBox="1">
            <a:spLocks noChangeArrowheads="1"/>
          </p:cNvSpPr>
          <p:nvPr/>
        </p:nvSpPr>
        <p:spPr bwMode="auto">
          <a:xfrm>
            <a:off x="6381750" y="4391025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30</a:t>
            </a:r>
          </a:p>
        </p:txBody>
      </p:sp>
      <p:sp>
        <p:nvSpPr>
          <p:cNvPr id="49286" name="Text Box 132"/>
          <p:cNvSpPr txBox="1">
            <a:spLocks noChangeArrowheads="1"/>
          </p:cNvSpPr>
          <p:nvPr/>
        </p:nvSpPr>
        <p:spPr bwMode="auto">
          <a:xfrm>
            <a:off x="4829175" y="5200650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17</a:t>
            </a:r>
          </a:p>
        </p:txBody>
      </p:sp>
      <p:sp>
        <p:nvSpPr>
          <p:cNvPr id="49287" name="Text Box 133"/>
          <p:cNvSpPr txBox="1">
            <a:spLocks noChangeArrowheads="1"/>
          </p:cNvSpPr>
          <p:nvPr/>
        </p:nvSpPr>
        <p:spPr bwMode="auto">
          <a:xfrm>
            <a:off x="6372225" y="5191125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23</a:t>
            </a:r>
          </a:p>
        </p:txBody>
      </p:sp>
      <p:sp>
        <p:nvSpPr>
          <p:cNvPr id="49288" name="Text Box 134"/>
          <p:cNvSpPr txBox="1">
            <a:spLocks noChangeArrowheads="1"/>
          </p:cNvSpPr>
          <p:nvPr/>
        </p:nvSpPr>
        <p:spPr bwMode="auto">
          <a:xfrm>
            <a:off x="7143750" y="4735513"/>
            <a:ext cx="3698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ko-KR" altLang="en-US" sz="1600" i="0">
                <a:latin typeface="굴림" charset="-127"/>
                <a:ea typeface="굴림" charset="-127"/>
              </a:rPr>
              <a:t>∞</a:t>
            </a:r>
          </a:p>
        </p:txBody>
      </p:sp>
      <p:sp>
        <p:nvSpPr>
          <p:cNvPr id="49289" name="Text Box 135"/>
          <p:cNvSpPr txBox="1">
            <a:spLocks noChangeArrowheads="1"/>
          </p:cNvSpPr>
          <p:nvPr/>
        </p:nvSpPr>
        <p:spPr bwMode="auto">
          <a:xfrm>
            <a:off x="7143750" y="5507038"/>
            <a:ext cx="3698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ko-KR" altLang="en-US" sz="1600" i="0">
                <a:latin typeface="굴림" charset="-127"/>
                <a:ea typeface="굴림" charset="-127"/>
              </a:rPr>
              <a:t>∞</a:t>
            </a:r>
          </a:p>
        </p:txBody>
      </p:sp>
      <p:sp>
        <p:nvSpPr>
          <p:cNvPr id="49290" name="Text Box 136"/>
          <p:cNvSpPr txBox="1">
            <a:spLocks noChangeArrowheads="1"/>
          </p:cNvSpPr>
          <p:nvPr/>
        </p:nvSpPr>
        <p:spPr bwMode="auto">
          <a:xfrm>
            <a:off x="6372225" y="5983288"/>
            <a:ext cx="3698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ko-KR" altLang="en-US" sz="1600" i="0">
                <a:latin typeface="굴림" charset="-127"/>
                <a:ea typeface="굴림" charset="-127"/>
              </a:rPr>
              <a:t>∞</a:t>
            </a:r>
          </a:p>
        </p:txBody>
      </p:sp>
      <p:sp>
        <p:nvSpPr>
          <p:cNvPr id="49291" name="Text Box 137"/>
          <p:cNvSpPr txBox="1">
            <a:spLocks noChangeArrowheads="1"/>
          </p:cNvSpPr>
          <p:nvPr/>
        </p:nvSpPr>
        <p:spPr bwMode="auto">
          <a:xfrm>
            <a:off x="5600700" y="5600700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25</a:t>
            </a:r>
          </a:p>
        </p:txBody>
      </p:sp>
      <p:sp>
        <p:nvSpPr>
          <p:cNvPr id="49292" name="Rectangle 138"/>
          <p:cNvSpPr>
            <a:spLocks noChangeArrowheads="1"/>
          </p:cNvSpPr>
          <p:nvPr/>
        </p:nvSpPr>
        <p:spPr bwMode="auto">
          <a:xfrm>
            <a:off x="7910513" y="4597400"/>
            <a:ext cx="3698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ko-KR" altLang="en-US" sz="1600" i="0">
                <a:solidFill>
                  <a:schemeClr val="bg1"/>
                </a:solidFill>
                <a:latin typeface="굴림" charset="-127"/>
                <a:ea typeface="굴림" charset="-127"/>
              </a:rPr>
              <a:t>∞</a:t>
            </a:r>
          </a:p>
        </p:txBody>
      </p:sp>
      <p:sp>
        <p:nvSpPr>
          <p:cNvPr id="354443" name="Rectangle 139"/>
          <p:cNvSpPr>
            <a:spLocks noChangeArrowheads="1"/>
          </p:cNvSpPr>
          <p:nvPr/>
        </p:nvSpPr>
        <p:spPr bwMode="auto">
          <a:xfrm>
            <a:off x="5003800" y="1527175"/>
            <a:ext cx="3797300" cy="2336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C0C0C0"/>
                </a:outerShdw>
              </a:effectLst>
              <a:ea typeface="굴림" charset="-127"/>
            </a:endParaRPr>
          </a:p>
        </p:txBody>
      </p:sp>
      <p:sp>
        <p:nvSpPr>
          <p:cNvPr id="49294" name="Text Box 140"/>
          <p:cNvSpPr txBox="1">
            <a:spLocks noChangeArrowheads="1"/>
          </p:cNvSpPr>
          <p:nvPr/>
        </p:nvSpPr>
        <p:spPr bwMode="auto">
          <a:xfrm>
            <a:off x="7172325" y="1373188"/>
            <a:ext cx="1471613" cy="336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ko-KR" altLang="en-US" sz="1600" i="0">
                <a:latin typeface="굴림" charset="-127"/>
                <a:ea typeface="굴림" charset="-127"/>
              </a:rPr>
              <a:t>추정 잔여거리</a:t>
            </a:r>
          </a:p>
        </p:txBody>
      </p:sp>
      <p:sp>
        <p:nvSpPr>
          <p:cNvPr id="49295" name="Oval 141"/>
          <p:cNvSpPr>
            <a:spLocks noChangeArrowheads="1"/>
          </p:cNvSpPr>
          <p:nvPr/>
        </p:nvSpPr>
        <p:spPr bwMode="auto">
          <a:xfrm>
            <a:off x="1423988" y="4805363"/>
            <a:ext cx="279400" cy="268287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0</a:t>
            </a:r>
          </a:p>
        </p:txBody>
      </p:sp>
      <p:sp>
        <p:nvSpPr>
          <p:cNvPr id="354446" name="Oval 142"/>
          <p:cNvSpPr>
            <a:spLocks noChangeArrowheads="1"/>
          </p:cNvSpPr>
          <p:nvPr/>
        </p:nvSpPr>
        <p:spPr bwMode="auto">
          <a:xfrm>
            <a:off x="2193925" y="6018213"/>
            <a:ext cx="280988" cy="2698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C0C0C0"/>
                </a:outerShdw>
              </a:effectLst>
              <a:ea typeface="굴림" charset="-127"/>
            </a:endParaRPr>
          </a:p>
        </p:txBody>
      </p:sp>
      <p:sp>
        <p:nvSpPr>
          <p:cNvPr id="354447" name="Oval 143"/>
          <p:cNvSpPr>
            <a:spLocks noChangeArrowheads="1"/>
          </p:cNvSpPr>
          <p:nvPr/>
        </p:nvSpPr>
        <p:spPr bwMode="auto">
          <a:xfrm>
            <a:off x="1423988" y="5613400"/>
            <a:ext cx="279400" cy="2698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C0C0C0"/>
                </a:outerShdw>
              </a:effectLst>
              <a:ea typeface="굴림" charset="-127"/>
            </a:endParaRPr>
          </a:p>
        </p:txBody>
      </p:sp>
      <p:sp>
        <p:nvSpPr>
          <p:cNvPr id="354448" name="Oval 144"/>
          <p:cNvSpPr>
            <a:spLocks noChangeArrowheads="1"/>
          </p:cNvSpPr>
          <p:nvPr/>
        </p:nvSpPr>
        <p:spPr bwMode="auto">
          <a:xfrm>
            <a:off x="2193925" y="5208588"/>
            <a:ext cx="280988" cy="2698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C0C0C0"/>
                </a:outerShdw>
              </a:effectLst>
              <a:ea typeface="굴림" charset="-127"/>
            </a:endParaRPr>
          </a:p>
        </p:txBody>
      </p:sp>
      <p:sp>
        <p:nvSpPr>
          <p:cNvPr id="354449" name="Oval 145"/>
          <p:cNvSpPr>
            <a:spLocks noChangeArrowheads="1"/>
          </p:cNvSpPr>
          <p:nvPr/>
        </p:nvSpPr>
        <p:spPr bwMode="auto">
          <a:xfrm>
            <a:off x="2965450" y="5546725"/>
            <a:ext cx="280988" cy="2682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C0C0C0"/>
                </a:outerShdw>
              </a:effectLst>
              <a:ea typeface="굴림" charset="-127"/>
            </a:endParaRPr>
          </a:p>
        </p:txBody>
      </p:sp>
      <p:sp>
        <p:nvSpPr>
          <p:cNvPr id="354450" name="Oval 146"/>
          <p:cNvSpPr>
            <a:spLocks noChangeArrowheads="1"/>
          </p:cNvSpPr>
          <p:nvPr/>
        </p:nvSpPr>
        <p:spPr bwMode="auto">
          <a:xfrm>
            <a:off x="2965450" y="4770438"/>
            <a:ext cx="280988" cy="2698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C0C0C0"/>
                </a:outerShdw>
              </a:effectLst>
              <a:ea typeface="굴림" charset="-127"/>
            </a:endParaRPr>
          </a:p>
        </p:txBody>
      </p:sp>
      <p:sp>
        <p:nvSpPr>
          <p:cNvPr id="354451" name="Oval 147"/>
          <p:cNvSpPr>
            <a:spLocks noChangeArrowheads="1"/>
          </p:cNvSpPr>
          <p:nvPr/>
        </p:nvSpPr>
        <p:spPr bwMode="auto">
          <a:xfrm>
            <a:off x="2193925" y="4400550"/>
            <a:ext cx="280988" cy="2698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C0C0C0"/>
                </a:outerShdw>
              </a:effectLst>
              <a:ea typeface="굴림" charset="-127"/>
            </a:endParaRPr>
          </a:p>
        </p:txBody>
      </p:sp>
      <p:sp>
        <p:nvSpPr>
          <p:cNvPr id="354452" name="Line 148"/>
          <p:cNvSpPr>
            <a:spLocks noChangeShapeType="1"/>
          </p:cNvSpPr>
          <p:nvPr/>
        </p:nvSpPr>
        <p:spPr bwMode="auto">
          <a:xfrm>
            <a:off x="1685925" y="5006975"/>
            <a:ext cx="531813" cy="26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4453" name="Line 149"/>
          <p:cNvSpPr>
            <a:spLocks noChangeShapeType="1"/>
          </p:cNvSpPr>
          <p:nvPr/>
        </p:nvSpPr>
        <p:spPr bwMode="auto">
          <a:xfrm flipV="1">
            <a:off x="1703388" y="5402263"/>
            <a:ext cx="506412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4454" name="Line 150"/>
          <p:cNvSpPr>
            <a:spLocks noChangeShapeType="1"/>
          </p:cNvSpPr>
          <p:nvPr/>
        </p:nvSpPr>
        <p:spPr bwMode="auto">
          <a:xfrm flipV="1">
            <a:off x="1633538" y="4535488"/>
            <a:ext cx="560387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4455" name="Line 151"/>
          <p:cNvSpPr>
            <a:spLocks noChangeShapeType="1"/>
          </p:cNvSpPr>
          <p:nvPr/>
        </p:nvSpPr>
        <p:spPr bwMode="auto">
          <a:xfrm>
            <a:off x="2476500" y="4529138"/>
            <a:ext cx="533400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4456" name="Line 152"/>
          <p:cNvSpPr>
            <a:spLocks noChangeShapeType="1"/>
          </p:cNvSpPr>
          <p:nvPr/>
        </p:nvSpPr>
        <p:spPr bwMode="auto">
          <a:xfrm flipV="1">
            <a:off x="2459038" y="4983163"/>
            <a:ext cx="533400" cy="285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4457" name="Line 153"/>
          <p:cNvSpPr>
            <a:spLocks noChangeShapeType="1"/>
          </p:cNvSpPr>
          <p:nvPr/>
        </p:nvSpPr>
        <p:spPr bwMode="auto">
          <a:xfrm>
            <a:off x="2465388" y="5402263"/>
            <a:ext cx="515937" cy="211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4458" name="Line 154"/>
          <p:cNvSpPr>
            <a:spLocks noChangeShapeType="1"/>
          </p:cNvSpPr>
          <p:nvPr/>
        </p:nvSpPr>
        <p:spPr bwMode="auto">
          <a:xfrm>
            <a:off x="1697038" y="5808663"/>
            <a:ext cx="504825" cy="292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4459" name="Line 155"/>
          <p:cNvSpPr>
            <a:spLocks noChangeShapeType="1"/>
          </p:cNvSpPr>
          <p:nvPr/>
        </p:nvSpPr>
        <p:spPr bwMode="auto">
          <a:xfrm flipV="1">
            <a:off x="2465388" y="5775325"/>
            <a:ext cx="52705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9310" name="Text Box 156"/>
          <p:cNvSpPr txBox="1">
            <a:spLocks noChangeArrowheads="1"/>
          </p:cNvSpPr>
          <p:nvPr/>
        </p:nvSpPr>
        <p:spPr bwMode="auto">
          <a:xfrm>
            <a:off x="1774825" y="4610100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30</a:t>
            </a:r>
          </a:p>
        </p:txBody>
      </p:sp>
      <p:sp>
        <p:nvSpPr>
          <p:cNvPr id="49311" name="Text Box 157"/>
          <p:cNvSpPr txBox="1">
            <a:spLocks noChangeArrowheads="1"/>
          </p:cNvSpPr>
          <p:nvPr/>
        </p:nvSpPr>
        <p:spPr bwMode="auto">
          <a:xfrm>
            <a:off x="1611313" y="5035550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23</a:t>
            </a:r>
          </a:p>
        </p:txBody>
      </p:sp>
      <p:sp>
        <p:nvSpPr>
          <p:cNvPr id="49312" name="Text Box 158"/>
          <p:cNvSpPr txBox="1">
            <a:spLocks noChangeArrowheads="1"/>
          </p:cNvSpPr>
          <p:nvPr/>
        </p:nvSpPr>
        <p:spPr bwMode="auto">
          <a:xfrm>
            <a:off x="1641475" y="5880100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25</a:t>
            </a:r>
          </a:p>
        </p:txBody>
      </p:sp>
      <p:sp>
        <p:nvSpPr>
          <p:cNvPr id="49313" name="Text Box 159"/>
          <p:cNvSpPr txBox="1">
            <a:spLocks noChangeArrowheads="1"/>
          </p:cNvSpPr>
          <p:nvPr/>
        </p:nvSpPr>
        <p:spPr bwMode="auto">
          <a:xfrm>
            <a:off x="2635250" y="4406900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24</a:t>
            </a:r>
          </a:p>
        </p:txBody>
      </p:sp>
      <p:sp>
        <p:nvSpPr>
          <p:cNvPr id="49314" name="Text Box 160"/>
          <p:cNvSpPr txBox="1">
            <a:spLocks noChangeArrowheads="1"/>
          </p:cNvSpPr>
          <p:nvPr/>
        </p:nvSpPr>
        <p:spPr bwMode="auto">
          <a:xfrm>
            <a:off x="2654300" y="5035550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18</a:t>
            </a:r>
          </a:p>
        </p:txBody>
      </p:sp>
      <p:sp>
        <p:nvSpPr>
          <p:cNvPr id="49315" name="Text Box 161"/>
          <p:cNvSpPr txBox="1">
            <a:spLocks noChangeArrowheads="1"/>
          </p:cNvSpPr>
          <p:nvPr/>
        </p:nvSpPr>
        <p:spPr bwMode="auto">
          <a:xfrm>
            <a:off x="1689100" y="5281613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28</a:t>
            </a:r>
          </a:p>
        </p:txBody>
      </p:sp>
      <p:sp>
        <p:nvSpPr>
          <p:cNvPr id="49316" name="Text Box 162"/>
          <p:cNvSpPr txBox="1">
            <a:spLocks noChangeArrowheads="1"/>
          </p:cNvSpPr>
          <p:nvPr/>
        </p:nvSpPr>
        <p:spPr bwMode="auto">
          <a:xfrm>
            <a:off x="2668588" y="5273675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20</a:t>
            </a:r>
          </a:p>
        </p:txBody>
      </p:sp>
      <p:sp>
        <p:nvSpPr>
          <p:cNvPr id="49317" name="Text Box 163"/>
          <p:cNvSpPr txBox="1">
            <a:spLocks noChangeArrowheads="1"/>
          </p:cNvSpPr>
          <p:nvPr/>
        </p:nvSpPr>
        <p:spPr bwMode="auto">
          <a:xfrm>
            <a:off x="2647950" y="5840413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29</a:t>
            </a:r>
          </a:p>
        </p:txBody>
      </p:sp>
      <p:sp>
        <p:nvSpPr>
          <p:cNvPr id="49318" name="Text Box 164"/>
          <p:cNvSpPr txBox="1">
            <a:spLocks noChangeArrowheads="1"/>
          </p:cNvSpPr>
          <p:nvPr/>
        </p:nvSpPr>
        <p:spPr bwMode="auto">
          <a:xfrm>
            <a:off x="1212850" y="5160963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25</a:t>
            </a:r>
          </a:p>
        </p:txBody>
      </p:sp>
      <p:sp>
        <p:nvSpPr>
          <p:cNvPr id="354469" name="Line 165"/>
          <p:cNvSpPr>
            <a:spLocks noChangeShapeType="1"/>
          </p:cNvSpPr>
          <p:nvPr/>
        </p:nvSpPr>
        <p:spPr bwMode="auto">
          <a:xfrm>
            <a:off x="1546225" y="5065713"/>
            <a:ext cx="7938" cy="5445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4470" name="Line 166"/>
          <p:cNvSpPr>
            <a:spLocks noChangeShapeType="1"/>
          </p:cNvSpPr>
          <p:nvPr/>
        </p:nvSpPr>
        <p:spPr bwMode="auto">
          <a:xfrm flipV="1">
            <a:off x="1700213" y="5711825"/>
            <a:ext cx="1266825" cy="238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9321" name="Text Box 167"/>
          <p:cNvSpPr txBox="1">
            <a:spLocks noChangeArrowheads="1"/>
          </p:cNvSpPr>
          <p:nvPr/>
        </p:nvSpPr>
        <p:spPr bwMode="auto">
          <a:xfrm>
            <a:off x="2133600" y="5672138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39</a:t>
            </a:r>
          </a:p>
        </p:txBody>
      </p:sp>
      <p:sp>
        <p:nvSpPr>
          <p:cNvPr id="354472" name="Oval 168"/>
          <p:cNvSpPr>
            <a:spLocks noChangeArrowheads="1"/>
          </p:cNvSpPr>
          <p:nvPr/>
        </p:nvSpPr>
        <p:spPr bwMode="auto">
          <a:xfrm>
            <a:off x="3721100" y="5205413"/>
            <a:ext cx="280988" cy="26828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354473" name="Line 169"/>
          <p:cNvSpPr>
            <a:spLocks noChangeShapeType="1"/>
          </p:cNvSpPr>
          <p:nvPr/>
        </p:nvSpPr>
        <p:spPr bwMode="auto">
          <a:xfrm>
            <a:off x="3241675" y="4965700"/>
            <a:ext cx="506413" cy="296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4474" name="Line 170"/>
          <p:cNvSpPr>
            <a:spLocks noChangeShapeType="1"/>
          </p:cNvSpPr>
          <p:nvPr/>
        </p:nvSpPr>
        <p:spPr bwMode="auto">
          <a:xfrm flipV="1">
            <a:off x="3240088" y="5380038"/>
            <a:ext cx="488950" cy="23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4475" name="Freeform 171"/>
          <p:cNvSpPr>
            <a:spLocks/>
          </p:cNvSpPr>
          <p:nvPr/>
        </p:nvSpPr>
        <p:spPr bwMode="auto">
          <a:xfrm>
            <a:off x="2476500" y="5461000"/>
            <a:ext cx="1335088" cy="749300"/>
          </a:xfrm>
          <a:custGeom>
            <a:avLst/>
            <a:gdLst>
              <a:gd name="T0" fmla="*/ 841 w 841"/>
              <a:gd name="T1" fmla="*/ 0 h 472"/>
              <a:gd name="T2" fmla="*/ 628 w 841"/>
              <a:gd name="T3" fmla="*/ 242 h 472"/>
              <a:gd name="T4" fmla="*/ 248 w 841"/>
              <a:gd name="T5" fmla="*/ 466 h 472"/>
              <a:gd name="T6" fmla="*/ 0 w 841"/>
              <a:gd name="T7" fmla="*/ 472 h 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1" h="472">
                <a:moveTo>
                  <a:pt x="841" y="0"/>
                </a:moveTo>
                <a:lnTo>
                  <a:pt x="628" y="242"/>
                </a:lnTo>
                <a:lnTo>
                  <a:pt x="248" y="466"/>
                </a:lnTo>
                <a:lnTo>
                  <a:pt x="0" y="47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9326" name="Text Box 172"/>
          <p:cNvSpPr txBox="1">
            <a:spLocks noChangeArrowheads="1"/>
          </p:cNvSpPr>
          <p:nvPr/>
        </p:nvSpPr>
        <p:spPr bwMode="auto">
          <a:xfrm>
            <a:off x="3378200" y="4837113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20</a:t>
            </a:r>
          </a:p>
        </p:txBody>
      </p:sp>
      <p:sp>
        <p:nvSpPr>
          <p:cNvPr id="49327" name="Text Box 173"/>
          <p:cNvSpPr txBox="1">
            <a:spLocks noChangeArrowheads="1"/>
          </p:cNvSpPr>
          <p:nvPr/>
        </p:nvSpPr>
        <p:spPr bwMode="auto">
          <a:xfrm>
            <a:off x="3189288" y="5878513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40</a:t>
            </a:r>
          </a:p>
        </p:txBody>
      </p:sp>
      <p:sp>
        <p:nvSpPr>
          <p:cNvPr id="49328" name="Text Box 174"/>
          <p:cNvSpPr txBox="1">
            <a:spLocks noChangeArrowheads="1"/>
          </p:cNvSpPr>
          <p:nvPr/>
        </p:nvSpPr>
        <p:spPr bwMode="auto">
          <a:xfrm>
            <a:off x="3213100" y="5259388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28</a:t>
            </a:r>
          </a:p>
        </p:txBody>
      </p:sp>
      <p:sp>
        <p:nvSpPr>
          <p:cNvPr id="354479" name="Line 175"/>
          <p:cNvSpPr>
            <a:spLocks noChangeShapeType="1"/>
          </p:cNvSpPr>
          <p:nvPr/>
        </p:nvSpPr>
        <p:spPr bwMode="auto">
          <a:xfrm flipV="1">
            <a:off x="2338388" y="4681538"/>
            <a:ext cx="0" cy="517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9330" name="Text Box 176"/>
          <p:cNvSpPr txBox="1">
            <a:spLocks noChangeArrowheads="1"/>
          </p:cNvSpPr>
          <p:nvPr/>
        </p:nvSpPr>
        <p:spPr bwMode="auto">
          <a:xfrm>
            <a:off x="2273300" y="4772025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16</a:t>
            </a:r>
          </a:p>
        </p:txBody>
      </p:sp>
      <p:sp>
        <p:nvSpPr>
          <p:cNvPr id="354481" name="Oval 177"/>
          <p:cNvSpPr>
            <a:spLocks noChangeArrowheads="1"/>
          </p:cNvSpPr>
          <p:nvPr/>
        </p:nvSpPr>
        <p:spPr bwMode="auto">
          <a:xfrm>
            <a:off x="654050" y="5214938"/>
            <a:ext cx="280988" cy="2682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C0C0C0"/>
                </a:outerShdw>
              </a:effectLst>
              <a:ea typeface="굴림" charset="-127"/>
            </a:endParaRPr>
          </a:p>
        </p:txBody>
      </p:sp>
      <p:sp>
        <p:nvSpPr>
          <p:cNvPr id="354482" name="Line 178"/>
          <p:cNvSpPr>
            <a:spLocks noChangeShapeType="1"/>
          </p:cNvSpPr>
          <p:nvPr/>
        </p:nvSpPr>
        <p:spPr bwMode="auto">
          <a:xfrm flipV="1">
            <a:off x="922338" y="4983163"/>
            <a:ext cx="506412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4483" name="Line 179"/>
          <p:cNvSpPr>
            <a:spLocks noChangeShapeType="1"/>
          </p:cNvSpPr>
          <p:nvPr/>
        </p:nvSpPr>
        <p:spPr bwMode="auto">
          <a:xfrm>
            <a:off x="923925" y="5426075"/>
            <a:ext cx="531813" cy="26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4484" name="Oval 180"/>
          <p:cNvSpPr>
            <a:spLocks noChangeArrowheads="1"/>
          </p:cNvSpPr>
          <p:nvPr/>
        </p:nvSpPr>
        <p:spPr bwMode="auto">
          <a:xfrm>
            <a:off x="1196975" y="4243388"/>
            <a:ext cx="280988" cy="2682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C0C0C0"/>
                </a:outerShdw>
              </a:effectLst>
              <a:ea typeface="굴림" charset="-127"/>
            </a:endParaRPr>
          </a:p>
        </p:txBody>
      </p:sp>
      <p:sp>
        <p:nvSpPr>
          <p:cNvPr id="354485" name="Line 181"/>
          <p:cNvSpPr>
            <a:spLocks noChangeShapeType="1"/>
          </p:cNvSpPr>
          <p:nvPr/>
        </p:nvSpPr>
        <p:spPr bwMode="auto">
          <a:xfrm flipH="1" flipV="1">
            <a:off x="1406525" y="4476750"/>
            <a:ext cx="85725" cy="342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4486" name="Line 182"/>
          <p:cNvSpPr>
            <a:spLocks noChangeShapeType="1"/>
          </p:cNvSpPr>
          <p:nvPr/>
        </p:nvSpPr>
        <p:spPr bwMode="auto">
          <a:xfrm flipH="1">
            <a:off x="854075" y="4495800"/>
            <a:ext cx="419100" cy="704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4487" name="Line 183"/>
          <p:cNvSpPr>
            <a:spLocks noChangeShapeType="1"/>
          </p:cNvSpPr>
          <p:nvPr/>
        </p:nvSpPr>
        <p:spPr bwMode="auto">
          <a:xfrm flipH="1" flipV="1">
            <a:off x="1492250" y="4381500"/>
            <a:ext cx="70485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9338" name="Text Box 184"/>
          <p:cNvSpPr txBox="1">
            <a:spLocks noChangeArrowheads="1"/>
          </p:cNvSpPr>
          <p:nvPr/>
        </p:nvSpPr>
        <p:spPr bwMode="auto">
          <a:xfrm>
            <a:off x="1136650" y="4572000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10</a:t>
            </a:r>
          </a:p>
        </p:txBody>
      </p:sp>
      <p:sp>
        <p:nvSpPr>
          <p:cNvPr id="49339" name="Text Box 185"/>
          <p:cNvSpPr txBox="1">
            <a:spLocks noChangeArrowheads="1"/>
          </p:cNvSpPr>
          <p:nvPr/>
        </p:nvSpPr>
        <p:spPr bwMode="auto">
          <a:xfrm>
            <a:off x="1711325" y="4143375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19</a:t>
            </a:r>
          </a:p>
        </p:txBody>
      </p:sp>
      <p:sp>
        <p:nvSpPr>
          <p:cNvPr id="49340" name="Text Box 186"/>
          <p:cNvSpPr txBox="1">
            <a:spLocks noChangeArrowheads="1"/>
          </p:cNvSpPr>
          <p:nvPr/>
        </p:nvSpPr>
        <p:spPr bwMode="auto">
          <a:xfrm>
            <a:off x="917575" y="5521325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17</a:t>
            </a:r>
          </a:p>
        </p:txBody>
      </p:sp>
      <p:sp>
        <p:nvSpPr>
          <p:cNvPr id="49341" name="Text Box 187"/>
          <p:cNvSpPr txBox="1">
            <a:spLocks noChangeArrowheads="1"/>
          </p:cNvSpPr>
          <p:nvPr/>
        </p:nvSpPr>
        <p:spPr bwMode="auto">
          <a:xfrm>
            <a:off x="746125" y="4610100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20</a:t>
            </a:r>
          </a:p>
        </p:txBody>
      </p:sp>
      <p:sp>
        <p:nvSpPr>
          <p:cNvPr id="49342" name="Text Box 188"/>
          <p:cNvSpPr txBox="1">
            <a:spLocks noChangeArrowheads="1"/>
          </p:cNvSpPr>
          <p:nvPr/>
        </p:nvSpPr>
        <p:spPr bwMode="auto">
          <a:xfrm>
            <a:off x="993775" y="4838700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17</a:t>
            </a:r>
          </a:p>
        </p:txBody>
      </p:sp>
      <p:sp>
        <p:nvSpPr>
          <p:cNvPr id="49343" name="Text Box 189"/>
          <p:cNvSpPr txBox="1">
            <a:spLocks noChangeArrowheads="1"/>
          </p:cNvSpPr>
          <p:nvPr/>
        </p:nvSpPr>
        <p:spPr bwMode="auto">
          <a:xfrm>
            <a:off x="1152525" y="4192588"/>
            <a:ext cx="3698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ko-KR" altLang="en-US" sz="1600" i="0">
                <a:latin typeface="굴림" charset="-127"/>
                <a:ea typeface="굴림" charset="-127"/>
              </a:rPr>
              <a:t>∞</a:t>
            </a:r>
          </a:p>
        </p:txBody>
      </p:sp>
      <p:sp>
        <p:nvSpPr>
          <p:cNvPr id="49344" name="Text Box 190"/>
          <p:cNvSpPr txBox="1">
            <a:spLocks noChangeArrowheads="1"/>
          </p:cNvSpPr>
          <p:nvPr/>
        </p:nvSpPr>
        <p:spPr bwMode="auto">
          <a:xfrm>
            <a:off x="2162175" y="4354513"/>
            <a:ext cx="3698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ko-KR" altLang="en-US" sz="1600" i="0">
                <a:latin typeface="굴림" charset="-127"/>
                <a:ea typeface="굴림" charset="-127"/>
              </a:rPr>
              <a:t>∞</a:t>
            </a:r>
          </a:p>
        </p:txBody>
      </p:sp>
      <p:sp>
        <p:nvSpPr>
          <p:cNvPr id="49345" name="Text Box 191"/>
          <p:cNvSpPr txBox="1">
            <a:spLocks noChangeArrowheads="1"/>
          </p:cNvSpPr>
          <p:nvPr/>
        </p:nvSpPr>
        <p:spPr bwMode="auto">
          <a:xfrm>
            <a:off x="609600" y="5164138"/>
            <a:ext cx="3698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ko-KR" altLang="en-US" sz="1600" i="0">
                <a:latin typeface="굴림" charset="-127"/>
                <a:ea typeface="굴림" charset="-127"/>
              </a:rPr>
              <a:t>∞</a:t>
            </a:r>
          </a:p>
        </p:txBody>
      </p:sp>
      <p:sp>
        <p:nvSpPr>
          <p:cNvPr id="49346" name="Text Box 192"/>
          <p:cNvSpPr txBox="1">
            <a:spLocks noChangeArrowheads="1"/>
          </p:cNvSpPr>
          <p:nvPr/>
        </p:nvSpPr>
        <p:spPr bwMode="auto">
          <a:xfrm>
            <a:off x="2152650" y="5154613"/>
            <a:ext cx="3698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ko-KR" altLang="en-US" sz="1600" i="0">
                <a:latin typeface="굴림" charset="-127"/>
                <a:ea typeface="굴림" charset="-127"/>
              </a:rPr>
              <a:t>∞</a:t>
            </a:r>
          </a:p>
        </p:txBody>
      </p:sp>
      <p:sp>
        <p:nvSpPr>
          <p:cNvPr id="49347" name="Text Box 193"/>
          <p:cNvSpPr txBox="1">
            <a:spLocks noChangeArrowheads="1"/>
          </p:cNvSpPr>
          <p:nvPr/>
        </p:nvSpPr>
        <p:spPr bwMode="auto">
          <a:xfrm>
            <a:off x="2924175" y="4725988"/>
            <a:ext cx="3698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ko-KR" altLang="en-US" sz="1600" i="0">
                <a:latin typeface="굴림" charset="-127"/>
                <a:ea typeface="굴림" charset="-127"/>
              </a:rPr>
              <a:t>∞</a:t>
            </a:r>
          </a:p>
        </p:txBody>
      </p:sp>
      <p:sp>
        <p:nvSpPr>
          <p:cNvPr id="49348" name="Text Box 194"/>
          <p:cNvSpPr txBox="1">
            <a:spLocks noChangeArrowheads="1"/>
          </p:cNvSpPr>
          <p:nvPr/>
        </p:nvSpPr>
        <p:spPr bwMode="auto">
          <a:xfrm>
            <a:off x="2924175" y="5497513"/>
            <a:ext cx="3698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ko-KR" altLang="en-US" sz="1600" i="0">
                <a:latin typeface="굴림" charset="-127"/>
                <a:ea typeface="굴림" charset="-127"/>
              </a:rPr>
              <a:t>∞</a:t>
            </a:r>
          </a:p>
        </p:txBody>
      </p:sp>
      <p:sp>
        <p:nvSpPr>
          <p:cNvPr id="49349" name="Text Box 195"/>
          <p:cNvSpPr txBox="1">
            <a:spLocks noChangeArrowheads="1"/>
          </p:cNvSpPr>
          <p:nvPr/>
        </p:nvSpPr>
        <p:spPr bwMode="auto">
          <a:xfrm>
            <a:off x="2152650" y="5973763"/>
            <a:ext cx="3698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ko-KR" altLang="en-US" sz="1600" i="0">
                <a:latin typeface="굴림" charset="-127"/>
                <a:ea typeface="굴림" charset="-127"/>
              </a:rPr>
              <a:t>∞</a:t>
            </a:r>
          </a:p>
        </p:txBody>
      </p:sp>
      <p:sp>
        <p:nvSpPr>
          <p:cNvPr id="49350" name="Text Box 196"/>
          <p:cNvSpPr txBox="1">
            <a:spLocks noChangeArrowheads="1"/>
          </p:cNvSpPr>
          <p:nvPr/>
        </p:nvSpPr>
        <p:spPr bwMode="auto">
          <a:xfrm>
            <a:off x="1381125" y="5564188"/>
            <a:ext cx="3698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ko-KR" altLang="en-US" sz="1600" i="0">
                <a:latin typeface="굴림" charset="-127"/>
                <a:ea typeface="굴림" charset="-127"/>
              </a:rPr>
              <a:t>∞</a:t>
            </a:r>
          </a:p>
        </p:txBody>
      </p:sp>
      <p:sp>
        <p:nvSpPr>
          <p:cNvPr id="49351" name="Rectangle 197"/>
          <p:cNvSpPr>
            <a:spLocks noChangeArrowheads="1"/>
          </p:cNvSpPr>
          <p:nvPr/>
        </p:nvSpPr>
        <p:spPr bwMode="auto">
          <a:xfrm>
            <a:off x="3338513" y="4321175"/>
            <a:ext cx="3698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ko-KR" altLang="en-US" sz="1600" i="0">
                <a:solidFill>
                  <a:schemeClr val="bg1"/>
                </a:solidFill>
                <a:latin typeface="굴림" charset="-127"/>
                <a:ea typeface="굴림" charset="-127"/>
              </a:rPr>
              <a:t>∞</a:t>
            </a:r>
          </a:p>
        </p:txBody>
      </p:sp>
      <p:sp>
        <p:nvSpPr>
          <p:cNvPr id="49352" name="Rectangle 198"/>
          <p:cNvSpPr>
            <a:spLocks noChangeArrowheads="1"/>
          </p:cNvSpPr>
          <p:nvPr/>
        </p:nvSpPr>
        <p:spPr bwMode="auto">
          <a:xfrm>
            <a:off x="3665538" y="5141913"/>
            <a:ext cx="3921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ko-KR" altLang="en-US" sz="1800" i="0">
                <a:solidFill>
                  <a:schemeClr val="bg1"/>
                </a:solidFill>
                <a:latin typeface="굴림" charset="-127"/>
                <a:ea typeface="굴림" charset="-127"/>
              </a:rPr>
              <a:t>∞</a:t>
            </a:r>
          </a:p>
        </p:txBody>
      </p:sp>
      <p:sp>
        <p:nvSpPr>
          <p:cNvPr id="354503" name="AutoShape 199"/>
          <p:cNvSpPr>
            <a:spLocks noChangeArrowheads="1"/>
          </p:cNvSpPr>
          <p:nvPr/>
        </p:nvSpPr>
        <p:spPr bwMode="auto">
          <a:xfrm rot="5400000">
            <a:off x="2593975" y="3859213"/>
            <a:ext cx="338137" cy="255588"/>
          </a:xfrm>
          <a:prstGeom prst="rightArrow">
            <a:avLst>
              <a:gd name="adj1" fmla="val 50000"/>
              <a:gd name="adj2" fmla="val 33074"/>
            </a:avLst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354504" name="AutoShape 200"/>
          <p:cNvSpPr>
            <a:spLocks noChangeArrowheads="1"/>
          </p:cNvSpPr>
          <p:nvPr/>
        </p:nvSpPr>
        <p:spPr bwMode="auto">
          <a:xfrm rot="5400000">
            <a:off x="7381875" y="6389688"/>
            <a:ext cx="338137" cy="255588"/>
          </a:xfrm>
          <a:prstGeom prst="rightArrow">
            <a:avLst>
              <a:gd name="adj1" fmla="val 50000"/>
              <a:gd name="adj2" fmla="val 33074"/>
            </a:avLst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8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132</a:t>
            </a:fld>
            <a:endParaRPr lang="en-US" dirty="0"/>
          </a:p>
        </p:txBody>
      </p:sp>
      <p:sp>
        <p:nvSpPr>
          <p:cNvPr id="356483" name="Freeform 131"/>
          <p:cNvSpPr>
            <a:spLocks/>
          </p:cNvSpPr>
          <p:nvPr/>
        </p:nvSpPr>
        <p:spPr bwMode="auto">
          <a:xfrm>
            <a:off x="5372100" y="3028950"/>
            <a:ext cx="3076575" cy="1171575"/>
          </a:xfrm>
          <a:custGeom>
            <a:avLst/>
            <a:gdLst>
              <a:gd name="T0" fmla="*/ 210 w 1938"/>
              <a:gd name="T1" fmla="*/ 480 h 738"/>
              <a:gd name="T2" fmla="*/ 636 w 1938"/>
              <a:gd name="T3" fmla="*/ 732 h 738"/>
              <a:gd name="T4" fmla="*/ 924 w 1938"/>
              <a:gd name="T5" fmla="*/ 714 h 738"/>
              <a:gd name="T6" fmla="*/ 1188 w 1938"/>
              <a:gd name="T7" fmla="*/ 522 h 738"/>
              <a:gd name="T8" fmla="*/ 1332 w 1938"/>
              <a:gd name="T9" fmla="*/ 534 h 738"/>
              <a:gd name="T10" fmla="*/ 1578 w 1938"/>
              <a:gd name="T11" fmla="*/ 690 h 738"/>
              <a:gd name="T12" fmla="*/ 1800 w 1938"/>
              <a:gd name="T13" fmla="*/ 738 h 738"/>
              <a:gd name="T14" fmla="*/ 1926 w 1938"/>
              <a:gd name="T15" fmla="*/ 630 h 738"/>
              <a:gd name="T16" fmla="*/ 1938 w 1938"/>
              <a:gd name="T17" fmla="*/ 474 h 738"/>
              <a:gd name="T18" fmla="*/ 1890 w 1938"/>
              <a:gd name="T19" fmla="*/ 336 h 738"/>
              <a:gd name="T20" fmla="*/ 1452 w 1938"/>
              <a:gd name="T21" fmla="*/ 72 h 738"/>
              <a:gd name="T22" fmla="*/ 1170 w 1938"/>
              <a:gd name="T23" fmla="*/ 0 h 738"/>
              <a:gd name="T24" fmla="*/ 888 w 1938"/>
              <a:gd name="T25" fmla="*/ 192 h 738"/>
              <a:gd name="T26" fmla="*/ 690 w 1938"/>
              <a:gd name="T27" fmla="*/ 246 h 738"/>
              <a:gd name="T28" fmla="*/ 432 w 1938"/>
              <a:gd name="T29" fmla="*/ 114 h 738"/>
              <a:gd name="T30" fmla="*/ 210 w 1938"/>
              <a:gd name="T31" fmla="*/ 72 h 738"/>
              <a:gd name="T32" fmla="*/ 30 w 1938"/>
              <a:gd name="T33" fmla="*/ 156 h 738"/>
              <a:gd name="T34" fmla="*/ 0 w 1938"/>
              <a:gd name="T35" fmla="*/ 288 h 738"/>
              <a:gd name="T36" fmla="*/ 210 w 1938"/>
              <a:gd name="T37" fmla="*/ 480 h 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38" h="738">
                <a:moveTo>
                  <a:pt x="210" y="480"/>
                </a:moveTo>
                <a:lnTo>
                  <a:pt x="636" y="732"/>
                </a:lnTo>
                <a:lnTo>
                  <a:pt x="924" y="714"/>
                </a:lnTo>
                <a:lnTo>
                  <a:pt x="1188" y="522"/>
                </a:lnTo>
                <a:lnTo>
                  <a:pt x="1332" y="534"/>
                </a:lnTo>
                <a:lnTo>
                  <a:pt x="1578" y="690"/>
                </a:lnTo>
                <a:lnTo>
                  <a:pt x="1800" y="738"/>
                </a:lnTo>
                <a:lnTo>
                  <a:pt x="1926" y="630"/>
                </a:lnTo>
                <a:lnTo>
                  <a:pt x="1938" y="474"/>
                </a:lnTo>
                <a:lnTo>
                  <a:pt x="1890" y="336"/>
                </a:lnTo>
                <a:lnTo>
                  <a:pt x="1452" y="72"/>
                </a:lnTo>
                <a:lnTo>
                  <a:pt x="1170" y="0"/>
                </a:lnTo>
                <a:lnTo>
                  <a:pt x="888" y="192"/>
                </a:lnTo>
                <a:lnTo>
                  <a:pt x="690" y="246"/>
                </a:lnTo>
                <a:lnTo>
                  <a:pt x="432" y="114"/>
                </a:lnTo>
                <a:lnTo>
                  <a:pt x="210" y="72"/>
                </a:lnTo>
                <a:lnTo>
                  <a:pt x="30" y="156"/>
                </a:lnTo>
                <a:lnTo>
                  <a:pt x="0" y="288"/>
                </a:lnTo>
                <a:lnTo>
                  <a:pt x="210" y="480"/>
                </a:lnTo>
                <a:close/>
              </a:path>
            </a:pathLst>
          </a:custGeom>
          <a:solidFill>
            <a:srgbClr val="66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6482" name="Freeform 130"/>
          <p:cNvSpPr>
            <a:spLocks/>
          </p:cNvSpPr>
          <p:nvPr/>
        </p:nvSpPr>
        <p:spPr bwMode="auto">
          <a:xfrm>
            <a:off x="1362075" y="3028950"/>
            <a:ext cx="2381250" cy="1228725"/>
          </a:xfrm>
          <a:custGeom>
            <a:avLst/>
            <a:gdLst>
              <a:gd name="T0" fmla="*/ 84 w 1500"/>
              <a:gd name="T1" fmla="*/ 420 h 774"/>
              <a:gd name="T2" fmla="*/ 552 w 1500"/>
              <a:gd name="T3" fmla="*/ 702 h 774"/>
              <a:gd name="T4" fmla="*/ 804 w 1500"/>
              <a:gd name="T5" fmla="*/ 774 h 774"/>
              <a:gd name="T6" fmla="*/ 1188 w 1500"/>
              <a:gd name="T7" fmla="*/ 576 h 774"/>
              <a:gd name="T8" fmla="*/ 1428 w 1500"/>
              <a:gd name="T9" fmla="*/ 378 h 774"/>
              <a:gd name="T10" fmla="*/ 1500 w 1500"/>
              <a:gd name="T11" fmla="*/ 162 h 774"/>
              <a:gd name="T12" fmla="*/ 1368 w 1500"/>
              <a:gd name="T13" fmla="*/ 0 h 774"/>
              <a:gd name="T14" fmla="*/ 840 w 1500"/>
              <a:gd name="T15" fmla="*/ 210 h 774"/>
              <a:gd name="T16" fmla="*/ 594 w 1500"/>
              <a:gd name="T17" fmla="*/ 198 h 774"/>
              <a:gd name="T18" fmla="*/ 300 w 1500"/>
              <a:gd name="T19" fmla="*/ 72 h 774"/>
              <a:gd name="T20" fmla="*/ 54 w 1500"/>
              <a:gd name="T21" fmla="*/ 120 h 774"/>
              <a:gd name="T22" fmla="*/ 0 w 1500"/>
              <a:gd name="T23" fmla="*/ 282 h 774"/>
              <a:gd name="T24" fmla="*/ 84 w 1500"/>
              <a:gd name="T25" fmla="*/ 420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500" h="774">
                <a:moveTo>
                  <a:pt x="84" y="420"/>
                </a:moveTo>
                <a:lnTo>
                  <a:pt x="552" y="702"/>
                </a:lnTo>
                <a:lnTo>
                  <a:pt x="804" y="774"/>
                </a:lnTo>
                <a:lnTo>
                  <a:pt x="1188" y="576"/>
                </a:lnTo>
                <a:lnTo>
                  <a:pt x="1428" y="378"/>
                </a:lnTo>
                <a:lnTo>
                  <a:pt x="1500" y="162"/>
                </a:lnTo>
                <a:lnTo>
                  <a:pt x="1368" y="0"/>
                </a:lnTo>
                <a:lnTo>
                  <a:pt x="840" y="210"/>
                </a:lnTo>
                <a:lnTo>
                  <a:pt x="594" y="198"/>
                </a:lnTo>
                <a:lnTo>
                  <a:pt x="300" y="72"/>
                </a:lnTo>
                <a:lnTo>
                  <a:pt x="54" y="120"/>
                </a:lnTo>
                <a:lnTo>
                  <a:pt x="0" y="282"/>
                </a:lnTo>
                <a:lnTo>
                  <a:pt x="84" y="420"/>
                </a:lnTo>
                <a:close/>
              </a:path>
            </a:pathLst>
          </a:custGeom>
          <a:solidFill>
            <a:srgbClr val="66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1204" name="Oval 2"/>
          <p:cNvSpPr>
            <a:spLocks noChangeArrowheads="1"/>
          </p:cNvSpPr>
          <p:nvPr/>
        </p:nvSpPr>
        <p:spPr bwMode="auto">
          <a:xfrm>
            <a:off x="1627188" y="3324225"/>
            <a:ext cx="279400" cy="268288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0</a:t>
            </a:r>
          </a:p>
        </p:txBody>
      </p:sp>
      <p:sp>
        <p:nvSpPr>
          <p:cNvPr id="356355" name="Oval 3"/>
          <p:cNvSpPr>
            <a:spLocks noChangeArrowheads="1"/>
          </p:cNvSpPr>
          <p:nvPr/>
        </p:nvSpPr>
        <p:spPr bwMode="auto">
          <a:xfrm>
            <a:off x="2397125" y="4537075"/>
            <a:ext cx="280988" cy="2698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C0C0C0"/>
                </a:outerShdw>
              </a:effectLst>
              <a:ea typeface="굴림" charset="-127"/>
            </a:endParaRPr>
          </a:p>
        </p:txBody>
      </p:sp>
      <p:sp>
        <p:nvSpPr>
          <p:cNvPr id="356356" name="Oval 4"/>
          <p:cNvSpPr>
            <a:spLocks noChangeArrowheads="1"/>
          </p:cNvSpPr>
          <p:nvPr/>
        </p:nvSpPr>
        <p:spPr bwMode="auto">
          <a:xfrm>
            <a:off x="1627188" y="4132263"/>
            <a:ext cx="279400" cy="2698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C0C0C0"/>
                </a:outerShdw>
              </a:effectLst>
              <a:ea typeface="굴림" charset="-127"/>
            </a:endParaRPr>
          </a:p>
        </p:txBody>
      </p:sp>
      <p:sp>
        <p:nvSpPr>
          <p:cNvPr id="356357" name="Oval 5"/>
          <p:cNvSpPr>
            <a:spLocks noChangeArrowheads="1"/>
          </p:cNvSpPr>
          <p:nvPr/>
        </p:nvSpPr>
        <p:spPr bwMode="auto">
          <a:xfrm>
            <a:off x="2397125" y="3727450"/>
            <a:ext cx="280988" cy="269875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356358" name="Oval 6"/>
          <p:cNvSpPr>
            <a:spLocks noChangeArrowheads="1"/>
          </p:cNvSpPr>
          <p:nvPr/>
        </p:nvSpPr>
        <p:spPr bwMode="auto">
          <a:xfrm>
            <a:off x="3168650" y="4065588"/>
            <a:ext cx="280988" cy="2682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C0C0C0"/>
                </a:outerShdw>
              </a:effectLst>
              <a:ea typeface="굴림" charset="-127"/>
            </a:endParaRPr>
          </a:p>
        </p:txBody>
      </p:sp>
      <p:sp>
        <p:nvSpPr>
          <p:cNvPr id="356359" name="Oval 7"/>
          <p:cNvSpPr>
            <a:spLocks noChangeArrowheads="1"/>
          </p:cNvSpPr>
          <p:nvPr/>
        </p:nvSpPr>
        <p:spPr bwMode="auto">
          <a:xfrm>
            <a:off x="3168650" y="3289300"/>
            <a:ext cx="280988" cy="269875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356360" name="Oval 8"/>
          <p:cNvSpPr>
            <a:spLocks noChangeArrowheads="1"/>
          </p:cNvSpPr>
          <p:nvPr/>
        </p:nvSpPr>
        <p:spPr bwMode="auto">
          <a:xfrm>
            <a:off x="2397125" y="2919413"/>
            <a:ext cx="280988" cy="2698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C0C0C0"/>
                </a:outerShdw>
              </a:effectLst>
              <a:ea typeface="굴림" charset="-127"/>
            </a:endParaRPr>
          </a:p>
        </p:txBody>
      </p:sp>
      <p:sp>
        <p:nvSpPr>
          <p:cNvPr id="356361" name="Line 9"/>
          <p:cNvSpPr>
            <a:spLocks noChangeShapeType="1"/>
          </p:cNvSpPr>
          <p:nvPr/>
        </p:nvSpPr>
        <p:spPr bwMode="auto">
          <a:xfrm>
            <a:off x="1889125" y="3525838"/>
            <a:ext cx="531813" cy="26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6362" name="Line 10"/>
          <p:cNvSpPr>
            <a:spLocks noChangeShapeType="1"/>
          </p:cNvSpPr>
          <p:nvPr/>
        </p:nvSpPr>
        <p:spPr bwMode="auto">
          <a:xfrm flipV="1">
            <a:off x="1906588" y="3921125"/>
            <a:ext cx="506412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6363" name="Line 11"/>
          <p:cNvSpPr>
            <a:spLocks noChangeShapeType="1"/>
          </p:cNvSpPr>
          <p:nvPr/>
        </p:nvSpPr>
        <p:spPr bwMode="auto">
          <a:xfrm flipV="1">
            <a:off x="1836738" y="3054350"/>
            <a:ext cx="560387" cy="2778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6364" name="Line 12"/>
          <p:cNvSpPr>
            <a:spLocks noChangeShapeType="1"/>
          </p:cNvSpPr>
          <p:nvPr/>
        </p:nvSpPr>
        <p:spPr bwMode="auto">
          <a:xfrm>
            <a:off x="2679700" y="3048000"/>
            <a:ext cx="533400" cy="2778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6365" name="Line 13"/>
          <p:cNvSpPr>
            <a:spLocks noChangeShapeType="1"/>
          </p:cNvSpPr>
          <p:nvPr/>
        </p:nvSpPr>
        <p:spPr bwMode="auto">
          <a:xfrm flipV="1">
            <a:off x="2662238" y="3502025"/>
            <a:ext cx="533400" cy="285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6366" name="Line 14"/>
          <p:cNvSpPr>
            <a:spLocks noChangeShapeType="1"/>
          </p:cNvSpPr>
          <p:nvPr/>
        </p:nvSpPr>
        <p:spPr bwMode="auto">
          <a:xfrm>
            <a:off x="2668588" y="3921125"/>
            <a:ext cx="515937" cy="211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6367" name="Line 15"/>
          <p:cNvSpPr>
            <a:spLocks noChangeShapeType="1"/>
          </p:cNvSpPr>
          <p:nvPr/>
        </p:nvSpPr>
        <p:spPr bwMode="auto">
          <a:xfrm>
            <a:off x="1900238" y="4327525"/>
            <a:ext cx="504825" cy="292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6368" name="Line 16"/>
          <p:cNvSpPr>
            <a:spLocks noChangeShapeType="1"/>
          </p:cNvSpPr>
          <p:nvPr/>
        </p:nvSpPr>
        <p:spPr bwMode="auto">
          <a:xfrm flipV="1">
            <a:off x="2668588" y="4294188"/>
            <a:ext cx="52705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1219" name="Text Box 17"/>
          <p:cNvSpPr txBox="1">
            <a:spLocks noChangeArrowheads="1"/>
          </p:cNvSpPr>
          <p:nvPr/>
        </p:nvSpPr>
        <p:spPr bwMode="auto">
          <a:xfrm>
            <a:off x="1978025" y="3128963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30</a:t>
            </a:r>
          </a:p>
        </p:txBody>
      </p:sp>
      <p:sp>
        <p:nvSpPr>
          <p:cNvPr id="51220" name="Text Box 18"/>
          <p:cNvSpPr txBox="1">
            <a:spLocks noChangeArrowheads="1"/>
          </p:cNvSpPr>
          <p:nvPr/>
        </p:nvSpPr>
        <p:spPr bwMode="auto">
          <a:xfrm>
            <a:off x="1839913" y="3567113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23</a:t>
            </a:r>
          </a:p>
        </p:txBody>
      </p:sp>
      <p:sp>
        <p:nvSpPr>
          <p:cNvPr id="51221" name="Text Box 19"/>
          <p:cNvSpPr txBox="1">
            <a:spLocks noChangeArrowheads="1"/>
          </p:cNvSpPr>
          <p:nvPr/>
        </p:nvSpPr>
        <p:spPr bwMode="auto">
          <a:xfrm>
            <a:off x="1844675" y="4398963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25</a:t>
            </a:r>
          </a:p>
        </p:txBody>
      </p:sp>
      <p:sp>
        <p:nvSpPr>
          <p:cNvPr id="51222" name="Text Box 20"/>
          <p:cNvSpPr txBox="1">
            <a:spLocks noChangeArrowheads="1"/>
          </p:cNvSpPr>
          <p:nvPr/>
        </p:nvSpPr>
        <p:spPr bwMode="auto">
          <a:xfrm>
            <a:off x="2838450" y="2938463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24</a:t>
            </a:r>
          </a:p>
        </p:txBody>
      </p:sp>
      <p:sp>
        <p:nvSpPr>
          <p:cNvPr id="51223" name="Text Box 21"/>
          <p:cNvSpPr txBox="1">
            <a:spLocks noChangeArrowheads="1"/>
          </p:cNvSpPr>
          <p:nvPr/>
        </p:nvSpPr>
        <p:spPr bwMode="auto">
          <a:xfrm>
            <a:off x="2857500" y="3554413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18</a:t>
            </a:r>
          </a:p>
        </p:txBody>
      </p:sp>
      <p:sp>
        <p:nvSpPr>
          <p:cNvPr id="51224" name="Text Box 22"/>
          <p:cNvSpPr txBox="1">
            <a:spLocks noChangeArrowheads="1"/>
          </p:cNvSpPr>
          <p:nvPr/>
        </p:nvSpPr>
        <p:spPr bwMode="auto">
          <a:xfrm>
            <a:off x="1892300" y="3800475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28</a:t>
            </a:r>
          </a:p>
        </p:txBody>
      </p:sp>
      <p:sp>
        <p:nvSpPr>
          <p:cNvPr id="51225" name="Text Box 23"/>
          <p:cNvSpPr txBox="1">
            <a:spLocks noChangeArrowheads="1"/>
          </p:cNvSpPr>
          <p:nvPr/>
        </p:nvSpPr>
        <p:spPr bwMode="auto">
          <a:xfrm>
            <a:off x="2897188" y="3817938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20</a:t>
            </a:r>
          </a:p>
        </p:txBody>
      </p:sp>
      <p:sp>
        <p:nvSpPr>
          <p:cNvPr id="51226" name="Text Box 24"/>
          <p:cNvSpPr txBox="1">
            <a:spLocks noChangeArrowheads="1"/>
          </p:cNvSpPr>
          <p:nvPr/>
        </p:nvSpPr>
        <p:spPr bwMode="auto">
          <a:xfrm>
            <a:off x="2851150" y="4359275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29</a:t>
            </a:r>
          </a:p>
        </p:txBody>
      </p:sp>
      <p:sp>
        <p:nvSpPr>
          <p:cNvPr id="51227" name="Text Box 25"/>
          <p:cNvSpPr txBox="1">
            <a:spLocks noChangeArrowheads="1"/>
          </p:cNvSpPr>
          <p:nvPr/>
        </p:nvSpPr>
        <p:spPr bwMode="auto">
          <a:xfrm>
            <a:off x="1416050" y="3679825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25</a:t>
            </a:r>
          </a:p>
        </p:txBody>
      </p:sp>
      <p:sp>
        <p:nvSpPr>
          <p:cNvPr id="356378" name="Line 26"/>
          <p:cNvSpPr>
            <a:spLocks noChangeShapeType="1"/>
          </p:cNvSpPr>
          <p:nvPr/>
        </p:nvSpPr>
        <p:spPr bwMode="auto">
          <a:xfrm>
            <a:off x="1749425" y="3584575"/>
            <a:ext cx="7938" cy="544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6379" name="Line 27"/>
          <p:cNvSpPr>
            <a:spLocks noChangeShapeType="1"/>
          </p:cNvSpPr>
          <p:nvPr/>
        </p:nvSpPr>
        <p:spPr bwMode="auto">
          <a:xfrm flipV="1">
            <a:off x="1903413" y="4230688"/>
            <a:ext cx="1266825" cy="23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1230" name="Text Box 28"/>
          <p:cNvSpPr txBox="1">
            <a:spLocks noChangeArrowheads="1"/>
          </p:cNvSpPr>
          <p:nvPr/>
        </p:nvSpPr>
        <p:spPr bwMode="auto">
          <a:xfrm>
            <a:off x="2336800" y="4191000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39</a:t>
            </a:r>
          </a:p>
        </p:txBody>
      </p:sp>
      <p:sp>
        <p:nvSpPr>
          <p:cNvPr id="51231" name="Oval 29"/>
          <p:cNvSpPr>
            <a:spLocks noChangeArrowheads="1"/>
          </p:cNvSpPr>
          <p:nvPr/>
        </p:nvSpPr>
        <p:spPr bwMode="auto">
          <a:xfrm>
            <a:off x="3924300" y="3724275"/>
            <a:ext cx="280988" cy="26828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latinLnBrk="1" hangingPunct="1"/>
            <a:r>
              <a:rPr kumimoji="1" lang="en-US" altLang="ko-KR" sz="1600" i="0">
                <a:solidFill>
                  <a:schemeClr val="bg1"/>
                </a:solidFill>
                <a:latin typeface="굴림" charset="-127"/>
                <a:ea typeface="굴림" charset="-127"/>
              </a:rPr>
              <a:t>61</a:t>
            </a:r>
          </a:p>
        </p:txBody>
      </p:sp>
      <p:sp>
        <p:nvSpPr>
          <p:cNvPr id="356382" name="Line 30"/>
          <p:cNvSpPr>
            <a:spLocks noChangeShapeType="1"/>
          </p:cNvSpPr>
          <p:nvPr/>
        </p:nvSpPr>
        <p:spPr bwMode="auto">
          <a:xfrm>
            <a:off x="3444875" y="3484563"/>
            <a:ext cx="506413" cy="296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6383" name="Line 31"/>
          <p:cNvSpPr>
            <a:spLocks noChangeShapeType="1"/>
          </p:cNvSpPr>
          <p:nvPr/>
        </p:nvSpPr>
        <p:spPr bwMode="auto">
          <a:xfrm flipV="1">
            <a:off x="3443288" y="3898900"/>
            <a:ext cx="488950" cy="23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6384" name="Freeform 32"/>
          <p:cNvSpPr>
            <a:spLocks/>
          </p:cNvSpPr>
          <p:nvPr/>
        </p:nvSpPr>
        <p:spPr bwMode="auto">
          <a:xfrm>
            <a:off x="2679700" y="3979863"/>
            <a:ext cx="1335088" cy="749300"/>
          </a:xfrm>
          <a:custGeom>
            <a:avLst/>
            <a:gdLst>
              <a:gd name="T0" fmla="*/ 841 w 841"/>
              <a:gd name="T1" fmla="*/ 0 h 472"/>
              <a:gd name="T2" fmla="*/ 628 w 841"/>
              <a:gd name="T3" fmla="*/ 242 h 472"/>
              <a:gd name="T4" fmla="*/ 248 w 841"/>
              <a:gd name="T5" fmla="*/ 466 h 472"/>
              <a:gd name="T6" fmla="*/ 0 w 841"/>
              <a:gd name="T7" fmla="*/ 472 h 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1" h="472">
                <a:moveTo>
                  <a:pt x="841" y="0"/>
                </a:moveTo>
                <a:lnTo>
                  <a:pt x="628" y="242"/>
                </a:lnTo>
                <a:lnTo>
                  <a:pt x="248" y="466"/>
                </a:lnTo>
                <a:lnTo>
                  <a:pt x="0" y="47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1235" name="Text Box 33"/>
          <p:cNvSpPr txBox="1">
            <a:spLocks noChangeArrowheads="1"/>
          </p:cNvSpPr>
          <p:nvPr/>
        </p:nvSpPr>
        <p:spPr bwMode="auto">
          <a:xfrm>
            <a:off x="3568700" y="3368675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20</a:t>
            </a:r>
          </a:p>
        </p:txBody>
      </p:sp>
      <p:sp>
        <p:nvSpPr>
          <p:cNvPr id="51236" name="Text Box 34"/>
          <p:cNvSpPr txBox="1">
            <a:spLocks noChangeArrowheads="1"/>
          </p:cNvSpPr>
          <p:nvPr/>
        </p:nvSpPr>
        <p:spPr bwMode="auto">
          <a:xfrm>
            <a:off x="3392488" y="4397375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40</a:t>
            </a:r>
          </a:p>
        </p:txBody>
      </p:sp>
      <p:sp>
        <p:nvSpPr>
          <p:cNvPr id="51237" name="Text Box 35"/>
          <p:cNvSpPr txBox="1">
            <a:spLocks noChangeArrowheads="1"/>
          </p:cNvSpPr>
          <p:nvPr/>
        </p:nvSpPr>
        <p:spPr bwMode="auto">
          <a:xfrm>
            <a:off x="3429000" y="3752850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28</a:t>
            </a:r>
          </a:p>
        </p:txBody>
      </p:sp>
      <p:sp>
        <p:nvSpPr>
          <p:cNvPr id="356388" name="Line 36"/>
          <p:cNvSpPr>
            <a:spLocks noChangeShapeType="1"/>
          </p:cNvSpPr>
          <p:nvPr/>
        </p:nvSpPr>
        <p:spPr bwMode="auto">
          <a:xfrm flipV="1">
            <a:off x="2541588" y="3200400"/>
            <a:ext cx="0" cy="517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1239" name="Text Box 37"/>
          <p:cNvSpPr txBox="1">
            <a:spLocks noChangeArrowheads="1"/>
          </p:cNvSpPr>
          <p:nvPr/>
        </p:nvSpPr>
        <p:spPr bwMode="auto">
          <a:xfrm>
            <a:off x="2476500" y="3290888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16</a:t>
            </a:r>
          </a:p>
        </p:txBody>
      </p:sp>
      <p:sp>
        <p:nvSpPr>
          <p:cNvPr id="356390" name="Oval 38"/>
          <p:cNvSpPr>
            <a:spLocks noChangeArrowheads="1"/>
          </p:cNvSpPr>
          <p:nvPr/>
        </p:nvSpPr>
        <p:spPr bwMode="auto">
          <a:xfrm>
            <a:off x="857250" y="3733800"/>
            <a:ext cx="280988" cy="2682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C0C0C0"/>
                </a:outerShdw>
              </a:effectLst>
              <a:ea typeface="굴림" charset="-127"/>
            </a:endParaRPr>
          </a:p>
        </p:txBody>
      </p:sp>
      <p:sp>
        <p:nvSpPr>
          <p:cNvPr id="356391" name="Line 39"/>
          <p:cNvSpPr>
            <a:spLocks noChangeShapeType="1"/>
          </p:cNvSpPr>
          <p:nvPr/>
        </p:nvSpPr>
        <p:spPr bwMode="auto">
          <a:xfrm flipV="1">
            <a:off x="1125538" y="3502025"/>
            <a:ext cx="506412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6392" name="Line 40"/>
          <p:cNvSpPr>
            <a:spLocks noChangeShapeType="1"/>
          </p:cNvSpPr>
          <p:nvPr/>
        </p:nvSpPr>
        <p:spPr bwMode="auto">
          <a:xfrm>
            <a:off x="1127125" y="3944938"/>
            <a:ext cx="531813" cy="26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6393" name="Oval 41"/>
          <p:cNvSpPr>
            <a:spLocks noChangeArrowheads="1"/>
          </p:cNvSpPr>
          <p:nvPr/>
        </p:nvSpPr>
        <p:spPr bwMode="auto">
          <a:xfrm>
            <a:off x="1400175" y="2762250"/>
            <a:ext cx="280988" cy="2682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C0C0C0"/>
                </a:outerShdw>
              </a:effectLst>
              <a:ea typeface="굴림" charset="-127"/>
            </a:endParaRPr>
          </a:p>
        </p:txBody>
      </p:sp>
      <p:sp>
        <p:nvSpPr>
          <p:cNvPr id="356394" name="Line 42"/>
          <p:cNvSpPr>
            <a:spLocks noChangeShapeType="1"/>
          </p:cNvSpPr>
          <p:nvPr/>
        </p:nvSpPr>
        <p:spPr bwMode="auto">
          <a:xfrm flipH="1" flipV="1">
            <a:off x="1609725" y="2995613"/>
            <a:ext cx="85725" cy="342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6395" name="Line 43"/>
          <p:cNvSpPr>
            <a:spLocks noChangeShapeType="1"/>
          </p:cNvSpPr>
          <p:nvPr/>
        </p:nvSpPr>
        <p:spPr bwMode="auto">
          <a:xfrm flipH="1">
            <a:off x="1057275" y="3014663"/>
            <a:ext cx="419100" cy="704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6396" name="Line 44"/>
          <p:cNvSpPr>
            <a:spLocks noChangeShapeType="1"/>
          </p:cNvSpPr>
          <p:nvPr/>
        </p:nvSpPr>
        <p:spPr bwMode="auto">
          <a:xfrm flipH="1" flipV="1">
            <a:off x="1695450" y="2900363"/>
            <a:ext cx="70485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1247" name="Text Box 45"/>
          <p:cNvSpPr txBox="1">
            <a:spLocks noChangeArrowheads="1"/>
          </p:cNvSpPr>
          <p:nvPr/>
        </p:nvSpPr>
        <p:spPr bwMode="auto">
          <a:xfrm>
            <a:off x="1339850" y="3090863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10</a:t>
            </a:r>
          </a:p>
        </p:txBody>
      </p:sp>
      <p:sp>
        <p:nvSpPr>
          <p:cNvPr id="51248" name="Text Box 46"/>
          <p:cNvSpPr txBox="1">
            <a:spLocks noChangeArrowheads="1"/>
          </p:cNvSpPr>
          <p:nvPr/>
        </p:nvSpPr>
        <p:spPr bwMode="auto">
          <a:xfrm>
            <a:off x="1914525" y="2662238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19</a:t>
            </a:r>
          </a:p>
        </p:txBody>
      </p:sp>
      <p:sp>
        <p:nvSpPr>
          <p:cNvPr id="51249" name="Text Box 47"/>
          <p:cNvSpPr txBox="1">
            <a:spLocks noChangeArrowheads="1"/>
          </p:cNvSpPr>
          <p:nvPr/>
        </p:nvSpPr>
        <p:spPr bwMode="auto">
          <a:xfrm>
            <a:off x="1108075" y="4027488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17</a:t>
            </a:r>
          </a:p>
        </p:txBody>
      </p:sp>
      <p:sp>
        <p:nvSpPr>
          <p:cNvPr id="51250" name="Text Box 48"/>
          <p:cNvSpPr txBox="1">
            <a:spLocks noChangeArrowheads="1"/>
          </p:cNvSpPr>
          <p:nvPr/>
        </p:nvSpPr>
        <p:spPr bwMode="auto">
          <a:xfrm>
            <a:off x="949325" y="3128963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20</a:t>
            </a:r>
          </a:p>
        </p:txBody>
      </p:sp>
      <p:sp>
        <p:nvSpPr>
          <p:cNvPr id="51251" name="Text Box 49"/>
          <p:cNvSpPr txBox="1">
            <a:spLocks noChangeArrowheads="1"/>
          </p:cNvSpPr>
          <p:nvPr/>
        </p:nvSpPr>
        <p:spPr bwMode="auto">
          <a:xfrm>
            <a:off x="1171575" y="3357563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17</a:t>
            </a:r>
          </a:p>
        </p:txBody>
      </p:sp>
      <p:sp>
        <p:nvSpPr>
          <p:cNvPr id="51252" name="Text Box 50"/>
          <p:cNvSpPr txBox="1">
            <a:spLocks noChangeArrowheads="1"/>
          </p:cNvSpPr>
          <p:nvPr/>
        </p:nvSpPr>
        <p:spPr bwMode="auto">
          <a:xfrm>
            <a:off x="1355725" y="2738438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10</a:t>
            </a:r>
          </a:p>
        </p:txBody>
      </p:sp>
      <p:sp>
        <p:nvSpPr>
          <p:cNvPr id="51253" name="Text Box 51"/>
          <p:cNvSpPr txBox="1">
            <a:spLocks noChangeArrowheads="1"/>
          </p:cNvSpPr>
          <p:nvPr/>
        </p:nvSpPr>
        <p:spPr bwMode="auto">
          <a:xfrm>
            <a:off x="2365375" y="2900363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30</a:t>
            </a:r>
          </a:p>
        </p:txBody>
      </p:sp>
      <p:sp>
        <p:nvSpPr>
          <p:cNvPr id="51254" name="Text Box 52"/>
          <p:cNvSpPr txBox="1">
            <a:spLocks noChangeArrowheads="1"/>
          </p:cNvSpPr>
          <p:nvPr/>
        </p:nvSpPr>
        <p:spPr bwMode="auto">
          <a:xfrm>
            <a:off x="812800" y="3709988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17</a:t>
            </a:r>
          </a:p>
        </p:txBody>
      </p:sp>
      <p:sp>
        <p:nvSpPr>
          <p:cNvPr id="51255" name="Text Box 53"/>
          <p:cNvSpPr txBox="1">
            <a:spLocks noChangeArrowheads="1"/>
          </p:cNvSpPr>
          <p:nvPr/>
        </p:nvSpPr>
        <p:spPr bwMode="auto">
          <a:xfrm>
            <a:off x="2355850" y="3700463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23</a:t>
            </a:r>
          </a:p>
        </p:txBody>
      </p:sp>
      <p:sp>
        <p:nvSpPr>
          <p:cNvPr id="51256" name="Text Box 54"/>
          <p:cNvSpPr txBox="1">
            <a:spLocks noChangeArrowheads="1"/>
          </p:cNvSpPr>
          <p:nvPr/>
        </p:nvSpPr>
        <p:spPr bwMode="auto">
          <a:xfrm>
            <a:off x="3127375" y="3271838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41</a:t>
            </a:r>
          </a:p>
        </p:txBody>
      </p:sp>
      <p:sp>
        <p:nvSpPr>
          <p:cNvPr id="51257" name="Text Box 55"/>
          <p:cNvSpPr txBox="1">
            <a:spLocks noChangeArrowheads="1"/>
          </p:cNvSpPr>
          <p:nvPr/>
        </p:nvSpPr>
        <p:spPr bwMode="auto">
          <a:xfrm>
            <a:off x="3127375" y="4016375"/>
            <a:ext cx="3698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ko-KR" altLang="en-US" sz="1600" i="0">
                <a:latin typeface="굴림" charset="-127"/>
                <a:ea typeface="굴림" charset="-127"/>
              </a:rPr>
              <a:t>∞</a:t>
            </a:r>
          </a:p>
        </p:txBody>
      </p:sp>
      <p:sp>
        <p:nvSpPr>
          <p:cNvPr id="51258" name="Text Box 56"/>
          <p:cNvSpPr txBox="1">
            <a:spLocks noChangeArrowheads="1"/>
          </p:cNvSpPr>
          <p:nvPr/>
        </p:nvSpPr>
        <p:spPr bwMode="auto">
          <a:xfrm>
            <a:off x="2355850" y="4519613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50</a:t>
            </a:r>
          </a:p>
        </p:txBody>
      </p:sp>
      <p:sp>
        <p:nvSpPr>
          <p:cNvPr id="51259" name="Text Box 57"/>
          <p:cNvSpPr txBox="1">
            <a:spLocks noChangeArrowheads="1"/>
          </p:cNvSpPr>
          <p:nvPr/>
        </p:nvSpPr>
        <p:spPr bwMode="auto">
          <a:xfrm>
            <a:off x="1584325" y="4110038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25</a:t>
            </a:r>
          </a:p>
        </p:txBody>
      </p:sp>
      <p:sp>
        <p:nvSpPr>
          <p:cNvPr id="51260" name="Text Box 58"/>
          <p:cNvSpPr txBox="1">
            <a:spLocks noChangeArrowheads="1"/>
          </p:cNvSpPr>
          <p:nvPr/>
        </p:nvSpPr>
        <p:spPr bwMode="auto">
          <a:xfrm>
            <a:off x="3349625" y="3092450"/>
            <a:ext cx="5429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200" b="1" i="0" dirty="0">
                <a:solidFill>
                  <a:srgbClr val="FF0000"/>
                </a:solidFill>
                <a:latin typeface="굴림" charset="-127"/>
                <a:ea typeface="굴림" charset="-127"/>
              </a:rPr>
              <a:t>(60)</a:t>
            </a:r>
          </a:p>
        </p:txBody>
      </p:sp>
      <p:sp>
        <p:nvSpPr>
          <p:cNvPr id="51261" name="Text Box 59"/>
          <p:cNvSpPr txBox="1">
            <a:spLocks noChangeArrowheads="1"/>
          </p:cNvSpPr>
          <p:nvPr/>
        </p:nvSpPr>
        <p:spPr bwMode="auto">
          <a:xfrm>
            <a:off x="2276475" y="4770438"/>
            <a:ext cx="5683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200" b="1" i="0" dirty="0">
                <a:solidFill>
                  <a:srgbClr val="FF0000"/>
                </a:solidFill>
                <a:latin typeface="굴림" charset="-127"/>
                <a:ea typeface="굴림" charset="-127"/>
              </a:rPr>
              <a:t>(89)</a:t>
            </a:r>
          </a:p>
        </p:txBody>
      </p:sp>
      <p:sp>
        <p:nvSpPr>
          <p:cNvPr id="51262" name="Oval 60"/>
          <p:cNvSpPr>
            <a:spLocks noChangeArrowheads="1"/>
          </p:cNvSpPr>
          <p:nvPr/>
        </p:nvSpPr>
        <p:spPr bwMode="auto">
          <a:xfrm>
            <a:off x="5643563" y="3321050"/>
            <a:ext cx="279400" cy="268288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0</a:t>
            </a:r>
          </a:p>
        </p:txBody>
      </p:sp>
      <p:sp>
        <p:nvSpPr>
          <p:cNvPr id="356413" name="Oval 61"/>
          <p:cNvSpPr>
            <a:spLocks noChangeArrowheads="1"/>
          </p:cNvSpPr>
          <p:nvPr/>
        </p:nvSpPr>
        <p:spPr bwMode="auto">
          <a:xfrm>
            <a:off x="6413500" y="4533900"/>
            <a:ext cx="280988" cy="2698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C0C0C0"/>
                </a:outerShdw>
              </a:effectLst>
              <a:ea typeface="굴림" charset="-127"/>
            </a:endParaRPr>
          </a:p>
        </p:txBody>
      </p:sp>
      <p:sp>
        <p:nvSpPr>
          <p:cNvPr id="356414" name="Oval 62"/>
          <p:cNvSpPr>
            <a:spLocks noChangeArrowheads="1"/>
          </p:cNvSpPr>
          <p:nvPr/>
        </p:nvSpPr>
        <p:spPr bwMode="auto">
          <a:xfrm>
            <a:off x="5643563" y="4129088"/>
            <a:ext cx="279400" cy="2698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C0C0C0"/>
                </a:outerShdw>
              </a:effectLst>
              <a:ea typeface="굴림" charset="-127"/>
            </a:endParaRPr>
          </a:p>
        </p:txBody>
      </p:sp>
      <p:sp>
        <p:nvSpPr>
          <p:cNvPr id="356415" name="Oval 63"/>
          <p:cNvSpPr>
            <a:spLocks noChangeArrowheads="1"/>
          </p:cNvSpPr>
          <p:nvPr/>
        </p:nvSpPr>
        <p:spPr bwMode="auto">
          <a:xfrm>
            <a:off x="6413500" y="3724275"/>
            <a:ext cx="280988" cy="269875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356416" name="Oval 64"/>
          <p:cNvSpPr>
            <a:spLocks noChangeArrowheads="1"/>
          </p:cNvSpPr>
          <p:nvPr/>
        </p:nvSpPr>
        <p:spPr bwMode="auto">
          <a:xfrm>
            <a:off x="7185025" y="4062413"/>
            <a:ext cx="280988" cy="2682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C0C0C0"/>
                </a:outerShdw>
              </a:effectLst>
              <a:ea typeface="굴림" charset="-127"/>
            </a:endParaRPr>
          </a:p>
        </p:txBody>
      </p:sp>
      <p:sp>
        <p:nvSpPr>
          <p:cNvPr id="356417" name="Oval 65"/>
          <p:cNvSpPr>
            <a:spLocks noChangeArrowheads="1"/>
          </p:cNvSpPr>
          <p:nvPr/>
        </p:nvSpPr>
        <p:spPr bwMode="auto">
          <a:xfrm>
            <a:off x="7185025" y="3286125"/>
            <a:ext cx="280988" cy="269875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356418" name="Oval 66"/>
          <p:cNvSpPr>
            <a:spLocks noChangeArrowheads="1"/>
          </p:cNvSpPr>
          <p:nvPr/>
        </p:nvSpPr>
        <p:spPr bwMode="auto">
          <a:xfrm>
            <a:off x="6413500" y="2916238"/>
            <a:ext cx="280988" cy="2698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C0C0C0"/>
                </a:outerShdw>
              </a:effectLst>
              <a:ea typeface="굴림" charset="-127"/>
            </a:endParaRPr>
          </a:p>
        </p:txBody>
      </p:sp>
      <p:sp>
        <p:nvSpPr>
          <p:cNvPr id="356419" name="Line 67"/>
          <p:cNvSpPr>
            <a:spLocks noChangeShapeType="1"/>
          </p:cNvSpPr>
          <p:nvPr/>
        </p:nvSpPr>
        <p:spPr bwMode="auto">
          <a:xfrm>
            <a:off x="5905500" y="3522663"/>
            <a:ext cx="531813" cy="26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6420" name="Line 68"/>
          <p:cNvSpPr>
            <a:spLocks noChangeShapeType="1"/>
          </p:cNvSpPr>
          <p:nvPr/>
        </p:nvSpPr>
        <p:spPr bwMode="auto">
          <a:xfrm flipV="1">
            <a:off x="5922963" y="3917950"/>
            <a:ext cx="506412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6421" name="Line 69"/>
          <p:cNvSpPr>
            <a:spLocks noChangeShapeType="1"/>
          </p:cNvSpPr>
          <p:nvPr/>
        </p:nvSpPr>
        <p:spPr bwMode="auto">
          <a:xfrm flipV="1">
            <a:off x="5853113" y="3051175"/>
            <a:ext cx="560387" cy="2778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6422" name="Line 70"/>
          <p:cNvSpPr>
            <a:spLocks noChangeShapeType="1"/>
          </p:cNvSpPr>
          <p:nvPr/>
        </p:nvSpPr>
        <p:spPr bwMode="auto">
          <a:xfrm>
            <a:off x="6696075" y="3044825"/>
            <a:ext cx="533400" cy="2778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6423" name="Line 71"/>
          <p:cNvSpPr>
            <a:spLocks noChangeShapeType="1"/>
          </p:cNvSpPr>
          <p:nvPr/>
        </p:nvSpPr>
        <p:spPr bwMode="auto">
          <a:xfrm flipV="1">
            <a:off x="6678613" y="3498850"/>
            <a:ext cx="533400" cy="285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6424" name="Line 72"/>
          <p:cNvSpPr>
            <a:spLocks noChangeShapeType="1"/>
          </p:cNvSpPr>
          <p:nvPr/>
        </p:nvSpPr>
        <p:spPr bwMode="auto">
          <a:xfrm>
            <a:off x="6684963" y="3917950"/>
            <a:ext cx="515937" cy="211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6425" name="Line 73"/>
          <p:cNvSpPr>
            <a:spLocks noChangeShapeType="1"/>
          </p:cNvSpPr>
          <p:nvPr/>
        </p:nvSpPr>
        <p:spPr bwMode="auto">
          <a:xfrm>
            <a:off x="5916613" y="4324350"/>
            <a:ext cx="504825" cy="292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6426" name="Line 74"/>
          <p:cNvSpPr>
            <a:spLocks noChangeShapeType="1"/>
          </p:cNvSpPr>
          <p:nvPr/>
        </p:nvSpPr>
        <p:spPr bwMode="auto">
          <a:xfrm flipV="1">
            <a:off x="6684963" y="4291013"/>
            <a:ext cx="52705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1277" name="Text Box 75"/>
          <p:cNvSpPr txBox="1">
            <a:spLocks noChangeArrowheads="1"/>
          </p:cNvSpPr>
          <p:nvPr/>
        </p:nvSpPr>
        <p:spPr bwMode="auto">
          <a:xfrm>
            <a:off x="5994400" y="3125788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30</a:t>
            </a:r>
          </a:p>
        </p:txBody>
      </p:sp>
      <p:sp>
        <p:nvSpPr>
          <p:cNvPr id="51278" name="Text Box 76"/>
          <p:cNvSpPr txBox="1">
            <a:spLocks noChangeArrowheads="1"/>
          </p:cNvSpPr>
          <p:nvPr/>
        </p:nvSpPr>
        <p:spPr bwMode="auto">
          <a:xfrm>
            <a:off x="5830888" y="3551238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23</a:t>
            </a:r>
          </a:p>
        </p:txBody>
      </p:sp>
      <p:sp>
        <p:nvSpPr>
          <p:cNvPr id="51279" name="Text Box 77"/>
          <p:cNvSpPr txBox="1">
            <a:spLocks noChangeArrowheads="1"/>
          </p:cNvSpPr>
          <p:nvPr/>
        </p:nvSpPr>
        <p:spPr bwMode="auto">
          <a:xfrm>
            <a:off x="5861050" y="4395788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25</a:t>
            </a:r>
          </a:p>
        </p:txBody>
      </p:sp>
      <p:sp>
        <p:nvSpPr>
          <p:cNvPr id="51280" name="Text Box 78"/>
          <p:cNvSpPr txBox="1">
            <a:spLocks noChangeArrowheads="1"/>
          </p:cNvSpPr>
          <p:nvPr/>
        </p:nvSpPr>
        <p:spPr bwMode="auto">
          <a:xfrm>
            <a:off x="6854825" y="2935288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24</a:t>
            </a:r>
          </a:p>
        </p:txBody>
      </p:sp>
      <p:sp>
        <p:nvSpPr>
          <p:cNvPr id="51281" name="Text Box 79"/>
          <p:cNvSpPr txBox="1">
            <a:spLocks noChangeArrowheads="1"/>
          </p:cNvSpPr>
          <p:nvPr/>
        </p:nvSpPr>
        <p:spPr bwMode="auto">
          <a:xfrm>
            <a:off x="6873875" y="3551238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18</a:t>
            </a:r>
          </a:p>
        </p:txBody>
      </p:sp>
      <p:sp>
        <p:nvSpPr>
          <p:cNvPr id="51282" name="Text Box 80"/>
          <p:cNvSpPr txBox="1">
            <a:spLocks noChangeArrowheads="1"/>
          </p:cNvSpPr>
          <p:nvPr/>
        </p:nvSpPr>
        <p:spPr bwMode="auto">
          <a:xfrm>
            <a:off x="5921375" y="3797300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28</a:t>
            </a:r>
          </a:p>
        </p:txBody>
      </p:sp>
      <p:sp>
        <p:nvSpPr>
          <p:cNvPr id="51283" name="Text Box 81"/>
          <p:cNvSpPr txBox="1">
            <a:spLocks noChangeArrowheads="1"/>
          </p:cNvSpPr>
          <p:nvPr/>
        </p:nvSpPr>
        <p:spPr bwMode="auto">
          <a:xfrm>
            <a:off x="6875463" y="3789363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20</a:t>
            </a:r>
          </a:p>
        </p:txBody>
      </p:sp>
      <p:sp>
        <p:nvSpPr>
          <p:cNvPr id="51284" name="Text Box 82"/>
          <p:cNvSpPr txBox="1">
            <a:spLocks noChangeArrowheads="1"/>
          </p:cNvSpPr>
          <p:nvPr/>
        </p:nvSpPr>
        <p:spPr bwMode="auto">
          <a:xfrm>
            <a:off x="6867525" y="4356100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29</a:t>
            </a:r>
          </a:p>
        </p:txBody>
      </p:sp>
      <p:sp>
        <p:nvSpPr>
          <p:cNvPr id="51285" name="Text Box 83"/>
          <p:cNvSpPr txBox="1">
            <a:spLocks noChangeArrowheads="1"/>
          </p:cNvSpPr>
          <p:nvPr/>
        </p:nvSpPr>
        <p:spPr bwMode="auto">
          <a:xfrm>
            <a:off x="5445125" y="3676650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25</a:t>
            </a:r>
          </a:p>
        </p:txBody>
      </p:sp>
      <p:sp>
        <p:nvSpPr>
          <p:cNvPr id="356436" name="Line 84"/>
          <p:cNvSpPr>
            <a:spLocks noChangeShapeType="1"/>
          </p:cNvSpPr>
          <p:nvPr/>
        </p:nvSpPr>
        <p:spPr bwMode="auto">
          <a:xfrm>
            <a:off x="5765800" y="3581400"/>
            <a:ext cx="7938" cy="544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6437" name="Line 85"/>
          <p:cNvSpPr>
            <a:spLocks noChangeShapeType="1"/>
          </p:cNvSpPr>
          <p:nvPr/>
        </p:nvSpPr>
        <p:spPr bwMode="auto">
          <a:xfrm flipV="1">
            <a:off x="5919788" y="4227513"/>
            <a:ext cx="1266825" cy="23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1288" name="Text Box 86"/>
          <p:cNvSpPr txBox="1">
            <a:spLocks noChangeArrowheads="1"/>
          </p:cNvSpPr>
          <p:nvPr/>
        </p:nvSpPr>
        <p:spPr bwMode="auto">
          <a:xfrm>
            <a:off x="6353175" y="4187825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39</a:t>
            </a:r>
          </a:p>
        </p:txBody>
      </p:sp>
      <p:sp>
        <p:nvSpPr>
          <p:cNvPr id="51289" name="Oval 87"/>
          <p:cNvSpPr>
            <a:spLocks noChangeArrowheads="1"/>
          </p:cNvSpPr>
          <p:nvPr/>
        </p:nvSpPr>
        <p:spPr bwMode="auto">
          <a:xfrm>
            <a:off x="7940675" y="3721100"/>
            <a:ext cx="280988" cy="26828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latinLnBrk="1" hangingPunct="1"/>
            <a:r>
              <a:rPr kumimoji="1" lang="en-US" altLang="ko-KR" sz="1600" i="0">
                <a:solidFill>
                  <a:schemeClr val="bg1"/>
                </a:solidFill>
                <a:latin typeface="굴림" charset="-127"/>
                <a:ea typeface="굴림" charset="-127"/>
              </a:rPr>
              <a:t>61</a:t>
            </a:r>
          </a:p>
        </p:txBody>
      </p:sp>
      <p:sp>
        <p:nvSpPr>
          <p:cNvPr id="356440" name="Line 88"/>
          <p:cNvSpPr>
            <a:spLocks noChangeShapeType="1"/>
          </p:cNvSpPr>
          <p:nvPr/>
        </p:nvSpPr>
        <p:spPr bwMode="auto">
          <a:xfrm>
            <a:off x="7461250" y="3481388"/>
            <a:ext cx="506413" cy="296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6441" name="Line 89"/>
          <p:cNvSpPr>
            <a:spLocks noChangeShapeType="1"/>
          </p:cNvSpPr>
          <p:nvPr/>
        </p:nvSpPr>
        <p:spPr bwMode="auto">
          <a:xfrm flipV="1">
            <a:off x="7459663" y="3895725"/>
            <a:ext cx="488950" cy="23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6442" name="Freeform 90"/>
          <p:cNvSpPr>
            <a:spLocks/>
          </p:cNvSpPr>
          <p:nvPr/>
        </p:nvSpPr>
        <p:spPr bwMode="auto">
          <a:xfrm>
            <a:off x="6696075" y="3976688"/>
            <a:ext cx="1335088" cy="749300"/>
          </a:xfrm>
          <a:custGeom>
            <a:avLst/>
            <a:gdLst>
              <a:gd name="T0" fmla="*/ 841 w 841"/>
              <a:gd name="T1" fmla="*/ 0 h 472"/>
              <a:gd name="T2" fmla="*/ 628 w 841"/>
              <a:gd name="T3" fmla="*/ 242 h 472"/>
              <a:gd name="T4" fmla="*/ 248 w 841"/>
              <a:gd name="T5" fmla="*/ 466 h 472"/>
              <a:gd name="T6" fmla="*/ 0 w 841"/>
              <a:gd name="T7" fmla="*/ 472 h 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1" h="472">
                <a:moveTo>
                  <a:pt x="841" y="0"/>
                </a:moveTo>
                <a:lnTo>
                  <a:pt x="628" y="242"/>
                </a:lnTo>
                <a:lnTo>
                  <a:pt x="248" y="466"/>
                </a:lnTo>
                <a:lnTo>
                  <a:pt x="0" y="47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1293" name="Text Box 91"/>
          <p:cNvSpPr txBox="1">
            <a:spLocks noChangeArrowheads="1"/>
          </p:cNvSpPr>
          <p:nvPr/>
        </p:nvSpPr>
        <p:spPr bwMode="auto">
          <a:xfrm>
            <a:off x="7585075" y="3365500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20</a:t>
            </a:r>
          </a:p>
        </p:txBody>
      </p:sp>
      <p:sp>
        <p:nvSpPr>
          <p:cNvPr id="51294" name="Text Box 92"/>
          <p:cNvSpPr txBox="1">
            <a:spLocks noChangeArrowheads="1"/>
          </p:cNvSpPr>
          <p:nvPr/>
        </p:nvSpPr>
        <p:spPr bwMode="auto">
          <a:xfrm>
            <a:off x="7408863" y="4394200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40</a:t>
            </a:r>
          </a:p>
        </p:txBody>
      </p:sp>
      <p:sp>
        <p:nvSpPr>
          <p:cNvPr id="51295" name="Text Box 93"/>
          <p:cNvSpPr txBox="1">
            <a:spLocks noChangeArrowheads="1"/>
          </p:cNvSpPr>
          <p:nvPr/>
        </p:nvSpPr>
        <p:spPr bwMode="auto">
          <a:xfrm>
            <a:off x="7432675" y="3762375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28</a:t>
            </a:r>
          </a:p>
        </p:txBody>
      </p:sp>
      <p:sp>
        <p:nvSpPr>
          <p:cNvPr id="356446" name="Line 94"/>
          <p:cNvSpPr>
            <a:spLocks noChangeShapeType="1"/>
          </p:cNvSpPr>
          <p:nvPr/>
        </p:nvSpPr>
        <p:spPr bwMode="auto">
          <a:xfrm flipV="1">
            <a:off x="6557963" y="3197225"/>
            <a:ext cx="0" cy="517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1297" name="Text Box 95"/>
          <p:cNvSpPr txBox="1">
            <a:spLocks noChangeArrowheads="1"/>
          </p:cNvSpPr>
          <p:nvPr/>
        </p:nvSpPr>
        <p:spPr bwMode="auto">
          <a:xfrm>
            <a:off x="6492875" y="3287713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16</a:t>
            </a:r>
          </a:p>
        </p:txBody>
      </p:sp>
      <p:sp>
        <p:nvSpPr>
          <p:cNvPr id="356448" name="Oval 96"/>
          <p:cNvSpPr>
            <a:spLocks noChangeArrowheads="1"/>
          </p:cNvSpPr>
          <p:nvPr/>
        </p:nvSpPr>
        <p:spPr bwMode="auto">
          <a:xfrm>
            <a:off x="4873625" y="3730625"/>
            <a:ext cx="280988" cy="2682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C0C0C0"/>
                </a:outerShdw>
              </a:effectLst>
              <a:ea typeface="굴림" charset="-127"/>
            </a:endParaRPr>
          </a:p>
        </p:txBody>
      </p:sp>
      <p:sp>
        <p:nvSpPr>
          <p:cNvPr id="356449" name="Line 97"/>
          <p:cNvSpPr>
            <a:spLocks noChangeShapeType="1"/>
          </p:cNvSpPr>
          <p:nvPr/>
        </p:nvSpPr>
        <p:spPr bwMode="auto">
          <a:xfrm flipV="1">
            <a:off x="5141913" y="3498850"/>
            <a:ext cx="506412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6450" name="Line 98"/>
          <p:cNvSpPr>
            <a:spLocks noChangeShapeType="1"/>
          </p:cNvSpPr>
          <p:nvPr/>
        </p:nvSpPr>
        <p:spPr bwMode="auto">
          <a:xfrm>
            <a:off x="5143500" y="3941763"/>
            <a:ext cx="531813" cy="26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6451" name="Oval 99"/>
          <p:cNvSpPr>
            <a:spLocks noChangeArrowheads="1"/>
          </p:cNvSpPr>
          <p:nvPr/>
        </p:nvSpPr>
        <p:spPr bwMode="auto">
          <a:xfrm>
            <a:off x="5416550" y="2759075"/>
            <a:ext cx="280988" cy="2682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C0C0C0"/>
                </a:outerShdw>
              </a:effectLst>
              <a:ea typeface="굴림" charset="-127"/>
            </a:endParaRPr>
          </a:p>
        </p:txBody>
      </p:sp>
      <p:sp>
        <p:nvSpPr>
          <p:cNvPr id="356452" name="Line 100"/>
          <p:cNvSpPr>
            <a:spLocks noChangeShapeType="1"/>
          </p:cNvSpPr>
          <p:nvPr/>
        </p:nvSpPr>
        <p:spPr bwMode="auto">
          <a:xfrm flipH="1" flipV="1">
            <a:off x="5626100" y="2992438"/>
            <a:ext cx="85725" cy="342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6453" name="Line 101"/>
          <p:cNvSpPr>
            <a:spLocks noChangeShapeType="1"/>
          </p:cNvSpPr>
          <p:nvPr/>
        </p:nvSpPr>
        <p:spPr bwMode="auto">
          <a:xfrm flipH="1">
            <a:off x="5073650" y="3011488"/>
            <a:ext cx="419100" cy="704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56454" name="Line 102"/>
          <p:cNvSpPr>
            <a:spLocks noChangeShapeType="1"/>
          </p:cNvSpPr>
          <p:nvPr/>
        </p:nvSpPr>
        <p:spPr bwMode="auto">
          <a:xfrm flipH="1" flipV="1">
            <a:off x="5711825" y="2897188"/>
            <a:ext cx="70485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1305" name="Text Box 103"/>
          <p:cNvSpPr txBox="1">
            <a:spLocks noChangeArrowheads="1"/>
          </p:cNvSpPr>
          <p:nvPr/>
        </p:nvSpPr>
        <p:spPr bwMode="auto">
          <a:xfrm>
            <a:off x="5356225" y="3087688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10</a:t>
            </a:r>
          </a:p>
        </p:txBody>
      </p:sp>
      <p:sp>
        <p:nvSpPr>
          <p:cNvPr id="51306" name="Text Box 104"/>
          <p:cNvSpPr txBox="1">
            <a:spLocks noChangeArrowheads="1"/>
          </p:cNvSpPr>
          <p:nvPr/>
        </p:nvSpPr>
        <p:spPr bwMode="auto">
          <a:xfrm>
            <a:off x="5930900" y="2659063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19</a:t>
            </a:r>
          </a:p>
        </p:txBody>
      </p:sp>
      <p:sp>
        <p:nvSpPr>
          <p:cNvPr id="51307" name="Text Box 105"/>
          <p:cNvSpPr txBox="1">
            <a:spLocks noChangeArrowheads="1"/>
          </p:cNvSpPr>
          <p:nvPr/>
        </p:nvSpPr>
        <p:spPr bwMode="auto">
          <a:xfrm>
            <a:off x="5137150" y="4037013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17</a:t>
            </a:r>
          </a:p>
        </p:txBody>
      </p:sp>
      <p:sp>
        <p:nvSpPr>
          <p:cNvPr id="51308" name="Text Box 106"/>
          <p:cNvSpPr txBox="1">
            <a:spLocks noChangeArrowheads="1"/>
          </p:cNvSpPr>
          <p:nvPr/>
        </p:nvSpPr>
        <p:spPr bwMode="auto">
          <a:xfrm>
            <a:off x="4965700" y="3125788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20</a:t>
            </a:r>
          </a:p>
        </p:txBody>
      </p:sp>
      <p:sp>
        <p:nvSpPr>
          <p:cNvPr id="51309" name="Text Box 107"/>
          <p:cNvSpPr txBox="1">
            <a:spLocks noChangeArrowheads="1"/>
          </p:cNvSpPr>
          <p:nvPr/>
        </p:nvSpPr>
        <p:spPr bwMode="auto">
          <a:xfrm>
            <a:off x="5213350" y="3341688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17</a:t>
            </a:r>
          </a:p>
        </p:txBody>
      </p:sp>
      <p:sp>
        <p:nvSpPr>
          <p:cNvPr id="51310" name="Text Box 108"/>
          <p:cNvSpPr txBox="1">
            <a:spLocks noChangeArrowheads="1"/>
          </p:cNvSpPr>
          <p:nvPr/>
        </p:nvSpPr>
        <p:spPr bwMode="auto">
          <a:xfrm>
            <a:off x="5372100" y="2735263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10</a:t>
            </a:r>
          </a:p>
        </p:txBody>
      </p:sp>
      <p:sp>
        <p:nvSpPr>
          <p:cNvPr id="51311" name="Text Box 109"/>
          <p:cNvSpPr txBox="1">
            <a:spLocks noChangeArrowheads="1"/>
          </p:cNvSpPr>
          <p:nvPr/>
        </p:nvSpPr>
        <p:spPr bwMode="auto">
          <a:xfrm>
            <a:off x="6381750" y="2897188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30</a:t>
            </a:r>
          </a:p>
        </p:txBody>
      </p:sp>
      <p:sp>
        <p:nvSpPr>
          <p:cNvPr id="51312" name="Text Box 110"/>
          <p:cNvSpPr txBox="1">
            <a:spLocks noChangeArrowheads="1"/>
          </p:cNvSpPr>
          <p:nvPr/>
        </p:nvSpPr>
        <p:spPr bwMode="auto">
          <a:xfrm>
            <a:off x="4829175" y="3706813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17</a:t>
            </a:r>
          </a:p>
        </p:txBody>
      </p:sp>
      <p:sp>
        <p:nvSpPr>
          <p:cNvPr id="51313" name="Text Box 111"/>
          <p:cNvSpPr txBox="1">
            <a:spLocks noChangeArrowheads="1"/>
          </p:cNvSpPr>
          <p:nvPr/>
        </p:nvSpPr>
        <p:spPr bwMode="auto">
          <a:xfrm>
            <a:off x="6372225" y="3697288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23</a:t>
            </a:r>
          </a:p>
        </p:txBody>
      </p:sp>
      <p:sp>
        <p:nvSpPr>
          <p:cNvPr id="51314" name="Text Box 112"/>
          <p:cNvSpPr txBox="1">
            <a:spLocks noChangeArrowheads="1"/>
          </p:cNvSpPr>
          <p:nvPr/>
        </p:nvSpPr>
        <p:spPr bwMode="auto">
          <a:xfrm>
            <a:off x="7143750" y="3268663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41</a:t>
            </a:r>
          </a:p>
        </p:txBody>
      </p:sp>
      <p:sp>
        <p:nvSpPr>
          <p:cNvPr id="51315" name="Text Box 113"/>
          <p:cNvSpPr txBox="1">
            <a:spLocks noChangeArrowheads="1"/>
          </p:cNvSpPr>
          <p:nvPr/>
        </p:nvSpPr>
        <p:spPr bwMode="auto">
          <a:xfrm>
            <a:off x="7143750" y="4013200"/>
            <a:ext cx="3698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ko-KR" altLang="en-US" sz="1600" i="0">
                <a:latin typeface="굴림" charset="-127"/>
                <a:ea typeface="굴림" charset="-127"/>
              </a:rPr>
              <a:t>∞</a:t>
            </a:r>
          </a:p>
        </p:txBody>
      </p:sp>
      <p:sp>
        <p:nvSpPr>
          <p:cNvPr id="51316" name="Text Box 114"/>
          <p:cNvSpPr txBox="1">
            <a:spLocks noChangeArrowheads="1"/>
          </p:cNvSpPr>
          <p:nvPr/>
        </p:nvSpPr>
        <p:spPr bwMode="auto">
          <a:xfrm>
            <a:off x="6372225" y="4516438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50</a:t>
            </a:r>
          </a:p>
        </p:txBody>
      </p:sp>
      <p:sp>
        <p:nvSpPr>
          <p:cNvPr id="51317" name="Text Box 115"/>
          <p:cNvSpPr txBox="1">
            <a:spLocks noChangeArrowheads="1"/>
          </p:cNvSpPr>
          <p:nvPr/>
        </p:nvSpPr>
        <p:spPr bwMode="auto">
          <a:xfrm>
            <a:off x="5600700" y="4106863"/>
            <a:ext cx="387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400" i="0">
                <a:latin typeface="굴림" charset="-127"/>
                <a:ea typeface="굴림" charset="-127"/>
              </a:rPr>
              <a:t>25</a:t>
            </a:r>
          </a:p>
        </p:txBody>
      </p:sp>
      <p:sp>
        <p:nvSpPr>
          <p:cNvPr id="356468" name="AutoShape 116"/>
          <p:cNvSpPr>
            <a:spLocks noChangeArrowheads="1"/>
          </p:cNvSpPr>
          <p:nvPr/>
        </p:nvSpPr>
        <p:spPr bwMode="auto">
          <a:xfrm>
            <a:off x="4219575" y="3211513"/>
            <a:ext cx="338138" cy="255587"/>
          </a:xfrm>
          <a:prstGeom prst="rightArrow">
            <a:avLst>
              <a:gd name="adj1" fmla="val 50000"/>
              <a:gd name="adj2" fmla="val 33075"/>
            </a:avLst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356469" name="AutoShape 117"/>
          <p:cNvSpPr>
            <a:spLocks noChangeArrowheads="1"/>
          </p:cNvSpPr>
          <p:nvPr/>
        </p:nvSpPr>
        <p:spPr bwMode="auto">
          <a:xfrm rot="5400000">
            <a:off x="2143125" y="2017713"/>
            <a:ext cx="338137" cy="255588"/>
          </a:xfrm>
          <a:prstGeom prst="rightArrow">
            <a:avLst>
              <a:gd name="adj1" fmla="val 50000"/>
              <a:gd name="adj2" fmla="val 33074"/>
            </a:avLst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charset="-127"/>
            </a:endParaRPr>
          </a:p>
        </p:txBody>
      </p:sp>
      <p:sp>
        <p:nvSpPr>
          <p:cNvPr id="51320" name="Text Box 118"/>
          <p:cNvSpPr txBox="1">
            <a:spLocks noChangeArrowheads="1"/>
          </p:cNvSpPr>
          <p:nvPr/>
        </p:nvSpPr>
        <p:spPr bwMode="auto">
          <a:xfrm>
            <a:off x="1397000" y="4373563"/>
            <a:ext cx="530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200" b="1" i="0" dirty="0">
                <a:solidFill>
                  <a:srgbClr val="FF0000"/>
                </a:solidFill>
                <a:latin typeface="굴림" charset="-127"/>
                <a:ea typeface="굴림" charset="-127"/>
              </a:rPr>
              <a:t>(77)</a:t>
            </a:r>
          </a:p>
        </p:txBody>
      </p:sp>
      <p:sp>
        <p:nvSpPr>
          <p:cNvPr id="51321" name="Text Box 119"/>
          <p:cNvSpPr txBox="1">
            <a:spLocks noChangeArrowheads="1"/>
          </p:cNvSpPr>
          <p:nvPr/>
        </p:nvSpPr>
        <p:spPr bwMode="auto">
          <a:xfrm>
            <a:off x="2314575" y="3951288"/>
            <a:ext cx="4667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200" b="1" i="0">
                <a:latin typeface="굴림" charset="-127"/>
                <a:ea typeface="굴림" charset="-127"/>
              </a:rPr>
              <a:t>(57)</a:t>
            </a:r>
          </a:p>
        </p:txBody>
      </p:sp>
      <p:sp>
        <p:nvSpPr>
          <p:cNvPr id="51322" name="Text Box 120"/>
          <p:cNvSpPr txBox="1">
            <a:spLocks noChangeArrowheads="1"/>
          </p:cNvSpPr>
          <p:nvPr/>
        </p:nvSpPr>
        <p:spPr bwMode="auto">
          <a:xfrm>
            <a:off x="1114425" y="2519363"/>
            <a:ext cx="4667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200" b="1" i="0" dirty="0">
                <a:solidFill>
                  <a:srgbClr val="FF0000"/>
                </a:solidFill>
                <a:latin typeface="굴림" charset="-127"/>
                <a:ea typeface="굴림" charset="-127"/>
              </a:rPr>
              <a:t>(71)</a:t>
            </a:r>
          </a:p>
        </p:txBody>
      </p:sp>
      <p:sp>
        <p:nvSpPr>
          <p:cNvPr id="51323" name="Text Box 121"/>
          <p:cNvSpPr txBox="1">
            <a:spLocks noChangeArrowheads="1"/>
          </p:cNvSpPr>
          <p:nvPr/>
        </p:nvSpPr>
        <p:spPr bwMode="auto">
          <a:xfrm>
            <a:off x="517525" y="3900488"/>
            <a:ext cx="4667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200" b="1" i="0" dirty="0">
                <a:solidFill>
                  <a:srgbClr val="FF0000"/>
                </a:solidFill>
                <a:latin typeface="굴림" charset="-127"/>
                <a:ea typeface="굴림" charset="-127"/>
              </a:rPr>
              <a:t>(85)</a:t>
            </a:r>
          </a:p>
        </p:txBody>
      </p:sp>
      <p:sp>
        <p:nvSpPr>
          <p:cNvPr id="51324" name="Text Box 122"/>
          <p:cNvSpPr txBox="1">
            <a:spLocks noChangeArrowheads="1"/>
          </p:cNvSpPr>
          <p:nvPr/>
        </p:nvSpPr>
        <p:spPr bwMode="auto">
          <a:xfrm>
            <a:off x="2451100" y="2652713"/>
            <a:ext cx="5175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200" b="1" i="0" dirty="0">
                <a:solidFill>
                  <a:srgbClr val="FF0000"/>
                </a:solidFill>
                <a:latin typeface="굴림" charset="-127"/>
                <a:ea typeface="굴림" charset="-127"/>
              </a:rPr>
              <a:t>(70)</a:t>
            </a:r>
          </a:p>
        </p:txBody>
      </p:sp>
      <p:sp>
        <p:nvSpPr>
          <p:cNvPr id="51325" name="Text Box 123"/>
          <p:cNvSpPr txBox="1">
            <a:spLocks noChangeArrowheads="1"/>
          </p:cNvSpPr>
          <p:nvPr/>
        </p:nvSpPr>
        <p:spPr bwMode="auto">
          <a:xfrm>
            <a:off x="7350125" y="3092450"/>
            <a:ext cx="5429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200" b="1" i="0" dirty="0">
                <a:solidFill>
                  <a:srgbClr val="FF0000"/>
                </a:solidFill>
                <a:latin typeface="굴림" charset="-127"/>
                <a:ea typeface="굴림" charset="-127"/>
              </a:rPr>
              <a:t>(60)</a:t>
            </a:r>
          </a:p>
        </p:txBody>
      </p:sp>
      <p:sp>
        <p:nvSpPr>
          <p:cNvPr id="51326" name="Text Box 124"/>
          <p:cNvSpPr txBox="1">
            <a:spLocks noChangeArrowheads="1"/>
          </p:cNvSpPr>
          <p:nvPr/>
        </p:nvSpPr>
        <p:spPr bwMode="auto">
          <a:xfrm>
            <a:off x="6276975" y="4770438"/>
            <a:ext cx="5683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200" b="1" i="0" dirty="0">
                <a:solidFill>
                  <a:srgbClr val="FF0000"/>
                </a:solidFill>
                <a:latin typeface="굴림" charset="-127"/>
                <a:ea typeface="굴림" charset="-127"/>
              </a:rPr>
              <a:t>(89)</a:t>
            </a:r>
          </a:p>
        </p:txBody>
      </p:sp>
      <p:sp>
        <p:nvSpPr>
          <p:cNvPr id="51327" name="Text Box 125"/>
          <p:cNvSpPr txBox="1">
            <a:spLocks noChangeArrowheads="1"/>
          </p:cNvSpPr>
          <p:nvPr/>
        </p:nvSpPr>
        <p:spPr bwMode="auto">
          <a:xfrm>
            <a:off x="5397500" y="4373563"/>
            <a:ext cx="530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200" b="1" i="0" dirty="0">
                <a:solidFill>
                  <a:srgbClr val="FF0000"/>
                </a:solidFill>
                <a:latin typeface="굴림" charset="-127"/>
                <a:ea typeface="굴림" charset="-127"/>
              </a:rPr>
              <a:t>(77)</a:t>
            </a:r>
          </a:p>
        </p:txBody>
      </p:sp>
      <p:sp>
        <p:nvSpPr>
          <p:cNvPr id="51328" name="Text Box 126"/>
          <p:cNvSpPr txBox="1">
            <a:spLocks noChangeArrowheads="1"/>
          </p:cNvSpPr>
          <p:nvPr/>
        </p:nvSpPr>
        <p:spPr bwMode="auto">
          <a:xfrm>
            <a:off x="6315075" y="3951288"/>
            <a:ext cx="4667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200" b="1" i="0">
                <a:latin typeface="굴림" charset="-127"/>
                <a:ea typeface="굴림" charset="-127"/>
              </a:rPr>
              <a:t>(57)</a:t>
            </a:r>
          </a:p>
        </p:txBody>
      </p:sp>
      <p:sp>
        <p:nvSpPr>
          <p:cNvPr id="51329" name="Text Box 127"/>
          <p:cNvSpPr txBox="1">
            <a:spLocks noChangeArrowheads="1"/>
          </p:cNvSpPr>
          <p:nvPr/>
        </p:nvSpPr>
        <p:spPr bwMode="auto">
          <a:xfrm>
            <a:off x="5114925" y="2519363"/>
            <a:ext cx="4667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200" b="1" i="0" dirty="0">
                <a:solidFill>
                  <a:srgbClr val="FF0000"/>
                </a:solidFill>
                <a:latin typeface="굴림" charset="-127"/>
                <a:ea typeface="굴림" charset="-127"/>
              </a:rPr>
              <a:t>(71)</a:t>
            </a:r>
          </a:p>
        </p:txBody>
      </p:sp>
      <p:sp>
        <p:nvSpPr>
          <p:cNvPr id="51330" name="Text Box 128"/>
          <p:cNvSpPr txBox="1">
            <a:spLocks noChangeArrowheads="1"/>
          </p:cNvSpPr>
          <p:nvPr/>
        </p:nvSpPr>
        <p:spPr bwMode="auto">
          <a:xfrm>
            <a:off x="4518025" y="3900488"/>
            <a:ext cx="4667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200" b="1" i="0" dirty="0">
                <a:solidFill>
                  <a:srgbClr val="FF0000"/>
                </a:solidFill>
                <a:latin typeface="굴림" charset="-127"/>
                <a:ea typeface="굴림" charset="-127"/>
              </a:rPr>
              <a:t>(85)</a:t>
            </a:r>
          </a:p>
        </p:txBody>
      </p:sp>
      <p:sp>
        <p:nvSpPr>
          <p:cNvPr id="51331" name="Text Box 129"/>
          <p:cNvSpPr txBox="1">
            <a:spLocks noChangeArrowheads="1"/>
          </p:cNvSpPr>
          <p:nvPr/>
        </p:nvSpPr>
        <p:spPr bwMode="auto">
          <a:xfrm>
            <a:off x="6451600" y="2652713"/>
            <a:ext cx="5175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sz="1200" b="1" i="0" dirty="0">
                <a:solidFill>
                  <a:srgbClr val="FF0000"/>
                </a:solidFill>
                <a:latin typeface="굴림" charset="-127"/>
                <a:ea typeface="굴림" charset="-127"/>
              </a:rPr>
              <a:t>(70)</a:t>
            </a:r>
          </a:p>
        </p:txBody>
      </p:sp>
      <p:sp>
        <p:nvSpPr>
          <p:cNvPr id="51332" name="Text Box 132"/>
          <p:cNvSpPr txBox="1">
            <a:spLocks noChangeArrowheads="1"/>
          </p:cNvSpPr>
          <p:nvPr/>
        </p:nvSpPr>
        <p:spPr bwMode="auto">
          <a:xfrm>
            <a:off x="831850" y="5564188"/>
            <a:ext cx="7308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FF0000"/>
              </a:buClr>
              <a:buFont typeface="Wingdings" pitchFamily="2" charset="2"/>
              <a:buChar char="ü"/>
            </a:pPr>
            <a:r>
              <a:rPr lang="ko-KR" altLang="en-US" sz="2000" i="0">
                <a:latin typeface="+mn-ea"/>
              </a:rPr>
              <a:t> 추정잔여거리를 사용함으로써 탐색의 단계가 현저히 줄었다</a:t>
            </a:r>
          </a:p>
        </p:txBody>
      </p:sp>
    </p:spTree>
    <p:extLst>
      <p:ext uri="{BB962C8B-B14F-4D97-AF65-F5344CB8AC3E}">
        <p14:creationId xmlns:p14="http://schemas.microsoft.com/office/powerpoint/2010/main" val="400797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/>
          <p:cNvSpPr/>
          <p:nvPr/>
        </p:nvSpPr>
        <p:spPr>
          <a:xfrm>
            <a:off x="5206703" y="3492103"/>
            <a:ext cx="384711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Consolas" panose="020B0609020204030204" pitchFamily="49" charset="0"/>
                <a:ea typeface="돋움체" panose="020B0609000101010101" pitchFamily="49" charset="-127"/>
              </a:rPr>
              <a:t>{{ 0,19,10,20,0,0,0,0,0,0 },</a:t>
            </a:r>
          </a:p>
          <a:p>
            <a:r>
              <a:rPr lang="en-US" altLang="ko-KR" dirty="0">
                <a:latin typeface="Consolas" panose="020B0609020204030204" pitchFamily="49" charset="0"/>
                <a:ea typeface="돋움체" panose="020B0609000101010101" pitchFamily="49" charset="-127"/>
              </a:rPr>
              <a:t>{ </a:t>
            </a:r>
            <a:r>
              <a:rPr lang="en-US" altLang="ko-KR" dirty="0" smtClean="0">
                <a:latin typeface="Consolas" panose="020B0609020204030204" pitchFamily="49" charset="0"/>
                <a:ea typeface="돋움체" panose="020B0609000101010101" pitchFamily="49" charset="-127"/>
              </a:rPr>
              <a:t>19,0,30,24,0,16,0,0,0,0 </a:t>
            </a:r>
            <a:r>
              <a:rPr lang="en-US" altLang="ko-KR" dirty="0">
                <a:latin typeface="Consolas" panose="020B0609020204030204" pitchFamily="49" charset="0"/>
                <a:ea typeface="돋움체" panose="020B0609000101010101" pitchFamily="49" charset="-127"/>
              </a:rPr>
              <a:t>},</a:t>
            </a:r>
          </a:p>
          <a:p>
            <a:r>
              <a:rPr lang="en-US" altLang="ko-KR" dirty="0">
                <a:latin typeface="Consolas" panose="020B0609020204030204" pitchFamily="49" charset="0"/>
                <a:ea typeface="돋움체" panose="020B0609000101010101" pitchFamily="49" charset="-127"/>
              </a:rPr>
              <a:t>{ </a:t>
            </a:r>
            <a:r>
              <a:rPr lang="en-US" altLang="ko-KR" dirty="0" smtClean="0">
                <a:latin typeface="Consolas" panose="020B0609020204030204" pitchFamily="49" charset="0"/>
                <a:ea typeface="돋움체" panose="020B0609000101010101" pitchFamily="49" charset="-127"/>
              </a:rPr>
              <a:t>10,30,0,0,17,23,0,25,0,0 </a:t>
            </a:r>
            <a:r>
              <a:rPr lang="en-US" altLang="ko-KR" dirty="0">
                <a:latin typeface="Consolas" panose="020B0609020204030204" pitchFamily="49" charset="0"/>
                <a:ea typeface="돋움체" panose="020B0609000101010101" pitchFamily="49" charset="-127"/>
              </a:rPr>
              <a:t>},</a:t>
            </a:r>
          </a:p>
          <a:p>
            <a:r>
              <a:rPr lang="en-US" altLang="ko-KR" dirty="0">
                <a:latin typeface="Consolas" panose="020B0609020204030204" pitchFamily="49" charset="0"/>
                <a:ea typeface="돋움체" panose="020B0609000101010101" pitchFamily="49" charset="-127"/>
              </a:rPr>
              <a:t>{ </a:t>
            </a:r>
            <a:r>
              <a:rPr lang="en-US" altLang="ko-KR" dirty="0" smtClean="0">
                <a:latin typeface="Consolas" panose="020B0609020204030204" pitchFamily="49" charset="0"/>
                <a:ea typeface="돋움체" panose="020B0609000101010101" pitchFamily="49" charset="-127"/>
              </a:rPr>
              <a:t>0,24,0,0,0,18,20,0,0,0 </a:t>
            </a:r>
            <a:r>
              <a:rPr lang="en-US" altLang="ko-KR" dirty="0">
                <a:latin typeface="Consolas" panose="020B0609020204030204" pitchFamily="49" charset="0"/>
                <a:ea typeface="돋움체" panose="020B0609000101010101" pitchFamily="49" charset="-127"/>
              </a:rPr>
              <a:t>},</a:t>
            </a:r>
          </a:p>
          <a:p>
            <a:r>
              <a:rPr lang="en-US" altLang="ko-KR" dirty="0">
                <a:latin typeface="Consolas" panose="020B0609020204030204" pitchFamily="49" charset="0"/>
                <a:ea typeface="돋움체" panose="020B0609000101010101" pitchFamily="49" charset="-127"/>
              </a:rPr>
              <a:t>{ </a:t>
            </a:r>
            <a:r>
              <a:rPr lang="en-US" altLang="ko-KR" dirty="0" smtClean="0">
                <a:latin typeface="Consolas" panose="020B0609020204030204" pitchFamily="49" charset="0"/>
                <a:ea typeface="돋움체" panose="020B0609000101010101" pitchFamily="49" charset="-127"/>
              </a:rPr>
              <a:t>20,0,17,0,0,0,0,17,0,0 </a:t>
            </a:r>
            <a:r>
              <a:rPr lang="en-US" altLang="ko-KR" dirty="0">
                <a:latin typeface="Consolas" panose="020B0609020204030204" pitchFamily="49" charset="0"/>
                <a:ea typeface="돋움체" panose="020B0609000101010101" pitchFamily="49" charset="-127"/>
              </a:rPr>
              <a:t>},</a:t>
            </a:r>
          </a:p>
          <a:p>
            <a:r>
              <a:rPr lang="en-US" altLang="ko-KR" dirty="0">
                <a:latin typeface="Consolas" panose="020B0609020204030204" pitchFamily="49" charset="0"/>
                <a:ea typeface="돋움체" panose="020B0609000101010101" pitchFamily="49" charset="-127"/>
              </a:rPr>
              <a:t>{ </a:t>
            </a:r>
            <a:r>
              <a:rPr lang="en-US" altLang="ko-KR" dirty="0" smtClean="0">
                <a:latin typeface="Consolas" panose="020B0609020204030204" pitchFamily="49" charset="0"/>
                <a:ea typeface="돋움체" panose="020B0609000101010101" pitchFamily="49" charset="-127"/>
              </a:rPr>
              <a:t>0,16,23,18,0,0,0,28,20,0 </a:t>
            </a:r>
            <a:r>
              <a:rPr lang="en-US" altLang="ko-KR" dirty="0">
                <a:latin typeface="Consolas" panose="020B0609020204030204" pitchFamily="49" charset="0"/>
                <a:ea typeface="돋움체" panose="020B0609000101010101" pitchFamily="49" charset="-127"/>
              </a:rPr>
              <a:t>},</a:t>
            </a:r>
          </a:p>
          <a:p>
            <a:r>
              <a:rPr lang="en-US" altLang="ko-KR">
                <a:latin typeface="Consolas" panose="020B0609020204030204" pitchFamily="49" charset="0"/>
                <a:ea typeface="돋움체" panose="020B0609000101010101" pitchFamily="49" charset="-127"/>
              </a:rPr>
              <a:t>{ </a:t>
            </a:r>
            <a:r>
              <a:rPr lang="en-US" altLang="ko-KR" smtClean="0">
                <a:latin typeface="Consolas" panose="020B0609020204030204" pitchFamily="49" charset="0"/>
                <a:ea typeface="돋움체" panose="020B0609000101010101" pitchFamily="49" charset="-127"/>
              </a:rPr>
              <a:t>0,0,0,0,0,0,20,0,28,40 </a:t>
            </a:r>
            <a:r>
              <a:rPr lang="en-US" altLang="ko-KR" dirty="0">
                <a:latin typeface="Consolas" panose="020B0609020204030204" pitchFamily="49" charset="0"/>
                <a:ea typeface="돋움체" panose="020B0609000101010101" pitchFamily="49" charset="-127"/>
              </a:rPr>
              <a:t>},</a:t>
            </a:r>
          </a:p>
          <a:p>
            <a:r>
              <a:rPr lang="en-US" altLang="ko-KR" dirty="0">
                <a:latin typeface="Consolas" panose="020B0609020204030204" pitchFamily="49" charset="0"/>
                <a:ea typeface="돋움체" panose="020B0609000101010101" pitchFamily="49" charset="-127"/>
              </a:rPr>
              <a:t>{ </a:t>
            </a:r>
            <a:r>
              <a:rPr lang="en-US" altLang="ko-KR" dirty="0" smtClean="0">
                <a:latin typeface="Consolas" panose="020B0609020204030204" pitchFamily="49" charset="0"/>
                <a:ea typeface="돋움체" panose="020B0609000101010101" pitchFamily="49" charset="-127"/>
              </a:rPr>
              <a:t>0,0,25,0,17,28,0,0,39,25 </a:t>
            </a:r>
            <a:r>
              <a:rPr lang="en-US" altLang="ko-KR" dirty="0">
                <a:latin typeface="Consolas" panose="020B0609020204030204" pitchFamily="49" charset="0"/>
                <a:ea typeface="돋움체" panose="020B0609000101010101" pitchFamily="49" charset="-127"/>
              </a:rPr>
              <a:t>},</a:t>
            </a:r>
          </a:p>
          <a:p>
            <a:r>
              <a:rPr lang="en-US" altLang="ko-KR" dirty="0">
                <a:latin typeface="Consolas" panose="020B0609020204030204" pitchFamily="49" charset="0"/>
                <a:ea typeface="돋움체" panose="020B0609000101010101" pitchFamily="49" charset="-127"/>
              </a:rPr>
              <a:t>{ </a:t>
            </a:r>
            <a:r>
              <a:rPr lang="en-US" altLang="ko-KR" dirty="0" smtClean="0">
                <a:latin typeface="Consolas" panose="020B0609020204030204" pitchFamily="49" charset="0"/>
                <a:ea typeface="돋움체" panose="020B0609000101010101" pitchFamily="49" charset="-127"/>
              </a:rPr>
              <a:t>0,0,0,0,0,20,28,39,0,29 </a:t>
            </a:r>
            <a:r>
              <a:rPr lang="en-US" altLang="ko-KR" dirty="0">
                <a:latin typeface="Consolas" panose="020B0609020204030204" pitchFamily="49" charset="0"/>
                <a:ea typeface="돋움체" panose="020B0609000101010101" pitchFamily="49" charset="-127"/>
              </a:rPr>
              <a:t>},</a:t>
            </a:r>
          </a:p>
          <a:p>
            <a:r>
              <a:rPr lang="en-US" altLang="ko-KR" dirty="0">
                <a:latin typeface="Consolas" panose="020B0609020204030204" pitchFamily="49" charset="0"/>
                <a:ea typeface="돋움체" panose="020B0609000101010101" pitchFamily="49" charset="-127"/>
              </a:rPr>
              <a:t>{ </a:t>
            </a:r>
            <a:r>
              <a:rPr lang="en-US" altLang="ko-KR" dirty="0" smtClean="0">
                <a:latin typeface="Consolas" panose="020B0609020204030204" pitchFamily="49" charset="0"/>
                <a:ea typeface="돋움체" panose="020B0609000101010101" pitchFamily="49" charset="-127"/>
              </a:rPr>
              <a:t>0,0,0,0,0,0,40,25,29,0 }};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83" y="1213175"/>
            <a:ext cx="6453282" cy="4411064"/>
          </a:xfrm>
          <a:prstGeom prst="rect">
            <a:avLst/>
          </a:prstGeom>
        </p:spPr>
      </p:pic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133</a:t>
            </a:fld>
            <a:endParaRPr lang="en-US" dirty="0"/>
          </a:p>
        </p:txBody>
      </p:sp>
      <p:sp>
        <p:nvSpPr>
          <p:cNvPr id="55" name="Text Box 51"/>
          <p:cNvSpPr txBox="1">
            <a:spLocks noChangeArrowheads="1"/>
          </p:cNvSpPr>
          <p:nvPr/>
        </p:nvSpPr>
        <p:spPr bwMode="auto">
          <a:xfrm>
            <a:off x="1391516" y="1511698"/>
            <a:ext cx="37221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i="0" dirty="0" smtClean="0">
                <a:solidFill>
                  <a:srgbClr val="FF0000"/>
                </a:solidFill>
                <a:latin typeface="+mn-lt"/>
                <a:ea typeface="굴림" charset="-127"/>
              </a:rPr>
              <a:t>0</a:t>
            </a:r>
            <a:endParaRPr kumimoji="1" lang="en-US" altLang="ko-KR" i="0" dirty="0">
              <a:solidFill>
                <a:srgbClr val="FF0000"/>
              </a:solidFill>
              <a:latin typeface="+mn-lt"/>
              <a:ea typeface="굴림" charset="-127"/>
            </a:endParaRPr>
          </a:p>
        </p:txBody>
      </p:sp>
      <p:sp>
        <p:nvSpPr>
          <p:cNvPr id="56" name="Text Box 51"/>
          <p:cNvSpPr txBox="1">
            <a:spLocks noChangeArrowheads="1"/>
          </p:cNvSpPr>
          <p:nvPr/>
        </p:nvSpPr>
        <p:spPr bwMode="auto">
          <a:xfrm>
            <a:off x="3299315" y="1773308"/>
            <a:ext cx="37221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i="0" dirty="0" smtClean="0">
                <a:solidFill>
                  <a:srgbClr val="FF0000"/>
                </a:solidFill>
                <a:latin typeface="+mn-lt"/>
                <a:ea typeface="굴림" charset="-127"/>
              </a:rPr>
              <a:t>1</a:t>
            </a:r>
            <a:endParaRPr kumimoji="1" lang="en-US" altLang="ko-KR" i="0" dirty="0">
              <a:solidFill>
                <a:srgbClr val="FF0000"/>
              </a:solidFill>
              <a:latin typeface="+mn-lt"/>
              <a:ea typeface="굴림" charset="-127"/>
            </a:endParaRPr>
          </a:p>
        </p:txBody>
      </p:sp>
      <p:sp>
        <p:nvSpPr>
          <p:cNvPr id="57" name="Text Box 51"/>
          <p:cNvSpPr txBox="1">
            <a:spLocks noChangeArrowheads="1"/>
          </p:cNvSpPr>
          <p:nvPr/>
        </p:nvSpPr>
        <p:spPr bwMode="auto">
          <a:xfrm>
            <a:off x="1791522" y="2604580"/>
            <a:ext cx="37221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i="0" dirty="0" smtClean="0">
                <a:latin typeface="+mn-lt"/>
                <a:ea typeface="굴림" charset="-127"/>
              </a:rPr>
              <a:t>2</a:t>
            </a:r>
            <a:endParaRPr kumimoji="1" lang="en-US" altLang="ko-KR" i="0" dirty="0">
              <a:latin typeface="+mn-lt"/>
              <a:ea typeface="굴림" charset="-127"/>
            </a:endParaRPr>
          </a:p>
        </p:txBody>
      </p:sp>
      <p:sp>
        <p:nvSpPr>
          <p:cNvPr id="58" name="Text Box 51"/>
          <p:cNvSpPr txBox="1">
            <a:spLocks noChangeArrowheads="1"/>
          </p:cNvSpPr>
          <p:nvPr/>
        </p:nvSpPr>
        <p:spPr bwMode="auto">
          <a:xfrm>
            <a:off x="4811812" y="2604580"/>
            <a:ext cx="37221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i="0" dirty="0" smtClean="0">
                <a:solidFill>
                  <a:srgbClr val="FF0000"/>
                </a:solidFill>
                <a:latin typeface="+mn-lt"/>
                <a:ea typeface="굴림" charset="-127"/>
              </a:rPr>
              <a:t>3</a:t>
            </a:r>
            <a:endParaRPr kumimoji="1" lang="en-US" altLang="ko-KR" i="0" dirty="0">
              <a:solidFill>
                <a:srgbClr val="FF0000"/>
              </a:solidFill>
              <a:latin typeface="+mn-lt"/>
              <a:ea typeface="굴림" charset="-127"/>
            </a:endParaRPr>
          </a:p>
        </p:txBody>
      </p:sp>
      <p:sp>
        <p:nvSpPr>
          <p:cNvPr id="59" name="Text Box 51"/>
          <p:cNvSpPr txBox="1">
            <a:spLocks noChangeArrowheads="1"/>
          </p:cNvSpPr>
          <p:nvPr/>
        </p:nvSpPr>
        <p:spPr bwMode="auto">
          <a:xfrm>
            <a:off x="3299315" y="3423661"/>
            <a:ext cx="37221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i="0" dirty="0" smtClean="0">
                <a:solidFill>
                  <a:srgbClr val="FF0000"/>
                </a:solidFill>
                <a:latin typeface="+mn-lt"/>
                <a:ea typeface="굴림" charset="-127"/>
              </a:rPr>
              <a:t>5</a:t>
            </a:r>
            <a:endParaRPr kumimoji="1" lang="en-US" altLang="ko-KR" i="0" dirty="0">
              <a:solidFill>
                <a:srgbClr val="FF0000"/>
              </a:solidFill>
              <a:latin typeface="+mn-lt"/>
              <a:ea typeface="굴림" charset="-127"/>
            </a:endParaRPr>
          </a:p>
        </p:txBody>
      </p:sp>
      <p:sp>
        <p:nvSpPr>
          <p:cNvPr id="60" name="Text Box 51"/>
          <p:cNvSpPr txBox="1">
            <a:spLocks noChangeArrowheads="1"/>
          </p:cNvSpPr>
          <p:nvPr/>
        </p:nvSpPr>
        <p:spPr bwMode="auto">
          <a:xfrm>
            <a:off x="362151" y="3423661"/>
            <a:ext cx="37221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i="0" dirty="0" smtClean="0">
                <a:solidFill>
                  <a:srgbClr val="FF0000"/>
                </a:solidFill>
                <a:latin typeface="+mn-lt"/>
                <a:ea typeface="굴림" charset="-127"/>
              </a:rPr>
              <a:t>4</a:t>
            </a:r>
            <a:endParaRPr kumimoji="1" lang="en-US" altLang="ko-KR" i="0" dirty="0">
              <a:solidFill>
                <a:srgbClr val="FF0000"/>
              </a:solidFill>
              <a:latin typeface="+mn-lt"/>
              <a:ea typeface="굴림" charset="-127"/>
            </a:endParaRPr>
          </a:p>
        </p:txBody>
      </p:sp>
      <p:sp>
        <p:nvSpPr>
          <p:cNvPr id="61" name="Text Box 51"/>
          <p:cNvSpPr txBox="1">
            <a:spLocks noChangeArrowheads="1"/>
          </p:cNvSpPr>
          <p:nvPr/>
        </p:nvSpPr>
        <p:spPr bwMode="auto">
          <a:xfrm>
            <a:off x="1791522" y="4220682"/>
            <a:ext cx="37221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i="0" dirty="0" smtClean="0">
                <a:solidFill>
                  <a:srgbClr val="FF0000"/>
                </a:solidFill>
                <a:latin typeface="+mn-lt"/>
                <a:ea typeface="굴림" charset="-127"/>
              </a:rPr>
              <a:t>7</a:t>
            </a:r>
            <a:endParaRPr kumimoji="1" lang="en-US" altLang="ko-KR" i="0" dirty="0">
              <a:solidFill>
                <a:srgbClr val="FF0000"/>
              </a:solidFill>
              <a:latin typeface="+mn-lt"/>
              <a:ea typeface="굴림" charset="-127"/>
            </a:endParaRPr>
          </a:p>
        </p:txBody>
      </p:sp>
      <p:sp>
        <p:nvSpPr>
          <p:cNvPr id="62" name="Text Box 51"/>
          <p:cNvSpPr txBox="1">
            <a:spLocks noChangeArrowheads="1"/>
          </p:cNvSpPr>
          <p:nvPr/>
        </p:nvSpPr>
        <p:spPr bwMode="auto">
          <a:xfrm>
            <a:off x="3301746" y="5074014"/>
            <a:ext cx="37221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i="0" dirty="0" smtClean="0">
                <a:solidFill>
                  <a:srgbClr val="FF0000"/>
                </a:solidFill>
                <a:latin typeface="+mn-lt"/>
                <a:ea typeface="굴림" charset="-127"/>
              </a:rPr>
              <a:t>9</a:t>
            </a:r>
            <a:endParaRPr kumimoji="1" lang="en-US" altLang="ko-KR" i="0" dirty="0">
              <a:solidFill>
                <a:srgbClr val="FF0000"/>
              </a:solidFill>
              <a:latin typeface="+mn-lt"/>
              <a:ea typeface="굴림" charset="-127"/>
            </a:endParaRPr>
          </a:p>
        </p:txBody>
      </p:sp>
      <p:sp>
        <p:nvSpPr>
          <p:cNvPr id="63" name="Text Box 51"/>
          <p:cNvSpPr txBox="1">
            <a:spLocks noChangeArrowheads="1"/>
          </p:cNvSpPr>
          <p:nvPr/>
        </p:nvSpPr>
        <p:spPr bwMode="auto">
          <a:xfrm>
            <a:off x="4784181" y="4100907"/>
            <a:ext cx="37221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i="0" dirty="0" smtClean="0">
                <a:solidFill>
                  <a:srgbClr val="FF0000"/>
                </a:solidFill>
                <a:latin typeface="+mn-lt"/>
                <a:ea typeface="굴림" charset="-127"/>
              </a:rPr>
              <a:t>8</a:t>
            </a:r>
            <a:endParaRPr kumimoji="1" lang="en-US" altLang="ko-KR" i="0" dirty="0">
              <a:solidFill>
                <a:srgbClr val="FF0000"/>
              </a:solidFill>
              <a:latin typeface="+mn-lt"/>
              <a:ea typeface="굴림" charset="-127"/>
            </a:endParaRPr>
          </a:p>
        </p:txBody>
      </p:sp>
      <p:sp>
        <p:nvSpPr>
          <p:cNvPr id="64" name="Text Box 51"/>
          <p:cNvSpPr txBox="1">
            <a:spLocks noChangeArrowheads="1"/>
          </p:cNvSpPr>
          <p:nvPr/>
        </p:nvSpPr>
        <p:spPr bwMode="auto">
          <a:xfrm>
            <a:off x="6236479" y="3418707"/>
            <a:ext cx="37221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i="0" dirty="0" smtClean="0">
                <a:solidFill>
                  <a:srgbClr val="FF0000"/>
                </a:solidFill>
                <a:latin typeface="+mn-lt"/>
                <a:ea typeface="굴림" charset="-127"/>
              </a:rPr>
              <a:t>6</a:t>
            </a:r>
            <a:endParaRPr kumimoji="1" lang="en-US" altLang="ko-KR" i="0" dirty="0">
              <a:solidFill>
                <a:srgbClr val="FF0000"/>
              </a:solidFill>
              <a:latin typeface="+mn-lt"/>
              <a:ea typeface="굴림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5360627" y="5666"/>
            <a:ext cx="378337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{{ 0,0,0,0,20,0,0,0,0,0 },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 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19,0,0,24,0,0,0,0,0,0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},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 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10,30,0,0,17,23,0,25,0,0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},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 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0,0,0,0,0,0,20,0,0,0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},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 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0,0,0,0,0,0,0,17,0,0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},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 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0,16,0,18,0,0,0,28,0,0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},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 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0,0,0,0,0,0,0,0,0,40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},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 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0,0,0,0,0,0,0,0,39,0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},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 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0,0,0,0,0,20,28,0,0,0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},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 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0,0,0,0,0,0,0,0,29,0 } };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134</a:t>
            </a:fld>
            <a:endParaRPr lang="en-US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731" y="1094508"/>
            <a:ext cx="5782141" cy="3990109"/>
          </a:xfrm>
          <a:prstGeom prst="rect">
            <a:avLst/>
          </a:prstGeom>
        </p:spPr>
      </p:pic>
      <p:sp>
        <p:nvSpPr>
          <p:cNvPr id="36" name="Text Box 51"/>
          <p:cNvSpPr txBox="1">
            <a:spLocks noChangeArrowheads="1"/>
          </p:cNvSpPr>
          <p:nvPr/>
        </p:nvSpPr>
        <p:spPr bwMode="auto">
          <a:xfrm>
            <a:off x="2468940" y="1266756"/>
            <a:ext cx="37221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i="0" dirty="0" smtClean="0">
                <a:solidFill>
                  <a:srgbClr val="FF0000"/>
                </a:solidFill>
                <a:latin typeface="+mn-lt"/>
                <a:ea typeface="굴림" charset="-127"/>
              </a:rPr>
              <a:t>0</a:t>
            </a:r>
            <a:endParaRPr kumimoji="1" lang="en-US" altLang="ko-KR" i="0" dirty="0">
              <a:solidFill>
                <a:srgbClr val="FF0000"/>
              </a:solidFill>
              <a:latin typeface="+mn-lt"/>
              <a:ea typeface="굴림" charset="-127"/>
            </a:endParaRPr>
          </a:p>
        </p:txBody>
      </p:sp>
      <p:sp>
        <p:nvSpPr>
          <p:cNvPr id="37" name="Text Box 51"/>
          <p:cNvSpPr txBox="1">
            <a:spLocks noChangeArrowheads="1"/>
          </p:cNvSpPr>
          <p:nvPr/>
        </p:nvSpPr>
        <p:spPr bwMode="auto">
          <a:xfrm>
            <a:off x="4100584" y="1456205"/>
            <a:ext cx="37221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i="0" dirty="0" smtClean="0">
                <a:solidFill>
                  <a:srgbClr val="FF0000"/>
                </a:solidFill>
                <a:latin typeface="+mn-lt"/>
                <a:ea typeface="굴림" charset="-127"/>
              </a:rPr>
              <a:t>1</a:t>
            </a:r>
            <a:endParaRPr kumimoji="1" lang="en-US" altLang="ko-KR" i="0" dirty="0">
              <a:solidFill>
                <a:srgbClr val="FF0000"/>
              </a:solidFill>
              <a:latin typeface="+mn-lt"/>
              <a:ea typeface="굴림" charset="-127"/>
            </a:endParaRPr>
          </a:p>
        </p:txBody>
      </p:sp>
      <p:sp>
        <p:nvSpPr>
          <p:cNvPr id="38" name="Text Box 51"/>
          <p:cNvSpPr txBox="1">
            <a:spLocks noChangeArrowheads="1"/>
          </p:cNvSpPr>
          <p:nvPr/>
        </p:nvSpPr>
        <p:spPr bwMode="auto">
          <a:xfrm>
            <a:off x="2804935" y="2088484"/>
            <a:ext cx="37221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i="0" dirty="0" smtClean="0">
                <a:solidFill>
                  <a:srgbClr val="FF0000"/>
                </a:solidFill>
                <a:latin typeface="+mn-lt"/>
                <a:ea typeface="굴림" charset="-127"/>
              </a:rPr>
              <a:t>2</a:t>
            </a:r>
            <a:endParaRPr kumimoji="1" lang="en-US" altLang="ko-KR" i="0" dirty="0">
              <a:solidFill>
                <a:srgbClr val="FF0000"/>
              </a:solidFill>
              <a:latin typeface="+mn-lt"/>
              <a:ea typeface="굴림" charset="-127"/>
            </a:endParaRPr>
          </a:p>
        </p:txBody>
      </p:sp>
      <p:sp>
        <p:nvSpPr>
          <p:cNvPr id="39" name="Text Box 51"/>
          <p:cNvSpPr txBox="1">
            <a:spLocks noChangeArrowheads="1"/>
          </p:cNvSpPr>
          <p:nvPr/>
        </p:nvSpPr>
        <p:spPr bwMode="auto">
          <a:xfrm>
            <a:off x="5144792" y="2019772"/>
            <a:ext cx="37221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i="0" dirty="0" smtClean="0">
                <a:solidFill>
                  <a:srgbClr val="FF0000"/>
                </a:solidFill>
                <a:latin typeface="+mn-lt"/>
                <a:ea typeface="굴림" charset="-127"/>
              </a:rPr>
              <a:t>3</a:t>
            </a:r>
            <a:endParaRPr kumimoji="1" lang="en-US" altLang="ko-KR" i="0" dirty="0">
              <a:solidFill>
                <a:srgbClr val="FF0000"/>
              </a:solidFill>
              <a:latin typeface="+mn-lt"/>
              <a:ea typeface="굴림" charset="-127"/>
            </a:endParaRPr>
          </a:p>
        </p:txBody>
      </p:sp>
      <p:sp>
        <p:nvSpPr>
          <p:cNvPr id="40" name="Text Box 51"/>
          <p:cNvSpPr txBox="1">
            <a:spLocks noChangeArrowheads="1"/>
          </p:cNvSpPr>
          <p:nvPr/>
        </p:nvSpPr>
        <p:spPr bwMode="auto">
          <a:xfrm>
            <a:off x="3972617" y="2783062"/>
            <a:ext cx="37221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i="0" dirty="0" smtClean="0">
                <a:solidFill>
                  <a:srgbClr val="FF0000"/>
                </a:solidFill>
                <a:latin typeface="+mn-lt"/>
                <a:ea typeface="굴림" charset="-127"/>
              </a:rPr>
              <a:t>5</a:t>
            </a:r>
            <a:endParaRPr kumimoji="1" lang="en-US" altLang="ko-KR" i="0" dirty="0">
              <a:solidFill>
                <a:srgbClr val="FF0000"/>
              </a:solidFill>
              <a:latin typeface="+mn-lt"/>
              <a:ea typeface="굴림" charset="-127"/>
            </a:endParaRPr>
          </a:p>
        </p:txBody>
      </p:sp>
      <p:sp>
        <p:nvSpPr>
          <p:cNvPr id="41" name="Text Box 51"/>
          <p:cNvSpPr txBox="1">
            <a:spLocks noChangeArrowheads="1"/>
          </p:cNvSpPr>
          <p:nvPr/>
        </p:nvSpPr>
        <p:spPr bwMode="auto">
          <a:xfrm>
            <a:off x="1920862" y="2687788"/>
            <a:ext cx="37221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i="0" dirty="0" smtClean="0">
                <a:solidFill>
                  <a:srgbClr val="FF0000"/>
                </a:solidFill>
                <a:latin typeface="+mn-lt"/>
                <a:ea typeface="굴림" charset="-127"/>
              </a:rPr>
              <a:t>4</a:t>
            </a:r>
            <a:endParaRPr kumimoji="1" lang="en-US" altLang="ko-KR" i="0" dirty="0">
              <a:solidFill>
                <a:srgbClr val="FF0000"/>
              </a:solidFill>
              <a:latin typeface="+mn-lt"/>
              <a:ea typeface="굴림" charset="-127"/>
            </a:endParaRPr>
          </a:p>
        </p:txBody>
      </p:sp>
      <p:sp>
        <p:nvSpPr>
          <p:cNvPr id="42" name="Text Box 51"/>
          <p:cNvSpPr txBox="1">
            <a:spLocks noChangeArrowheads="1"/>
          </p:cNvSpPr>
          <p:nvPr/>
        </p:nvSpPr>
        <p:spPr bwMode="auto">
          <a:xfrm>
            <a:off x="3072583" y="3310704"/>
            <a:ext cx="37221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i="0" dirty="0" smtClean="0">
                <a:solidFill>
                  <a:srgbClr val="FF0000"/>
                </a:solidFill>
                <a:latin typeface="+mn-lt"/>
                <a:ea typeface="굴림" charset="-127"/>
              </a:rPr>
              <a:t>7</a:t>
            </a:r>
            <a:endParaRPr kumimoji="1" lang="en-US" altLang="ko-KR" i="0" dirty="0">
              <a:solidFill>
                <a:srgbClr val="FF0000"/>
              </a:solidFill>
              <a:latin typeface="+mn-lt"/>
              <a:ea typeface="굴림" charset="-127"/>
            </a:endParaRPr>
          </a:p>
        </p:txBody>
      </p:sp>
      <p:sp>
        <p:nvSpPr>
          <p:cNvPr id="43" name="Text Box 51"/>
          <p:cNvSpPr txBox="1">
            <a:spLocks noChangeArrowheads="1"/>
          </p:cNvSpPr>
          <p:nvPr/>
        </p:nvSpPr>
        <p:spPr bwMode="auto">
          <a:xfrm>
            <a:off x="4267062" y="3961899"/>
            <a:ext cx="37221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i="0" dirty="0" smtClean="0">
                <a:solidFill>
                  <a:srgbClr val="FF0000"/>
                </a:solidFill>
                <a:latin typeface="+mn-lt"/>
                <a:ea typeface="굴림" charset="-127"/>
              </a:rPr>
              <a:t>9</a:t>
            </a:r>
            <a:endParaRPr kumimoji="1" lang="en-US" altLang="ko-KR" i="0" dirty="0">
              <a:solidFill>
                <a:srgbClr val="FF0000"/>
              </a:solidFill>
              <a:latin typeface="+mn-lt"/>
              <a:ea typeface="굴림" charset="-127"/>
            </a:endParaRPr>
          </a:p>
        </p:txBody>
      </p:sp>
      <p:sp>
        <p:nvSpPr>
          <p:cNvPr id="44" name="Text Box 51"/>
          <p:cNvSpPr txBox="1">
            <a:spLocks noChangeArrowheads="1"/>
          </p:cNvSpPr>
          <p:nvPr/>
        </p:nvSpPr>
        <p:spPr bwMode="auto">
          <a:xfrm>
            <a:off x="5171948" y="3361824"/>
            <a:ext cx="37221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i="0" dirty="0" smtClean="0">
                <a:solidFill>
                  <a:srgbClr val="FF0000"/>
                </a:solidFill>
                <a:latin typeface="+mn-lt"/>
                <a:ea typeface="굴림" charset="-127"/>
              </a:rPr>
              <a:t>8</a:t>
            </a:r>
            <a:endParaRPr kumimoji="1" lang="en-US" altLang="ko-KR" i="0" dirty="0">
              <a:solidFill>
                <a:srgbClr val="FF0000"/>
              </a:solidFill>
              <a:latin typeface="+mn-lt"/>
              <a:ea typeface="굴림" charset="-127"/>
            </a:endParaRPr>
          </a:p>
        </p:txBody>
      </p:sp>
      <p:sp>
        <p:nvSpPr>
          <p:cNvPr id="45" name="Text Box 51"/>
          <p:cNvSpPr txBox="1">
            <a:spLocks noChangeArrowheads="1"/>
          </p:cNvSpPr>
          <p:nvPr/>
        </p:nvSpPr>
        <p:spPr bwMode="auto">
          <a:xfrm>
            <a:off x="6614256" y="2687788"/>
            <a:ext cx="37221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latinLnBrk="1" hangingPunct="1"/>
            <a:r>
              <a:rPr kumimoji="1" lang="en-US" altLang="ko-KR" i="0" dirty="0" smtClean="0">
                <a:solidFill>
                  <a:srgbClr val="FF0000"/>
                </a:solidFill>
                <a:latin typeface="+mn-lt"/>
                <a:ea typeface="굴림" charset="-127"/>
              </a:rPr>
              <a:t>6</a:t>
            </a:r>
            <a:endParaRPr kumimoji="1" lang="en-US" altLang="ko-KR" i="0" dirty="0">
              <a:solidFill>
                <a:srgbClr val="FF0000"/>
              </a:solidFill>
              <a:latin typeface="+mn-lt"/>
              <a:ea typeface="굴림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787046" y="353465"/>
            <a:ext cx="56220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 </a:t>
            </a:r>
            <a:r>
              <a:rPr lang="en-US" altLang="ko-KR" sz="2400" dirty="0" smtClean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61,40,52,19,68,34,0,52,19,39 </a:t>
            </a:r>
            <a:r>
              <a:rPr lang="en-US" altLang="ko-KR" sz="2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99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추정 거리 계산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사전에 미리 계산</a:t>
            </a:r>
            <a:endParaRPr lang="en-US" altLang="ko-KR" dirty="0" smtClean="0"/>
          </a:p>
          <a:p>
            <a:r>
              <a:rPr lang="ko-KR" altLang="en-US" dirty="0" smtClean="0"/>
              <a:t>근사 </a:t>
            </a:r>
            <a:r>
              <a:rPr lang="ko-KR" altLang="en-US" dirty="0" err="1" smtClean="0"/>
              <a:t>휴리스틱</a:t>
            </a:r>
            <a:endParaRPr lang="en-US" altLang="ko-KR" dirty="0" smtClean="0"/>
          </a:p>
          <a:p>
            <a:pPr lvl="1"/>
            <a:r>
              <a:rPr lang="en-US" dirty="0"/>
              <a:t>Manhattan </a:t>
            </a:r>
            <a:r>
              <a:rPr lang="en-US" dirty="0" smtClean="0"/>
              <a:t>Distance</a:t>
            </a:r>
          </a:p>
          <a:p>
            <a:pPr lvl="1"/>
            <a:r>
              <a:rPr lang="en-US" dirty="0"/>
              <a:t>Diagonal </a:t>
            </a:r>
            <a:r>
              <a:rPr lang="en-US" dirty="0" smtClean="0"/>
              <a:t>Distance</a:t>
            </a:r>
          </a:p>
          <a:p>
            <a:pPr lvl="1"/>
            <a:r>
              <a:rPr lang="en-US" dirty="0"/>
              <a:t>Euclidean </a:t>
            </a:r>
            <a:r>
              <a:rPr lang="en-US" dirty="0" smtClean="0"/>
              <a:t>Distance</a:t>
            </a:r>
          </a:p>
          <a:p>
            <a:r>
              <a:rPr lang="ko-KR" altLang="en-US" dirty="0" err="1" smtClean="0"/>
              <a:t>다익스트라</a:t>
            </a:r>
            <a:r>
              <a:rPr lang="ko-KR" altLang="en-US" dirty="0" smtClean="0"/>
              <a:t> 알고리즘은 모든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대하여 </a:t>
            </a:r>
            <a:r>
              <a:rPr lang="en-US" altLang="ko-KR" dirty="0" smtClean="0"/>
              <a:t>h=0 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A* </a:t>
            </a:r>
            <a:r>
              <a:rPr lang="ko-KR" altLang="en-US" dirty="0" smtClean="0"/>
              <a:t>검색 알고리즘이라 할 수 있다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135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97997" y="3848785"/>
            <a:ext cx="3935186" cy="646331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 h = abs (</a:t>
            </a:r>
            <a:r>
              <a:rPr lang="en-US" dirty="0" err="1"/>
              <a:t>current_cell.x</a:t>
            </a:r>
            <a:r>
              <a:rPr lang="en-US" dirty="0"/>
              <a:t> – </a:t>
            </a:r>
            <a:r>
              <a:rPr lang="en-US" dirty="0" err="1"/>
              <a:t>goal.x</a:t>
            </a:r>
            <a:r>
              <a:rPr lang="en-US" dirty="0"/>
              <a:t>) + </a:t>
            </a:r>
          </a:p>
          <a:p>
            <a:r>
              <a:rPr lang="en-US" dirty="0"/>
              <a:t>     abs (</a:t>
            </a:r>
            <a:r>
              <a:rPr lang="en-US" dirty="0" err="1"/>
              <a:t>current_cell.y</a:t>
            </a:r>
            <a:r>
              <a:rPr lang="en-US" dirty="0"/>
              <a:t> – </a:t>
            </a:r>
            <a:r>
              <a:rPr lang="en-US" dirty="0" err="1"/>
              <a:t>goal.y</a:t>
            </a:r>
            <a:r>
              <a:rPr lang="en-US" dirty="0"/>
              <a:t>) </a:t>
            </a:r>
          </a:p>
        </p:txBody>
      </p:sp>
      <p:sp>
        <p:nvSpPr>
          <p:cNvPr id="8" name="Rectangle 7"/>
          <p:cNvSpPr/>
          <p:nvPr/>
        </p:nvSpPr>
        <p:spPr>
          <a:xfrm>
            <a:off x="1649186" y="4677341"/>
            <a:ext cx="4294414" cy="646331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 h = max { abs(</a:t>
            </a:r>
            <a:r>
              <a:rPr lang="en-US" dirty="0" err="1"/>
              <a:t>current_cell.x</a:t>
            </a:r>
            <a:r>
              <a:rPr lang="en-US" dirty="0"/>
              <a:t> – </a:t>
            </a:r>
            <a:r>
              <a:rPr lang="en-US" dirty="0" err="1"/>
              <a:t>goal.x</a:t>
            </a:r>
            <a:r>
              <a:rPr lang="en-US" dirty="0"/>
              <a:t>),</a:t>
            </a:r>
          </a:p>
          <a:p>
            <a:r>
              <a:rPr lang="en-US" dirty="0"/>
              <a:t>           abs(</a:t>
            </a:r>
            <a:r>
              <a:rPr lang="en-US" dirty="0" err="1"/>
              <a:t>current_cell.y</a:t>
            </a:r>
            <a:r>
              <a:rPr lang="en-US" dirty="0"/>
              <a:t> – </a:t>
            </a:r>
            <a:r>
              <a:rPr lang="en-US" dirty="0" err="1"/>
              <a:t>goal.y</a:t>
            </a:r>
            <a:r>
              <a:rPr lang="en-US" dirty="0"/>
              <a:t>) } </a:t>
            </a:r>
          </a:p>
        </p:txBody>
      </p:sp>
      <p:sp>
        <p:nvSpPr>
          <p:cNvPr id="9" name="Rectangle 8"/>
          <p:cNvSpPr/>
          <p:nvPr/>
        </p:nvSpPr>
        <p:spPr>
          <a:xfrm>
            <a:off x="3506560" y="5525869"/>
            <a:ext cx="4572000" cy="646331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>
            <a:spAutoFit/>
          </a:bodyPr>
          <a:lstStyle/>
          <a:p>
            <a:r>
              <a:rPr lang="en-US" dirty="0"/>
              <a:t> h = </a:t>
            </a:r>
            <a:r>
              <a:rPr lang="en-US" dirty="0" err="1"/>
              <a:t>sqrt</a:t>
            </a:r>
            <a:r>
              <a:rPr lang="en-US" dirty="0"/>
              <a:t> ( (</a:t>
            </a:r>
            <a:r>
              <a:rPr lang="en-US" dirty="0" err="1"/>
              <a:t>current_cell.x</a:t>
            </a:r>
            <a:r>
              <a:rPr lang="en-US" dirty="0"/>
              <a:t> – </a:t>
            </a:r>
            <a:r>
              <a:rPr lang="en-US" dirty="0" err="1"/>
              <a:t>goal.x</a:t>
            </a:r>
            <a:r>
              <a:rPr lang="en-US" dirty="0"/>
              <a:t>)</a:t>
            </a:r>
            <a:r>
              <a:rPr lang="en-US" baseline="30000" dirty="0"/>
              <a:t>2</a:t>
            </a:r>
            <a:r>
              <a:rPr lang="en-US" dirty="0"/>
              <a:t> + </a:t>
            </a:r>
          </a:p>
          <a:p>
            <a:r>
              <a:rPr lang="en-US" dirty="0"/>
              <a:t>            (</a:t>
            </a:r>
            <a:r>
              <a:rPr lang="en-US" dirty="0" err="1"/>
              <a:t>current_cell.y</a:t>
            </a:r>
            <a:r>
              <a:rPr lang="en-US" dirty="0"/>
              <a:t> – </a:t>
            </a:r>
            <a:r>
              <a:rPr lang="en-US" dirty="0" err="1"/>
              <a:t>goal.y</a:t>
            </a:r>
            <a:r>
              <a:rPr lang="en-US" dirty="0"/>
              <a:t>)</a:t>
            </a:r>
            <a:r>
              <a:rPr lang="en-US" baseline="30000" dirty="0"/>
              <a:t>2</a:t>
            </a:r>
            <a:r>
              <a:rPr lang="en-US" dirty="0"/>
              <a:t> ) </a:t>
            </a:r>
          </a:p>
        </p:txBody>
      </p:sp>
    </p:spTree>
    <p:extLst>
      <p:ext uri="{BB962C8B-B14F-4D97-AF65-F5344CB8AC3E}">
        <p14:creationId xmlns:p14="http://schemas.microsoft.com/office/powerpoint/2010/main" val="114430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응용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맵퀘스트</a:t>
            </a:r>
            <a:r>
              <a:rPr lang="ko-KR" altLang="en-US" dirty="0" smtClean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Mapquest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ko-KR" altLang="en-US" dirty="0" err="1"/>
              <a:t>구글</a:t>
            </a:r>
            <a:r>
              <a:rPr lang="ko-KR" altLang="en-US" dirty="0"/>
              <a:t> </a:t>
            </a:r>
            <a:r>
              <a:rPr lang="en-US" altLang="ko-KR" dirty="0"/>
              <a:t>(Google) </a:t>
            </a:r>
            <a:r>
              <a:rPr lang="ko-KR" altLang="en-US" dirty="0"/>
              <a:t>웹사이트의 지도 </a:t>
            </a:r>
            <a:r>
              <a:rPr lang="ko-KR" altLang="en-US" dirty="0" smtClean="0"/>
              <a:t>서비스</a:t>
            </a:r>
            <a:endParaRPr lang="en-US" altLang="ko-KR" dirty="0" smtClean="0"/>
          </a:p>
          <a:p>
            <a:r>
              <a:rPr lang="ko-KR" altLang="en-US" dirty="0" smtClean="0"/>
              <a:t>자동차 </a:t>
            </a:r>
            <a:r>
              <a:rPr lang="ko-KR" altLang="en-US" dirty="0" err="1" smtClean="0"/>
              <a:t>네비게이션</a:t>
            </a:r>
            <a:endParaRPr lang="en-US" altLang="ko-KR" dirty="0"/>
          </a:p>
          <a:p>
            <a:r>
              <a:rPr lang="ko-KR" altLang="en-US" dirty="0" smtClean="0"/>
              <a:t>네트워크와 </a:t>
            </a:r>
            <a:r>
              <a:rPr lang="ko-KR" altLang="en-US" dirty="0"/>
              <a:t>통신 </a:t>
            </a:r>
            <a:r>
              <a:rPr lang="ko-KR" altLang="en-US" dirty="0" smtClean="0"/>
              <a:t>분야</a:t>
            </a:r>
            <a:endParaRPr lang="en-US" altLang="ko-KR" dirty="0" smtClean="0"/>
          </a:p>
          <a:p>
            <a:r>
              <a:rPr lang="ko-KR" altLang="en-US" dirty="0" err="1" smtClean="0"/>
              <a:t>모바일</a:t>
            </a:r>
            <a:r>
              <a:rPr lang="ko-KR" altLang="en-US" dirty="0" smtClean="0"/>
              <a:t> 네트워크</a:t>
            </a:r>
            <a:endParaRPr lang="en-US" altLang="ko-KR" dirty="0" smtClean="0"/>
          </a:p>
          <a:p>
            <a:r>
              <a:rPr lang="ko-KR" altLang="en-US" dirty="0" smtClean="0"/>
              <a:t>산업 공학</a:t>
            </a:r>
            <a:endParaRPr lang="en-US" altLang="ko-KR" dirty="0" smtClean="0"/>
          </a:p>
          <a:p>
            <a:r>
              <a:rPr lang="ko-KR" altLang="en-US" dirty="0" smtClean="0"/>
              <a:t>경영 </a:t>
            </a:r>
            <a:r>
              <a:rPr lang="ko-KR" altLang="en-US" dirty="0"/>
              <a:t>공학의 운영 연구 </a:t>
            </a:r>
            <a:r>
              <a:rPr lang="en-US" altLang="ko-KR" dirty="0"/>
              <a:t>(Operation Research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로봇 공학</a:t>
            </a:r>
            <a:endParaRPr lang="en-US" altLang="ko-KR" dirty="0" smtClean="0"/>
          </a:p>
          <a:p>
            <a:r>
              <a:rPr lang="ko-KR" altLang="en-US" dirty="0" smtClean="0"/>
              <a:t>교통 공학</a:t>
            </a:r>
            <a:endParaRPr lang="en-US" altLang="ko-KR" dirty="0" smtClean="0"/>
          </a:p>
          <a:p>
            <a:r>
              <a:rPr lang="en-US" altLang="ko-KR" dirty="0" smtClean="0"/>
              <a:t>VLSI </a:t>
            </a:r>
            <a:r>
              <a:rPr lang="ko-KR" altLang="en-US" dirty="0"/>
              <a:t>디자인 분야 </a:t>
            </a:r>
            <a:r>
              <a:rPr lang="ko-KR" altLang="en-US" dirty="0" smtClean="0"/>
              <a:t>등</a:t>
            </a:r>
            <a:endParaRPr lang="ko-KR" alt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11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4.4 </a:t>
            </a:r>
            <a:r>
              <a:rPr lang="ko-KR" altLang="en-US" dirty="0"/>
              <a:t>부분 배낭 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ko-KR" altLang="en-US" dirty="0"/>
              <a:t>배낭 </a:t>
            </a:r>
            <a:r>
              <a:rPr lang="en-US" altLang="ko-KR" dirty="0"/>
              <a:t>(Knapsack) </a:t>
            </a:r>
            <a:r>
              <a:rPr lang="ko-KR" altLang="en-US" dirty="0" smtClean="0"/>
              <a:t>문제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n</a:t>
            </a:r>
            <a:r>
              <a:rPr lang="ko-KR" altLang="en-US" dirty="0"/>
              <a:t>개의 물건이 있고</a:t>
            </a:r>
            <a:r>
              <a:rPr lang="en-US" altLang="ko-KR" dirty="0"/>
              <a:t>, </a:t>
            </a:r>
            <a:r>
              <a:rPr lang="ko-KR" altLang="en-US" dirty="0"/>
              <a:t>각 물건은 무게와 가치를 가지고 있으며</a:t>
            </a:r>
            <a:r>
              <a:rPr lang="en-US" altLang="ko-KR" dirty="0"/>
              <a:t>, </a:t>
            </a:r>
            <a:r>
              <a:rPr lang="ko-KR" altLang="en-US" dirty="0"/>
              <a:t>배낭이 한정된 무게의 물건들을 담을 수 있을 때</a:t>
            </a:r>
            <a:r>
              <a:rPr lang="en-US" altLang="ko-KR" dirty="0"/>
              <a:t>, </a:t>
            </a:r>
            <a:r>
              <a:rPr lang="ko-KR" altLang="en-US" dirty="0"/>
              <a:t>최대의 가치를 갖도록 배낭에 넣을 물건들을 정하는 </a:t>
            </a:r>
            <a:r>
              <a:rPr lang="ko-KR" altLang="en-US" dirty="0" smtClean="0"/>
              <a:t>문제</a:t>
            </a:r>
            <a:endParaRPr lang="en-US" altLang="ko-KR" dirty="0" smtClean="0"/>
          </a:p>
          <a:p>
            <a:r>
              <a:rPr lang="ko-KR" altLang="en-US" dirty="0" smtClean="0"/>
              <a:t>원래 </a:t>
            </a:r>
            <a:r>
              <a:rPr lang="ko-KR" altLang="en-US" dirty="0"/>
              <a:t>배낭 문제는 물건을 통째로 배낭에 넣어야 되지만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부분 배낭 </a:t>
            </a:r>
            <a:r>
              <a:rPr lang="en-US" altLang="ko-KR" dirty="0">
                <a:solidFill>
                  <a:srgbClr val="FF0000"/>
                </a:solidFill>
              </a:rPr>
              <a:t>(Fractional Knapsack) </a:t>
            </a:r>
            <a:r>
              <a:rPr lang="ko-KR" altLang="en-US" dirty="0">
                <a:solidFill>
                  <a:srgbClr val="FF0000"/>
                </a:solidFill>
              </a:rPr>
              <a:t>문제</a:t>
            </a:r>
            <a:r>
              <a:rPr lang="ko-KR" altLang="en-US" dirty="0"/>
              <a:t>는 물건을 </a:t>
            </a:r>
            <a:r>
              <a:rPr lang="ko-KR" altLang="en-US" dirty="0">
                <a:solidFill>
                  <a:srgbClr val="0000CC"/>
                </a:solidFill>
              </a:rPr>
              <a:t>부분적으로 담는 </a:t>
            </a:r>
            <a:r>
              <a:rPr lang="ko-KR" altLang="en-US" dirty="0" smtClean="0">
                <a:solidFill>
                  <a:srgbClr val="0000CC"/>
                </a:solidFill>
              </a:rPr>
              <a:t>것을 허용</a:t>
            </a:r>
            <a:endParaRPr lang="ko-KR" alt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59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ko-KR" altLang="en-US" dirty="0"/>
              <a:t>부분 배낭 문제에서는 물건을 부분적으로 배낭에 담을 수 있으므로</a:t>
            </a:r>
            <a:r>
              <a:rPr lang="en-US" altLang="ko-KR" dirty="0"/>
              <a:t>, </a:t>
            </a:r>
            <a:r>
              <a:rPr lang="ko-KR" altLang="en-US" dirty="0" err="1"/>
              <a:t>최적해를</a:t>
            </a:r>
            <a:r>
              <a:rPr lang="ko-KR" altLang="en-US" dirty="0"/>
              <a:t> 위해서 ‘욕심을 내어’ 단위 무게 당 가장 값나가는 물건을 배낭에 넣고</a:t>
            </a:r>
            <a:r>
              <a:rPr lang="en-US" altLang="ko-KR" dirty="0"/>
              <a:t>, </a:t>
            </a:r>
            <a:r>
              <a:rPr lang="ko-KR" altLang="en-US" dirty="0"/>
              <a:t>계속해서 그 다음으로 값나가는 물건을 넣는다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그런데 </a:t>
            </a:r>
            <a:r>
              <a:rPr lang="ko-KR" altLang="en-US" dirty="0"/>
              <a:t>만일 그 다음으로 값나가는 물건을 ‘통째로’ 배낭에 넣을 수 없게 되면</a:t>
            </a:r>
            <a:r>
              <a:rPr lang="en-US" altLang="ko-KR" dirty="0"/>
              <a:t>, </a:t>
            </a:r>
            <a:r>
              <a:rPr lang="ko-KR" altLang="en-US" dirty="0"/>
              <a:t>배낭에 넣을 수 있을 만큼만 물건을 부분적으로 배낭에 담는다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67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FractionalKnapsack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 latinLnBrk="1">
              <a:buNone/>
            </a:pPr>
            <a:r>
              <a:rPr lang="ko-KR" altLang="en-US" sz="2400" dirty="0" smtClean="0"/>
              <a:t>입력</a:t>
            </a:r>
            <a:r>
              <a:rPr lang="en-US" altLang="ko-KR" sz="2400" dirty="0"/>
              <a:t>: n</a:t>
            </a:r>
            <a:r>
              <a:rPr lang="ko-KR" altLang="en-US" sz="2400" dirty="0"/>
              <a:t>개의 </a:t>
            </a:r>
            <a:r>
              <a:rPr lang="ko-KR" altLang="en-US" sz="2400" dirty="0" smtClean="0"/>
              <a:t>물건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각 물건의 무게와 가치</a:t>
            </a:r>
            <a:r>
              <a:rPr lang="en-US" altLang="ko-KR" sz="2400" dirty="0"/>
              <a:t>, </a:t>
            </a:r>
            <a:r>
              <a:rPr lang="ko-KR" altLang="en-US" sz="2400" dirty="0"/>
              <a:t>배낭의 용량 </a:t>
            </a:r>
            <a:r>
              <a:rPr lang="en-US" altLang="ko-KR" sz="2400" dirty="0"/>
              <a:t>C</a:t>
            </a:r>
            <a:endParaRPr lang="ko-KR" altLang="en-US" sz="2400" dirty="0"/>
          </a:p>
          <a:p>
            <a:pPr marL="803275" indent="-803275" fontAlgn="base" latinLnBrk="1">
              <a:buNone/>
            </a:pPr>
            <a:r>
              <a:rPr lang="ko-KR" altLang="en-US" sz="2400" dirty="0"/>
              <a:t>출력</a:t>
            </a:r>
            <a:r>
              <a:rPr lang="en-US" altLang="ko-KR" sz="2400" dirty="0"/>
              <a:t>: </a:t>
            </a:r>
            <a:r>
              <a:rPr lang="ko-KR" altLang="en-US" sz="2400" dirty="0"/>
              <a:t>배낭에 담은 물건 리스트 </a:t>
            </a:r>
            <a:r>
              <a:rPr lang="en-US" altLang="ko-KR" sz="2400" dirty="0" smtClean="0"/>
              <a:t>L</a:t>
            </a:r>
            <a:r>
              <a:rPr lang="en-US" altLang="ko-KR" sz="2400" dirty="0"/>
              <a:t>,</a:t>
            </a:r>
            <a:r>
              <a:rPr lang="ko-KR" altLang="en-US" sz="2400" dirty="0" smtClean="0"/>
              <a:t> 담은 </a:t>
            </a:r>
            <a:r>
              <a:rPr lang="ko-KR" altLang="en-US" sz="2400" dirty="0"/>
              <a:t>물건의 가치 합 </a:t>
            </a:r>
            <a:r>
              <a:rPr lang="en-US" altLang="ko-KR" sz="2400" dirty="0"/>
              <a:t>v</a:t>
            </a:r>
            <a:endParaRPr lang="ko-KR" altLang="en-US" sz="2400" dirty="0"/>
          </a:p>
          <a:p>
            <a:pPr marL="0" indent="0" fontAlgn="base" latinLnBrk="1">
              <a:buNone/>
            </a:pPr>
            <a:r>
              <a:rPr lang="en-US" altLang="ko-KR" dirty="0"/>
              <a:t>1. </a:t>
            </a:r>
            <a:r>
              <a:rPr lang="ko-KR" altLang="en-US" dirty="0"/>
              <a:t>각 물건에 대해 단위 무게 당 가치를 계산한다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361950" indent="-361950" fontAlgn="base" latinLnBrk="1">
              <a:buNone/>
            </a:pPr>
            <a:r>
              <a:rPr lang="en-US" altLang="ko-KR" dirty="0"/>
              <a:t>2. </a:t>
            </a:r>
            <a:r>
              <a:rPr lang="ko-KR" altLang="en-US" dirty="0"/>
              <a:t>물건들을 단위 무게 당 가치를 기준으로 내림차순으로 정렬하고</a:t>
            </a:r>
            <a:r>
              <a:rPr lang="en-US" altLang="ko-KR" dirty="0"/>
              <a:t>, </a:t>
            </a:r>
            <a:r>
              <a:rPr lang="ko-KR" altLang="en-US" dirty="0"/>
              <a:t>정렬된 물건 리스트를 </a:t>
            </a:r>
            <a:r>
              <a:rPr lang="en-US" altLang="ko-KR" dirty="0"/>
              <a:t>S</a:t>
            </a:r>
            <a:r>
              <a:rPr lang="ko-KR" altLang="en-US" dirty="0"/>
              <a:t>라고 하자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indent="0" fontAlgn="base" latinLnBrk="1">
              <a:buNone/>
            </a:pPr>
            <a:r>
              <a:rPr lang="en-US" altLang="ko-KR" dirty="0"/>
              <a:t>3. L=</a:t>
            </a:r>
            <a:r>
              <a:rPr lang="ko-KR" altLang="en-US" dirty="0"/>
              <a:t>∅</a:t>
            </a:r>
            <a:r>
              <a:rPr lang="en-US" altLang="ko-KR" dirty="0"/>
              <a:t>, w=0, v=0 </a:t>
            </a:r>
            <a:endParaRPr lang="ko-KR" altLang="en-US" dirty="0"/>
          </a:p>
          <a:p>
            <a:pPr marL="717550" indent="-355600" fontAlgn="base" latinLnBrk="1">
              <a:buNone/>
            </a:pPr>
            <a:r>
              <a:rPr lang="en-US" altLang="ko-KR" sz="2600" dirty="0">
                <a:solidFill>
                  <a:srgbClr val="0000CC"/>
                </a:solidFill>
              </a:rPr>
              <a:t>// L</a:t>
            </a:r>
            <a:r>
              <a:rPr lang="ko-KR" altLang="en-US" sz="2600" dirty="0">
                <a:solidFill>
                  <a:srgbClr val="0000CC"/>
                </a:solidFill>
              </a:rPr>
              <a:t>은 배낭에 담을 물건 리스트</a:t>
            </a:r>
            <a:r>
              <a:rPr lang="en-US" altLang="ko-KR" sz="2600" dirty="0">
                <a:solidFill>
                  <a:srgbClr val="0000CC"/>
                </a:solidFill>
              </a:rPr>
              <a:t>, w</a:t>
            </a:r>
            <a:r>
              <a:rPr lang="ko-KR" altLang="en-US" sz="2600" dirty="0">
                <a:solidFill>
                  <a:srgbClr val="0000CC"/>
                </a:solidFill>
              </a:rPr>
              <a:t>는 배낭에 담긴 물건들의 무게의 합</a:t>
            </a:r>
            <a:r>
              <a:rPr lang="en-US" altLang="ko-KR" sz="2600" dirty="0">
                <a:solidFill>
                  <a:srgbClr val="0000CC"/>
                </a:solidFill>
              </a:rPr>
              <a:t>, v</a:t>
            </a:r>
            <a:r>
              <a:rPr lang="ko-KR" altLang="en-US" sz="2600" dirty="0">
                <a:solidFill>
                  <a:srgbClr val="0000CC"/>
                </a:solidFill>
              </a:rPr>
              <a:t>는 배낭에 담긴 물건들의 가치의 합이다</a:t>
            </a:r>
            <a:r>
              <a:rPr lang="en-US" altLang="ko-KR" sz="2600" dirty="0">
                <a:solidFill>
                  <a:srgbClr val="0000CC"/>
                </a:solidFill>
              </a:rPr>
              <a:t>.</a:t>
            </a:r>
            <a:endParaRPr lang="ko-KR" altLang="en-US" sz="2600" dirty="0">
              <a:solidFill>
                <a:srgbClr val="0000CC"/>
              </a:solidFill>
            </a:endParaRPr>
          </a:p>
          <a:p>
            <a:pPr marL="0" indent="0" fontAlgn="base" latinLnBrk="1">
              <a:buNone/>
            </a:pPr>
            <a:r>
              <a:rPr lang="en-US" altLang="ko-KR" dirty="0"/>
              <a:t>4. S</a:t>
            </a:r>
            <a:r>
              <a:rPr lang="ko-KR" altLang="en-US" dirty="0"/>
              <a:t>에서 단위 무게 당 가치가 가장 큰 물건 </a:t>
            </a:r>
            <a:r>
              <a:rPr lang="en-US" altLang="ko-KR" dirty="0"/>
              <a:t>x</a:t>
            </a:r>
            <a:r>
              <a:rPr lang="ko-KR" altLang="en-US" dirty="0"/>
              <a:t>를 가져온다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34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그래프</a:t>
            </a:r>
            <a:endParaRPr lang="en-US" altLang="ko-KR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ko-KR" altLang="en-US" sz="2800" smtClean="0">
                <a:latin typeface="Times" panose="02020603050405020304" pitchFamily="18" charset="0"/>
              </a:rPr>
              <a:t>현상이나 사물을 정점</a:t>
            </a:r>
            <a:r>
              <a:rPr lang="en-US" altLang="ko-KR" sz="2400" smtClean="0">
                <a:latin typeface="Times" panose="02020603050405020304" pitchFamily="18" charset="0"/>
              </a:rPr>
              <a:t>vertex</a:t>
            </a:r>
            <a:r>
              <a:rPr lang="ko-KR" altLang="en-US" sz="2800" smtClean="0">
                <a:latin typeface="Times" panose="02020603050405020304" pitchFamily="18" charset="0"/>
              </a:rPr>
              <a:t>과 간선</a:t>
            </a:r>
            <a:r>
              <a:rPr lang="en-US" altLang="ko-KR" sz="2400" smtClean="0">
                <a:latin typeface="Times" panose="02020603050405020304" pitchFamily="18" charset="0"/>
              </a:rPr>
              <a:t>edge</a:t>
            </a:r>
            <a:r>
              <a:rPr lang="ko-KR" altLang="en-US" sz="2800" smtClean="0">
                <a:latin typeface="Times" panose="02020603050405020304" pitchFamily="18" charset="0"/>
              </a:rPr>
              <a:t>으로 표현한 것</a:t>
            </a:r>
            <a:r>
              <a:rPr lang="en-US" altLang="ko-KR" sz="2800" smtClean="0">
                <a:latin typeface="Times" panose="02020603050405020304" pitchFamily="18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altLang="ko-KR" sz="2800" smtClean="0">
                <a:latin typeface="Times" panose="02020603050405020304" pitchFamily="18" charset="0"/>
              </a:rPr>
              <a:t>Graph </a:t>
            </a:r>
            <a:r>
              <a:rPr lang="en-US" altLang="ko-KR" sz="2800" i="1" smtClean="0">
                <a:latin typeface="Times" panose="02020603050405020304" pitchFamily="18" charset="0"/>
              </a:rPr>
              <a:t>G</a:t>
            </a:r>
            <a:r>
              <a:rPr lang="en-US" altLang="ko-KR" sz="2800" smtClean="0">
                <a:latin typeface="Times" panose="02020603050405020304" pitchFamily="18" charset="0"/>
              </a:rPr>
              <a:t> = (</a:t>
            </a:r>
            <a:r>
              <a:rPr lang="en-US" altLang="ko-KR" sz="2800" i="1" smtClean="0">
                <a:latin typeface="Times" panose="02020603050405020304" pitchFamily="18" charset="0"/>
              </a:rPr>
              <a:t>V</a:t>
            </a:r>
            <a:r>
              <a:rPr lang="en-US" altLang="ko-KR" sz="2800" smtClean="0">
                <a:latin typeface="Times" panose="02020603050405020304" pitchFamily="18" charset="0"/>
              </a:rPr>
              <a:t>, </a:t>
            </a:r>
            <a:r>
              <a:rPr lang="en-US" altLang="ko-KR" sz="2800" i="1" smtClean="0">
                <a:latin typeface="Times" panose="02020603050405020304" pitchFamily="18" charset="0"/>
              </a:rPr>
              <a:t>E</a:t>
            </a:r>
            <a:r>
              <a:rPr lang="en-US" altLang="ko-KR" sz="2800" smtClean="0">
                <a:latin typeface="Times" panose="02020603050405020304" pitchFamily="18" charset="0"/>
              </a:rPr>
              <a:t>) </a:t>
            </a:r>
          </a:p>
          <a:p>
            <a:pPr lvl="1">
              <a:lnSpc>
                <a:spcPct val="90000"/>
              </a:lnSpc>
            </a:pPr>
            <a:r>
              <a:rPr lang="en-US" altLang="ko-KR" sz="2400" i="1" smtClean="0">
                <a:latin typeface="Times" panose="02020603050405020304" pitchFamily="18" charset="0"/>
              </a:rPr>
              <a:t>V</a:t>
            </a:r>
            <a:r>
              <a:rPr lang="en-US" altLang="ko-KR" sz="2400" smtClean="0">
                <a:latin typeface="Times" panose="02020603050405020304" pitchFamily="18" charset="0"/>
              </a:rPr>
              <a:t>: </a:t>
            </a:r>
            <a:r>
              <a:rPr lang="ko-KR" altLang="en-US" sz="2400" smtClean="0">
                <a:latin typeface="Times" panose="02020603050405020304" pitchFamily="18" charset="0"/>
              </a:rPr>
              <a:t>정점</a:t>
            </a:r>
            <a:r>
              <a:rPr lang="ko-KR" altLang="en-US" sz="2400" smtClean="0"/>
              <a:t> 집합</a:t>
            </a:r>
          </a:p>
          <a:p>
            <a:pPr lvl="1">
              <a:lnSpc>
                <a:spcPct val="90000"/>
              </a:lnSpc>
            </a:pPr>
            <a:r>
              <a:rPr lang="en-US" altLang="ko-KR" sz="2400" i="1" smtClean="0">
                <a:latin typeface="Times" panose="02020603050405020304" pitchFamily="18" charset="0"/>
              </a:rPr>
              <a:t>E</a:t>
            </a:r>
            <a:r>
              <a:rPr lang="en-US" altLang="ko-KR" sz="2400" smtClean="0">
                <a:latin typeface="Times" panose="02020603050405020304" pitchFamily="18" charset="0"/>
              </a:rPr>
              <a:t>: </a:t>
            </a:r>
            <a:r>
              <a:rPr lang="ko-KR" altLang="en-US" sz="2400" smtClean="0"/>
              <a:t>간선</a:t>
            </a:r>
            <a:r>
              <a:rPr lang="en-US" altLang="ko-KR" sz="2400" smtClean="0"/>
              <a:t> </a:t>
            </a:r>
            <a:r>
              <a:rPr lang="ko-KR" altLang="en-US" sz="2400" smtClean="0"/>
              <a:t>집합</a:t>
            </a:r>
          </a:p>
          <a:p>
            <a:pPr>
              <a:lnSpc>
                <a:spcPct val="90000"/>
              </a:lnSpc>
            </a:pPr>
            <a:r>
              <a:rPr lang="ko-KR" altLang="en-US" sz="2800" smtClean="0"/>
              <a:t>두 정점이 간선으로 연결되어 있으면 인접하다고 한다</a:t>
            </a:r>
          </a:p>
          <a:p>
            <a:pPr lvl="1">
              <a:lnSpc>
                <a:spcPct val="90000"/>
              </a:lnSpc>
            </a:pPr>
            <a:r>
              <a:rPr lang="ko-KR" altLang="en-US" sz="2400" smtClean="0"/>
              <a:t>인접 </a:t>
            </a:r>
            <a:r>
              <a:rPr lang="en-US" altLang="ko-KR" sz="2400" smtClean="0">
                <a:latin typeface="Times" panose="02020603050405020304" pitchFamily="18" charset="0"/>
              </a:rPr>
              <a:t>= adjacent</a:t>
            </a:r>
          </a:p>
          <a:p>
            <a:pPr lvl="1">
              <a:lnSpc>
                <a:spcPct val="90000"/>
              </a:lnSpc>
            </a:pPr>
            <a:r>
              <a:rPr lang="ko-KR" altLang="en-US" sz="2400" smtClean="0"/>
              <a:t>간선은 두 정점의 관계를 나타낸다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8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fontAlgn="base" latinLnBrk="1">
              <a:buNone/>
            </a:pPr>
            <a:r>
              <a:rPr lang="en-US" altLang="ko-KR" dirty="0"/>
              <a:t>5. while ( (</a:t>
            </a:r>
            <a:r>
              <a:rPr lang="en-US" altLang="ko-KR" dirty="0" err="1"/>
              <a:t>w+x</a:t>
            </a:r>
            <a:r>
              <a:rPr lang="ko-KR" altLang="en-US" dirty="0"/>
              <a:t>의 무게</a:t>
            </a:r>
            <a:r>
              <a:rPr lang="en-US" altLang="ko-KR" dirty="0"/>
              <a:t>) </a:t>
            </a:r>
            <a:r>
              <a:rPr lang="ko-KR" altLang="en-US" dirty="0"/>
              <a:t>≤ </a:t>
            </a:r>
            <a:r>
              <a:rPr lang="en-US" altLang="ko-KR" dirty="0"/>
              <a:t>C ) { </a:t>
            </a:r>
            <a:endParaRPr lang="ko-KR" altLang="en-US" dirty="0"/>
          </a:p>
          <a:p>
            <a:pPr marL="0" indent="0" fontAlgn="base" latinLnBrk="1">
              <a:buNone/>
            </a:pPr>
            <a:r>
              <a:rPr lang="en-US" altLang="ko-KR" dirty="0"/>
              <a:t>6</a:t>
            </a:r>
            <a:r>
              <a:rPr lang="en-US" altLang="ko-KR" dirty="0" smtClean="0"/>
              <a:t>.      	x</a:t>
            </a:r>
            <a:r>
              <a:rPr lang="ko-KR" altLang="en-US" dirty="0"/>
              <a:t>를 </a:t>
            </a:r>
            <a:r>
              <a:rPr lang="en-US" altLang="ko-KR" dirty="0"/>
              <a:t>L</a:t>
            </a:r>
            <a:r>
              <a:rPr lang="ko-KR" altLang="en-US" dirty="0"/>
              <a:t>에 추가시킨다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indent="0" fontAlgn="base" latinLnBrk="1">
              <a:buNone/>
            </a:pPr>
            <a:r>
              <a:rPr lang="en-US" altLang="ko-KR" dirty="0"/>
              <a:t>7</a:t>
            </a:r>
            <a:r>
              <a:rPr lang="en-US" altLang="ko-KR" dirty="0" smtClean="0"/>
              <a:t>.       	w </a:t>
            </a:r>
            <a:r>
              <a:rPr lang="en-US" altLang="ko-KR" dirty="0"/>
              <a:t>= w +x</a:t>
            </a:r>
            <a:r>
              <a:rPr lang="ko-KR" altLang="en-US" dirty="0"/>
              <a:t>의 무게</a:t>
            </a:r>
          </a:p>
          <a:p>
            <a:pPr marL="0" indent="0" fontAlgn="base" latinLnBrk="1">
              <a:buNone/>
            </a:pPr>
            <a:r>
              <a:rPr lang="en-US" altLang="ko-KR" dirty="0"/>
              <a:t>8. </a:t>
            </a:r>
            <a:r>
              <a:rPr lang="en-US" altLang="ko-KR" dirty="0" smtClean="0"/>
              <a:t>       	v </a:t>
            </a:r>
            <a:r>
              <a:rPr lang="en-US" altLang="ko-KR" dirty="0"/>
              <a:t>= v +x</a:t>
            </a:r>
            <a:r>
              <a:rPr lang="ko-KR" altLang="en-US" dirty="0"/>
              <a:t>의 가치</a:t>
            </a:r>
          </a:p>
          <a:p>
            <a:pPr marL="0" indent="0" fontAlgn="base" latinLnBrk="1">
              <a:buNone/>
            </a:pPr>
            <a:r>
              <a:rPr lang="en-US" altLang="ko-KR" dirty="0"/>
              <a:t>9. </a:t>
            </a:r>
            <a:r>
              <a:rPr lang="ko-KR" altLang="en-US" dirty="0"/>
              <a:t> </a:t>
            </a:r>
            <a:r>
              <a:rPr lang="ko-KR" altLang="en-US" dirty="0" smtClean="0"/>
              <a:t>      </a:t>
            </a:r>
            <a:r>
              <a:rPr lang="en-US" altLang="ko-KR" dirty="0" smtClean="0"/>
              <a:t>	x</a:t>
            </a:r>
            <a:r>
              <a:rPr lang="ko-KR" altLang="en-US" dirty="0"/>
              <a:t>를 </a:t>
            </a:r>
            <a:r>
              <a:rPr lang="en-US" altLang="ko-KR" dirty="0"/>
              <a:t>S</a:t>
            </a:r>
            <a:r>
              <a:rPr lang="ko-KR" altLang="en-US" dirty="0"/>
              <a:t>에서 제거한다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898525" indent="-898525" fontAlgn="base" latinLnBrk="1">
              <a:buNone/>
            </a:pPr>
            <a:r>
              <a:rPr lang="en-US" altLang="ko-KR" dirty="0"/>
              <a:t>10</a:t>
            </a:r>
            <a:r>
              <a:rPr lang="en-US" altLang="ko-KR" dirty="0" smtClean="0"/>
              <a:t>.	S</a:t>
            </a:r>
            <a:r>
              <a:rPr lang="ko-KR" altLang="en-US" dirty="0"/>
              <a:t>에서 단위 무게 당 가치가 가장 큰 물건 </a:t>
            </a:r>
            <a:r>
              <a:rPr lang="en-US" altLang="ko-KR" dirty="0"/>
              <a:t>x</a:t>
            </a:r>
            <a:r>
              <a:rPr lang="ko-KR" altLang="en-US" dirty="0"/>
              <a:t>를 가져온다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indent="0" fontAlgn="base" latinLnBrk="1">
              <a:buNone/>
            </a:pPr>
            <a:r>
              <a:rPr lang="en-US" altLang="ko-KR" dirty="0" smtClean="0"/>
              <a:t>     }</a:t>
            </a:r>
            <a:endParaRPr lang="ko-KR" altLang="en-US" dirty="0"/>
          </a:p>
          <a:p>
            <a:pPr marL="2695575" indent="-2695575" fontAlgn="base" latinLnBrk="1">
              <a:buNone/>
            </a:pPr>
            <a:r>
              <a:rPr lang="en-US" altLang="ko-KR" dirty="0"/>
              <a:t>11. if ((C-w) &gt; 0) {</a:t>
            </a:r>
            <a:r>
              <a:rPr lang="en-US" altLang="ko-KR" sz="2600" dirty="0">
                <a:solidFill>
                  <a:srgbClr val="0000CC"/>
                </a:solidFill>
              </a:rPr>
              <a:t> </a:t>
            </a:r>
            <a:r>
              <a:rPr lang="en-US" altLang="ko-KR" sz="2200" dirty="0">
                <a:solidFill>
                  <a:srgbClr val="0000CC"/>
                </a:solidFill>
              </a:rPr>
              <a:t>// </a:t>
            </a:r>
            <a:r>
              <a:rPr lang="ko-KR" altLang="en-US" sz="2200" dirty="0">
                <a:solidFill>
                  <a:srgbClr val="0000CC"/>
                </a:solidFill>
              </a:rPr>
              <a:t>배낭에 물건을 부분적으로 </a:t>
            </a:r>
            <a:r>
              <a:rPr lang="ko-KR" altLang="en-US" sz="2200" dirty="0" smtClean="0">
                <a:solidFill>
                  <a:srgbClr val="0000CC"/>
                </a:solidFill>
              </a:rPr>
              <a:t>담을 </a:t>
            </a:r>
            <a:r>
              <a:rPr lang="ko-KR" altLang="en-US" sz="2200" dirty="0">
                <a:solidFill>
                  <a:srgbClr val="0000CC"/>
                </a:solidFill>
              </a:rPr>
              <a:t>여유가 있으면 </a:t>
            </a:r>
            <a:endParaRPr lang="ko-KR" altLang="en-US" dirty="0">
              <a:solidFill>
                <a:srgbClr val="0000CC"/>
              </a:solidFill>
            </a:endParaRPr>
          </a:p>
          <a:p>
            <a:pPr marL="0" indent="0" fontAlgn="base" latinLnBrk="1">
              <a:buNone/>
            </a:pPr>
            <a:r>
              <a:rPr lang="en-US" altLang="ko-KR" dirty="0"/>
              <a:t>12. </a:t>
            </a:r>
            <a:r>
              <a:rPr lang="en-US" altLang="ko-KR" dirty="0" smtClean="0"/>
              <a:t>	</a:t>
            </a:r>
            <a:r>
              <a:rPr lang="ko-KR" altLang="en-US" dirty="0" smtClean="0"/>
              <a:t>물건 </a:t>
            </a:r>
            <a:r>
              <a:rPr lang="en-US" altLang="ko-KR" dirty="0"/>
              <a:t>x</a:t>
            </a:r>
            <a:r>
              <a:rPr lang="ko-KR" altLang="en-US" dirty="0"/>
              <a:t>를 </a:t>
            </a:r>
            <a:r>
              <a:rPr lang="en-US" altLang="ko-KR" dirty="0"/>
              <a:t>(C-w)</a:t>
            </a:r>
            <a:r>
              <a:rPr lang="ko-KR" altLang="en-US" dirty="0"/>
              <a:t>만큼만 </a:t>
            </a:r>
            <a:r>
              <a:rPr lang="en-US" altLang="ko-KR" dirty="0"/>
              <a:t>L</a:t>
            </a:r>
            <a:r>
              <a:rPr lang="ko-KR" altLang="en-US" dirty="0"/>
              <a:t>에 추가한다</a:t>
            </a:r>
            <a:r>
              <a:rPr lang="en-US" altLang="ko-KR" dirty="0"/>
              <a:t>. </a:t>
            </a:r>
            <a:endParaRPr lang="ko-KR" altLang="en-US" dirty="0"/>
          </a:p>
          <a:p>
            <a:pPr marL="0" indent="0" fontAlgn="base" latinLnBrk="1">
              <a:buNone/>
            </a:pPr>
            <a:r>
              <a:rPr lang="en-US" altLang="ko-KR" dirty="0"/>
              <a:t>13. </a:t>
            </a:r>
            <a:r>
              <a:rPr lang="en-US" altLang="ko-KR" dirty="0" smtClean="0"/>
              <a:t>	v </a:t>
            </a:r>
            <a:r>
              <a:rPr lang="en-US" altLang="ko-KR" dirty="0"/>
              <a:t>= v +(C-w)</a:t>
            </a:r>
            <a:r>
              <a:rPr lang="ko-KR" altLang="en-US" dirty="0"/>
              <a:t>만큼의 </a:t>
            </a:r>
            <a:r>
              <a:rPr lang="en-US" altLang="ko-KR" dirty="0"/>
              <a:t>x</a:t>
            </a:r>
            <a:r>
              <a:rPr lang="ko-KR" altLang="en-US" dirty="0"/>
              <a:t>의 가치</a:t>
            </a:r>
          </a:p>
          <a:p>
            <a:pPr marL="0" indent="0" fontAlgn="base" latinLnBrk="1">
              <a:buNone/>
            </a:pPr>
            <a:r>
              <a:rPr lang="en-US" altLang="ko-KR" dirty="0" smtClean="0"/>
              <a:t>      }</a:t>
            </a:r>
            <a:endParaRPr lang="ko-KR" altLang="en-US" dirty="0"/>
          </a:p>
          <a:p>
            <a:pPr marL="0" indent="0" fontAlgn="base" latinLnBrk="1">
              <a:buNone/>
            </a:pPr>
            <a:r>
              <a:rPr lang="en-US" altLang="ko-KR" dirty="0"/>
              <a:t>14. return L, v</a:t>
            </a:r>
            <a:endParaRPr lang="ko-KR" alt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61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fontAlgn="base">
              <a:spcAft>
                <a:spcPts val="600"/>
              </a:spcAft>
            </a:pPr>
            <a:r>
              <a:rPr lang="en-US" altLang="ko-KR" dirty="0"/>
              <a:t>Line </a:t>
            </a:r>
            <a:r>
              <a:rPr lang="en-US" altLang="ko-KR" dirty="0" smtClean="0"/>
              <a:t>1~2:</a:t>
            </a:r>
            <a:r>
              <a:rPr lang="ko-KR" altLang="en-US" dirty="0" smtClean="0"/>
              <a:t> </a:t>
            </a:r>
            <a:r>
              <a:rPr lang="ko-KR" altLang="en-US" dirty="0"/>
              <a:t>각 물건의 단위 무게 당 가치를 계산하여</a:t>
            </a:r>
            <a:r>
              <a:rPr lang="en-US" altLang="ko-KR" dirty="0"/>
              <a:t>, </a:t>
            </a:r>
            <a:r>
              <a:rPr lang="ko-KR" altLang="en-US" dirty="0"/>
              <a:t>이를 기준으로 물건들을 내림차순으로 </a:t>
            </a:r>
            <a:r>
              <a:rPr lang="ko-KR" altLang="en-US" dirty="0">
                <a:solidFill>
                  <a:srgbClr val="0000CC"/>
                </a:solidFill>
              </a:rPr>
              <a:t>정렬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>
              <a:spcAft>
                <a:spcPts val="600"/>
              </a:spcAft>
            </a:pPr>
            <a:r>
              <a:rPr lang="en-US" altLang="ko-KR" dirty="0"/>
              <a:t>Line 5~10</a:t>
            </a:r>
            <a:r>
              <a:rPr lang="ko-KR" altLang="en-US" dirty="0"/>
              <a:t>의 </a:t>
            </a:r>
            <a:r>
              <a:rPr lang="en-US" altLang="ko-KR" dirty="0"/>
              <a:t>while-</a:t>
            </a:r>
            <a:r>
              <a:rPr lang="ko-KR" altLang="en-US" dirty="0"/>
              <a:t>루프를 통해서 다음으로 단위 무게 당 값나가는 물건을 가져다 배낭에 담고</a:t>
            </a:r>
            <a:r>
              <a:rPr lang="en-US" altLang="ko-KR" dirty="0"/>
              <a:t>, </a:t>
            </a:r>
            <a:r>
              <a:rPr lang="ko-KR" altLang="en-US" dirty="0"/>
              <a:t>만일 가져온 물건을 배낭에 담을 경우 배낭의 용량이 초과되면</a:t>
            </a:r>
            <a:r>
              <a:rPr lang="en-US" altLang="ko-KR" dirty="0"/>
              <a:t>, (</a:t>
            </a:r>
            <a:r>
              <a:rPr lang="ko-KR" altLang="en-US" dirty="0"/>
              <a:t>즉</a:t>
            </a:r>
            <a:r>
              <a:rPr lang="en-US" altLang="ko-KR" dirty="0"/>
              <a:t>, while-</a:t>
            </a:r>
            <a:r>
              <a:rPr lang="ko-KR" altLang="en-US" dirty="0"/>
              <a:t>루프의 조건이 ‘거짓’이 되면</a:t>
            </a:r>
            <a:r>
              <a:rPr lang="en-US" altLang="ko-KR" dirty="0"/>
              <a:t>) </a:t>
            </a:r>
            <a:r>
              <a:rPr lang="ko-KR" altLang="en-US" dirty="0"/>
              <a:t>가져온 물건을 ‘통째로’ 담을 수 없게 되어 루프를 종료한다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>
              <a:spcAft>
                <a:spcPts val="600"/>
              </a:spcAft>
            </a:pPr>
            <a:r>
              <a:rPr lang="en-US" altLang="ko-KR" dirty="0"/>
              <a:t>Line </a:t>
            </a:r>
            <a:r>
              <a:rPr lang="en-US" altLang="ko-KR" dirty="0" smtClean="0"/>
              <a:t>11:</a:t>
            </a:r>
            <a:r>
              <a:rPr lang="ko-KR" altLang="en-US" dirty="0" smtClean="0"/>
              <a:t> </a:t>
            </a:r>
            <a:r>
              <a:rPr lang="ko-KR" altLang="en-US" dirty="0"/>
              <a:t>현재까지 배낭에 담은 물건들의 무게 </a:t>
            </a:r>
            <a:r>
              <a:rPr lang="en-US" altLang="ko-KR" dirty="0"/>
              <a:t>w</a:t>
            </a:r>
            <a:r>
              <a:rPr lang="ko-KR" altLang="en-US" dirty="0"/>
              <a:t>가 배낭의 용량 </a:t>
            </a:r>
            <a:r>
              <a:rPr lang="en-US" altLang="ko-KR" dirty="0"/>
              <a:t>C </a:t>
            </a:r>
            <a:r>
              <a:rPr lang="ko-KR" altLang="en-US" dirty="0"/>
              <a:t>보다 작으면</a:t>
            </a:r>
            <a:r>
              <a:rPr lang="en-US" altLang="ko-KR" dirty="0"/>
              <a:t>, (</a:t>
            </a:r>
            <a:r>
              <a:rPr lang="ko-KR" altLang="en-US" dirty="0"/>
              <a:t>즉</a:t>
            </a:r>
            <a:r>
              <a:rPr lang="en-US" altLang="ko-KR" dirty="0"/>
              <a:t>, if-</a:t>
            </a:r>
            <a:r>
              <a:rPr lang="ko-KR" altLang="en-US" dirty="0"/>
              <a:t>조건이 ‘참’이면</a:t>
            </a:r>
            <a:r>
              <a:rPr lang="en-US" altLang="ko-KR" dirty="0"/>
              <a:t>) line 12~13</a:t>
            </a:r>
            <a:r>
              <a:rPr lang="ko-KR" altLang="en-US" dirty="0"/>
              <a:t>에서 해당 물건을 </a:t>
            </a:r>
            <a:r>
              <a:rPr lang="en-US" altLang="ko-KR" dirty="0"/>
              <a:t>(C-w)</a:t>
            </a:r>
            <a:r>
              <a:rPr lang="ko-KR" altLang="en-US" dirty="0"/>
              <a:t>만큼만 배낭에 담고</a:t>
            </a:r>
            <a:r>
              <a:rPr lang="en-US" altLang="ko-KR" dirty="0"/>
              <a:t>, (C-w)</a:t>
            </a:r>
            <a:r>
              <a:rPr lang="ko-KR" altLang="en-US" dirty="0"/>
              <a:t>만큼의 </a:t>
            </a:r>
            <a:r>
              <a:rPr lang="en-US" altLang="ko-KR" dirty="0"/>
              <a:t>x</a:t>
            </a:r>
            <a:r>
              <a:rPr lang="ko-KR" altLang="en-US" dirty="0"/>
              <a:t>의 가치를 증가시킨다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>
              <a:spcAft>
                <a:spcPts val="600"/>
              </a:spcAft>
            </a:pPr>
            <a:r>
              <a:rPr lang="en-US" altLang="ko-KR" dirty="0"/>
              <a:t>Line </a:t>
            </a:r>
            <a:r>
              <a:rPr lang="en-US" altLang="ko-KR" dirty="0" smtClean="0"/>
              <a:t>14:</a:t>
            </a:r>
            <a:r>
              <a:rPr lang="ko-KR" altLang="en-US" dirty="0" smtClean="0"/>
              <a:t> </a:t>
            </a:r>
            <a:r>
              <a:rPr lang="ko-KR" altLang="en-US" dirty="0"/>
              <a:t>최종적으로 배낭에 담긴 물건들의 리스트 </a:t>
            </a:r>
            <a:r>
              <a:rPr lang="en-US" altLang="ko-KR" dirty="0"/>
              <a:t>L</a:t>
            </a:r>
            <a:r>
              <a:rPr lang="ko-KR" altLang="en-US" dirty="0"/>
              <a:t>과 배낭에 담긴 물건들의 가치 합 </a:t>
            </a:r>
            <a:r>
              <a:rPr lang="en-US" altLang="ko-KR" dirty="0"/>
              <a:t>v</a:t>
            </a:r>
            <a:r>
              <a:rPr lang="ko-KR" altLang="en-US" dirty="0"/>
              <a:t>를 </a:t>
            </a:r>
            <a:r>
              <a:rPr lang="ko-KR" altLang="en-US" dirty="0" err="1"/>
              <a:t>리턴한다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12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_x203627992" descr="EMB000016e059e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533" y="4101710"/>
            <a:ext cx="3244546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개의 금속 분말이 다음의 그림과 같이 있다</a:t>
            </a:r>
            <a:r>
              <a:rPr lang="en-US" altLang="ko-KR" dirty="0"/>
              <a:t>. </a:t>
            </a:r>
            <a:r>
              <a:rPr lang="ko-KR" altLang="en-US" dirty="0"/>
              <a:t>배낭의 최대 용량이 </a:t>
            </a:r>
            <a:r>
              <a:rPr lang="en-US" altLang="ko-KR" dirty="0"/>
              <a:t>40</a:t>
            </a:r>
            <a:r>
              <a:rPr lang="ko-KR" altLang="en-US" dirty="0"/>
              <a:t>그램일 때</a:t>
            </a:r>
            <a:r>
              <a:rPr lang="en-US" altLang="ko-KR" dirty="0"/>
              <a:t>, </a:t>
            </a:r>
            <a:r>
              <a:rPr lang="en-US" altLang="ko-KR" dirty="0" err="1"/>
              <a:t>FractionalKnapsack</a:t>
            </a:r>
            <a:r>
              <a:rPr lang="en-US" altLang="ko-KR" dirty="0"/>
              <a:t> </a:t>
            </a:r>
            <a:r>
              <a:rPr lang="ko-KR" altLang="en-US" dirty="0" smtClean="0"/>
              <a:t>알고리즘의 수행 과정</a:t>
            </a:r>
            <a:endParaRPr lang="ko-KR" altLang="en-US" dirty="0"/>
          </a:p>
          <a:p>
            <a:pPr lvl="0" fontAlgn="base" latinLnBrk="1"/>
            <a:r>
              <a:rPr lang="en-US" altLang="ko-KR" dirty="0" smtClean="0"/>
              <a:t>Line </a:t>
            </a:r>
            <a:r>
              <a:rPr lang="en-US" altLang="ko-KR" dirty="0"/>
              <a:t>1~2</a:t>
            </a:r>
            <a:r>
              <a:rPr lang="ko-KR" altLang="en-US" dirty="0"/>
              <a:t>의 결과</a:t>
            </a:r>
            <a:r>
              <a:rPr lang="en-US" altLang="ko-KR" dirty="0"/>
              <a:t>: S=[</a:t>
            </a:r>
            <a:r>
              <a:rPr lang="ko-KR" altLang="en-US" dirty="0"/>
              <a:t>백금</a:t>
            </a:r>
            <a:r>
              <a:rPr lang="en-US" altLang="ko-KR" dirty="0"/>
              <a:t>, </a:t>
            </a:r>
            <a:r>
              <a:rPr lang="ko-KR" altLang="en-US" dirty="0"/>
              <a:t>금</a:t>
            </a:r>
            <a:r>
              <a:rPr lang="en-US" altLang="ko-KR" dirty="0"/>
              <a:t>, </a:t>
            </a:r>
            <a:r>
              <a:rPr lang="ko-KR" altLang="en-US" dirty="0"/>
              <a:t>은</a:t>
            </a:r>
            <a:r>
              <a:rPr lang="en-US" altLang="ko-KR" dirty="0"/>
              <a:t>, </a:t>
            </a:r>
            <a:r>
              <a:rPr lang="ko-KR" altLang="en-US" dirty="0"/>
              <a:t>주석</a:t>
            </a:r>
            <a:r>
              <a:rPr lang="en-US" altLang="ko-KR" dirty="0"/>
              <a:t>]</a:t>
            </a:r>
            <a:endParaRPr lang="ko-KR" altLang="en-US" dirty="0"/>
          </a:p>
          <a:p>
            <a:pPr marL="0" indent="0" fontAlgn="base" latinLnBrk="1">
              <a:buNone/>
            </a:pPr>
            <a:r>
              <a:rPr lang="ko-KR" altLang="en-US" dirty="0"/>
              <a:t>	</a:t>
            </a:r>
            <a:r>
              <a:rPr lang="ko-KR" altLang="en-US" u="sng" dirty="0"/>
              <a:t>물건</a:t>
            </a:r>
            <a:r>
              <a:rPr lang="ko-KR" altLang="en-US" dirty="0"/>
              <a:t>		</a:t>
            </a:r>
            <a:r>
              <a:rPr lang="ko-KR" altLang="en-US" u="sng" dirty="0"/>
              <a:t>단위 그램당 가치</a:t>
            </a:r>
            <a:endParaRPr lang="ko-KR" altLang="en-US" dirty="0"/>
          </a:p>
          <a:p>
            <a:pPr marL="0" indent="0" fontAlgn="base" latinLnBrk="1">
              <a:buNone/>
            </a:pPr>
            <a:r>
              <a:rPr lang="ko-KR" altLang="en-US" dirty="0"/>
              <a:t>	주석			</a:t>
            </a:r>
            <a:r>
              <a:rPr lang="en-US" altLang="ko-KR" dirty="0"/>
              <a:t>1</a:t>
            </a:r>
            <a:r>
              <a:rPr lang="ko-KR" altLang="en-US" dirty="0" smtClean="0"/>
              <a:t>천원</a:t>
            </a:r>
            <a:endParaRPr lang="en-US" altLang="ko-KR" dirty="0" smtClean="0"/>
          </a:p>
          <a:p>
            <a:pPr marL="0" indent="0" fontAlgn="base" latinLnBrk="1">
              <a:buNone/>
            </a:pPr>
            <a:r>
              <a:rPr lang="ko-KR" altLang="en-US" dirty="0"/>
              <a:t>	은			</a:t>
            </a:r>
            <a:r>
              <a:rPr lang="en-US" altLang="ko-KR" dirty="0"/>
              <a:t>4</a:t>
            </a:r>
            <a:r>
              <a:rPr lang="ko-KR" altLang="en-US" dirty="0" smtClean="0"/>
              <a:t>천원</a:t>
            </a:r>
            <a:endParaRPr lang="en-US" altLang="ko-KR" dirty="0" smtClean="0"/>
          </a:p>
          <a:p>
            <a:pPr marL="0" indent="0" fontAlgn="base" latinLnBrk="1">
              <a:buNone/>
            </a:pPr>
            <a:r>
              <a:rPr lang="ko-KR" altLang="en-US" dirty="0"/>
              <a:t>	금			</a:t>
            </a:r>
            <a:r>
              <a:rPr lang="en-US" altLang="ko-KR" dirty="0"/>
              <a:t>5</a:t>
            </a:r>
            <a:r>
              <a:rPr lang="ko-KR" altLang="en-US" dirty="0" smtClean="0"/>
              <a:t>만원</a:t>
            </a:r>
            <a:endParaRPr lang="en-US" altLang="ko-KR" dirty="0" smtClean="0"/>
          </a:p>
          <a:p>
            <a:pPr marL="0" indent="0" fontAlgn="base" latinLnBrk="1">
              <a:buNone/>
            </a:pPr>
            <a:r>
              <a:rPr lang="ko-KR" altLang="en-US" dirty="0"/>
              <a:t>	백금			</a:t>
            </a:r>
            <a:r>
              <a:rPr lang="en-US" altLang="ko-KR" dirty="0"/>
              <a:t>6</a:t>
            </a:r>
            <a:r>
              <a:rPr lang="ko-KR" altLang="en-US" dirty="0"/>
              <a:t>만원</a:t>
            </a:r>
          </a:p>
          <a:p>
            <a:pPr marL="0" indent="0" fontAlgn="base" latinLnBrk="1">
              <a:buNone/>
            </a:pPr>
            <a:endParaRPr lang="ko-KR" altLang="en-US" dirty="0"/>
          </a:p>
          <a:p>
            <a:pPr marL="0" indent="0" fontAlgn="base" latinLnBrk="1">
              <a:buNone/>
            </a:pPr>
            <a:endParaRPr lang="ko-KR" altLang="en-US" dirty="0"/>
          </a:p>
          <a:p>
            <a:pPr marL="0" indent="0" fontAlgn="base" latinLnBrk="1">
              <a:buNone/>
            </a:pPr>
            <a:endParaRPr lang="ko-KR" alt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142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554000" y="1970068"/>
            <a:ext cx="3189831" cy="1477328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Item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value, weight;</a:t>
            </a: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char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name[10];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54000" y="3563303"/>
            <a:ext cx="3279757" cy="1754326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= 40;</a:t>
            </a:r>
          </a:p>
          <a:p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Item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= 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{ {1000, 50, 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주석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}, 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{4000, 25, 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은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{50000, 15, 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금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}, 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{60000, 10, 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백금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 };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15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ko-KR" dirty="0"/>
              <a:t>Line 3: L=</a:t>
            </a:r>
            <a:r>
              <a:rPr lang="ko-KR" altLang="en-US" dirty="0"/>
              <a:t>∅</a:t>
            </a:r>
            <a:r>
              <a:rPr lang="en-US" altLang="ko-KR" dirty="0"/>
              <a:t>, w=0, v=0</a:t>
            </a:r>
            <a:r>
              <a:rPr lang="ko-KR" altLang="en-US" dirty="0"/>
              <a:t>로 각각 초기화한다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en-US" altLang="ko-KR" dirty="0"/>
              <a:t>Line 4: S=[</a:t>
            </a:r>
            <a:r>
              <a:rPr lang="ko-KR" altLang="en-US" dirty="0"/>
              <a:t>백금</a:t>
            </a:r>
            <a:r>
              <a:rPr lang="en-US" altLang="ko-KR" dirty="0"/>
              <a:t>, </a:t>
            </a:r>
            <a:r>
              <a:rPr lang="ko-KR" altLang="en-US" dirty="0"/>
              <a:t>금</a:t>
            </a:r>
            <a:r>
              <a:rPr lang="en-US" altLang="ko-KR" dirty="0"/>
              <a:t>, </a:t>
            </a:r>
            <a:r>
              <a:rPr lang="ko-KR" altLang="en-US" dirty="0"/>
              <a:t>은</a:t>
            </a:r>
            <a:r>
              <a:rPr lang="en-US" altLang="ko-KR" dirty="0"/>
              <a:t>, </a:t>
            </a:r>
            <a:r>
              <a:rPr lang="ko-KR" altLang="en-US" dirty="0"/>
              <a:t>주석</a:t>
            </a:r>
            <a:r>
              <a:rPr lang="en-US" altLang="ko-KR" dirty="0"/>
              <a:t>]</a:t>
            </a:r>
            <a:r>
              <a:rPr lang="ko-KR" altLang="en-US" dirty="0"/>
              <a:t>로부터 </a:t>
            </a:r>
            <a:r>
              <a:rPr lang="ko-KR" altLang="en-US" b="1" dirty="0">
                <a:solidFill>
                  <a:srgbClr val="0000CC"/>
                </a:solidFill>
              </a:rPr>
              <a:t>백금</a:t>
            </a:r>
            <a:r>
              <a:rPr lang="ko-KR" altLang="en-US" dirty="0"/>
              <a:t>을 가져온다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en-US" altLang="ko-KR" dirty="0"/>
              <a:t>Line 5: while-</a:t>
            </a:r>
            <a:r>
              <a:rPr lang="ko-KR" altLang="en-US" dirty="0"/>
              <a:t>루프의 조건 </a:t>
            </a:r>
            <a:r>
              <a:rPr lang="en-US" altLang="ko-KR" dirty="0"/>
              <a:t>((w+</a:t>
            </a:r>
            <a:r>
              <a:rPr lang="ko-KR" altLang="en-US" dirty="0"/>
              <a:t>백금의 무게</a:t>
            </a:r>
            <a:r>
              <a:rPr lang="en-US" altLang="ko-KR" dirty="0"/>
              <a:t>) </a:t>
            </a:r>
            <a:r>
              <a:rPr lang="ko-KR" altLang="en-US" dirty="0"/>
              <a:t>≤ </a:t>
            </a:r>
            <a:r>
              <a:rPr lang="en-US" altLang="ko-KR" dirty="0"/>
              <a:t>C) = ((0+10)&lt;40)</a:t>
            </a:r>
            <a:r>
              <a:rPr lang="ko-KR" altLang="en-US" dirty="0"/>
              <a:t>이 ‘참’이다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/>
            <a:r>
              <a:rPr lang="en-US" altLang="ko-KR" dirty="0"/>
              <a:t>Line 6: </a:t>
            </a:r>
            <a:r>
              <a:rPr lang="ko-KR" altLang="en-US" dirty="0"/>
              <a:t>백금을 배낭 </a:t>
            </a:r>
            <a:r>
              <a:rPr lang="en-US" altLang="ko-KR" dirty="0"/>
              <a:t>L</a:t>
            </a:r>
            <a:r>
              <a:rPr lang="ko-KR" altLang="en-US" dirty="0"/>
              <a:t>에 추가시킨다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L=[</a:t>
            </a:r>
            <a:r>
              <a:rPr lang="ko-KR" altLang="en-US" dirty="0">
                <a:solidFill>
                  <a:srgbClr val="0000CC"/>
                </a:solidFill>
              </a:rPr>
              <a:t>백금</a:t>
            </a:r>
            <a:r>
              <a:rPr lang="en-US" altLang="ko-KR" dirty="0"/>
              <a:t>]</a:t>
            </a:r>
            <a:r>
              <a:rPr lang="ko-KR" altLang="en-US" dirty="0"/>
              <a:t>이 된다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en-US" altLang="ko-KR" dirty="0"/>
              <a:t>Line 7: w = w(</a:t>
            </a:r>
            <a:r>
              <a:rPr lang="ko-KR" altLang="en-US" dirty="0"/>
              <a:t>백금의 무게</a:t>
            </a:r>
            <a:r>
              <a:rPr lang="en-US" altLang="ko-KR" dirty="0"/>
              <a:t>) = 0+10g = 10g</a:t>
            </a:r>
            <a:endParaRPr lang="ko-KR" altLang="en-US" dirty="0"/>
          </a:p>
          <a:p>
            <a:pPr lvl="0" fontAlgn="base"/>
            <a:r>
              <a:rPr lang="en-US" altLang="ko-KR" dirty="0"/>
              <a:t>Line 8: v = v(</a:t>
            </a:r>
            <a:r>
              <a:rPr lang="ko-KR" altLang="en-US" dirty="0"/>
              <a:t>백금의 가치</a:t>
            </a:r>
            <a:r>
              <a:rPr lang="en-US" altLang="ko-KR" dirty="0"/>
              <a:t>) = 0+60</a:t>
            </a:r>
            <a:r>
              <a:rPr lang="ko-KR" altLang="en-US" dirty="0"/>
              <a:t>만원 </a:t>
            </a:r>
            <a:r>
              <a:rPr lang="en-US" altLang="ko-KR" dirty="0"/>
              <a:t>= 60</a:t>
            </a:r>
            <a:r>
              <a:rPr lang="ko-KR" altLang="en-US" dirty="0"/>
              <a:t>만원</a:t>
            </a:r>
          </a:p>
          <a:p>
            <a:pPr lvl="0" fontAlgn="base"/>
            <a:r>
              <a:rPr lang="en-US" altLang="ko-KR" dirty="0"/>
              <a:t>Line 9: S</a:t>
            </a:r>
            <a:r>
              <a:rPr lang="ko-KR" altLang="en-US" dirty="0"/>
              <a:t>에서 백금을 제거한다</a:t>
            </a:r>
            <a:r>
              <a:rPr lang="en-US" altLang="ko-KR" dirty="0"/>
              <a:t>. S=[</a:t>
            </a:r>
            <a:r>
              <a:rPr lang="ko-KR" altLang="en-US" dirty="0"/>
              <a:t>금</a:t>
            </a:r>
            <a:r>
              <a:rPr lang="en-US" altLang="ko-KR" dirty="0"/>
              <a:t>, </a:t>
            </a:r>
            <a:r>
              <a:rPr lang="ko-KR" altLang="en-US" dirty="0"/>
              <a:t>은</a:t>
            </a:r>
            <a:r>
              <a:rPr lang="en-US" altLang="ko-KR" dirty="0"/>
              <a:t>, </a:t>
            </a:r>
            <a:r>
              <a:rPr lang="ko-KR" altLang="en-US" dirty="0"/>
              <a:t>주석</a:t>
            </a:r>
            <a:r>
              <a:rPr lang="en-US" altLang="ko-KR" dirty="0"/>
              <a:t>]</a:t>
            </a:r>
            <a:endParaRPr lang="ko-KR" altLang="en-US" dirty="0"/>
          </a:p>
          <a:p>
            <a:pPr lvl="0" fontAlgn="base"/>
            <a:r>
              <a:rPr lang="en-US" altLang="ko-KR" dirty="0"/>
              <a:t>Line 10: S</a:t>
            </a:r>
            <a:r>
              <a:rPr lang="ko-KR" altLang="en-US" dirty="0"/>
              <a:t>에서 </a:t>
            </a:r>
            <a:r>
              <a:rPr lang="ko-KR" altLang="en-US" b="1" dirty="0">
                <a:solidFill>
                  <a:srgbClr val="0000CC"/>
                </a:solidFill>
              </a:rPr>
              <a:t>금</a:t>
            </a:r>
            <a:r>
              <a:rPr lang="ko-KR" altLang="en-US" dirty="0"/>
              <a:t>을 가져온다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28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ko-KR" dirty="0"/>
              <a:t>Line 5: while-</a:t>
            </a:r>
            <a:r>
              <a:rPr lang="ko-KR" altLang="en-US" dirty="0"/>
              <a:t>루프의 조건 </a:t>
            </a:r>
            <a:r>
              <a:rPr lang="en-US" altLang="ko-KR" dirty="0"/>
              <a:t>((w+</a:t>
            </a:r>
            <a:r>
              <a:rPr lang="ko-KR" altLang="en-US" dirty="0"/>
              <a:t>금의 무게</a:t>
            </a:r>
            <a:r>
              <a:rPr lang="en-US" altLang="ko-KR" dirty="0"/>
              <a:t>) </a:t>
            </a:r>
            <a:r>
              <a:rPr lang="ko-KR" altLang="en-US" dirty="0"/>
              <a:t>≤ </a:t>
            </a:r>
            <a:r>
              <a:rPr lang="en-US" altLang="ko-KR" dirty="0"/>
              <a:t>C) = ((10+15)&lt;40)</a:t>
            </a:r>
            <a:r>
              <a:rPr lang="ko-KR" altLang="en-US" dirty="0"/>
              <a:t>이 ‘참’이다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/>
            <a:r>
              <a:rPr lang="en-US" altLang="ko-KR" dirty="0"/>
              <a:t>Line 6: </a:t>
            </a:r>
            <a:r>
              <a:rPr lang="ko-KR" altLang="en-US" dirty="0"/>
              <a:t>금을 배낭 </a:t>
            </a:r>
            <a:r>
              <a:rPr lang="en-US" altLang="ko-KR" dirty="0"/>
              <a:t>L</a:t>
            </a:r>
            <a:r>
              <a:rPr lang="ko-KR" altLang="en-US" dirty="0"/>
              <a:t>에 추가시킨다</a:t>
            </a:r>
            <a:r>
              <a:rPr lang="en-US" altLang="ko-KR" dirty="0"/>
              <a:t>. L=[</a:t>
            </a:r>
            <a:r>
              <a:rPr lang="ko-KR" altLang="en-US" dirty="0"/>
              <a:t>백금</a:t>
            </a:r>
            <a:r>
              <a:rPr lang="en-US" altLang="ko-KR" dirty="0"/>
              <a:t>, </a:t>
            </a:r>
            <a:r>
              <a:rPr lang="ko-KR" altLang="en-US" dirty="0"/>
              <a:t>금</a:t>
            </a:r>
            <a:r>
              <a:rPr lang="en-US" altLang="ko-KR" dirty="0"/>
              <a:t>]</a:t>
            </a:r>
            <a:endParaRPr lang="ko-KR" altLang="en-US" dirty="0"/>
          </a:p>
          <a:p>
            <a:pPr lvl="0" fontAlgn="base"/>
            <a:r>
              <a:rPr lang="en-US" altLang="ko-KR" dirty="0"/>
              <a:t>Line 7: w = w+(</a:t>
            </a:r>
            <a:r>
              <a:rPr lang="ko-KR" altLang="en-US" dirty="0"/>
              <a:t>금의 무게</a:t>
            </a:r>
            <a:r>
              <a:rPr lang="en-US" altLang="ko-KR" dirty="0"/>
              <a:t>) = 10g+15g = 25g</a:t>
            </a:r>
            <a:endParaRPr lang="ko-KR" altLang="en-US" dirty="0"/>
          </a:p>
          <a:p>
            <a:pPr lvl="0" fontAlgn="base"/>
            <a:r>
              <a:rPr lang="en-US" altLang="ko-KR" dirty="0"/>
              <a:t>Line 8: v = v+(</a:t>
            </a:r>
            <a:r>
              <a:rPr lang="ko-KR" altLang="en-US" dirty="0"/>
              <a:t>금의 가치</a:t>
            </a:r>
            <a:r>
              <a:rPr lang="en-US" altLang="ko-KR" dirty="0"/>
              <a:t>) = 60</a:t>
            </a:r>
            <a:r>
              <a:rPr lang="ko-KR" altLang="en-US" dirty="0"/>
              <a:t>만원</a:t>
            </a:r>
            <a:r>
              <a:rPr lang="en-US" altLang="ko-KR" dirty="0"/>
              <a:t>+75</a:t>
            </a:r>
            <a:r>
              <a:rPr lang="ko-KR" altLang="en-US" dirty="0"/>
              <a:t>만원 </a:t>
            </a:r>
            <a:r>
              <a:rPr lang="en-US" altLang="ko-KR" dirty="0"/>
              <a:t>= 135</a:t>
            </a:r>
            <a:r>
              <a:rPr lang="ko-KR" altLang="en-US" dirty="0"/>
              <a:t>만원</a:t>
            </a:r>
          </a:p>
          <a:p>
            <a:pPr lvl="0" fontAlgn="base"/>
            <a:r>
              <a:rPr lang="en-US" altLang="ko-KR" dirty="0"/>
              <a:t>Line 9: S</a:t>
            </a:r>
            <a:r>
              <a:rPr lang="ko-KR" altLang="en-US" dirty="0"/>
              <a:t>에서 금을 제거한다</a:t>
            </a:r>
            <a:r>
              <a:rPr lang="en-US" altLang="ko-KR" dirty="0"/>
              <a:t>. S=[</a:t>
            </a:r>
            <a:r>
              <a:rPr lang="ko-KR" altLang="en-US" dirty="0"/>
              <a:t>은</a:t>
            </a:r>
            <a:r>
              <a:rPr lang="en-US" altLang="ko-KR" dirty="0"/>
              <a:t>, </a:t>
            </a:r>
            <a:r>
              <a:rPr lang="ko-KR" altLang="en-US" dirty="0"/>
              <a:t>주석</a:t>
            </a:r>
            <a:r>
              <a:rPr lang="en-US" altLang="ko-KR" dirty="0"/>
              <a:t>]</a:t>
            </a:r>
            <a:endParaRPr lang="ko-KR" altLang="en-US" dirty="0"/>
          </a:p>
          <a:p>
            <a:pPr lvl="0" fontAlgn="base"/>
            <a:r>
              <a:rPr lang="en-US" altLang="ko-KR" dirty="0"/>
              <a:t>Line 10: S</a:t>
            </a:r>
            <a:r>
              <a:rPr lang="ko-KR" altLang="en-US" dirty="0"/>
              <a:t>에서 </a:t>
            </a:r>
            <a:r>
              <a:rPr lang="ko-KR" altLang="en-US" b="1" dirty="0">
                <a:solidFill>
                  <a:srgbClr val="0000CC"/>
                </a:solidFill>
              </a:rPr>
              <a:t>은</a:t>
            </a:r>
            <a:r>
              <a:rPr lang="ko-KR" altLang="en-US" dirty="0"/>
              <a:t>을 가져온다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en-US" altLang="ko-KR" dirty="0"/>
              <a:t>Line 5: while-</a:t>
            </a:r>
            <a:r>
              <a:rPr lang="ko-KR" altLang="en-US" dirty="0"/>
              <a:t>루프의 조건 </a:t>
            </a:r>
            <a:r>
              <a:rPr lang="en-US" altLang="ko-KR" dirty="0"/>
              <a:t>((w+</a:t>
            </a:r>
            <a:r>
              <a:rPr lang="ko-KR" altLang="en-US" dirty="0"/>
              <a:t>은의 무게</a:t>
            </a:r>
            <a:r>
              <a:rPr lang="en-US" altLang="ko-KR" dirty="0"/>
              <a:t>) </a:t>
            </a:r>
            <a:r>
              <a:rPr lang="ko-KR" altLang="en-US" dirty="0"/>
              <a:t>≤ </a:t>
            </a:r>
            <a:r>
              <a:rPr lang="en-US" altLang="ko-KR" dirty="0"/>
              <a:t>C) = ((25+25)&lt;40)</a:t>
            </a:r>
            <a:r>
              <a:rPr lang="ko-KR" altLang="en-US" dirty="0"/>
              <a:t>이 ‘거짓’이므로 루프를 종료한다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13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 latinLnBrk="1"/>
            <a:r>
              <a:rPr lang="en-US" altLang="ko-KR" dirty="0"/>
              <a:t>Line 11: if-</a:t>
            </a:r>
            <a:r>
              <a:rPr lang="ko-KR" altLang="en-US" dirty="0"/>
              <a:t>조건 </a:t>
            </a:r>
            <a:r>
              <a:rPr lang="en-US" altLang="ko-KR" dirty="0"/>
              <a:t>((C-w) &gt;0)</a:t>
            </a:r>
            <a:r>
              <a:rPr lang="ko-KR" altLang="en-US" dirty="0"/>
              <a:t>이 ‘참’이다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40-25 = 15 &gt; 0</a:t>
            </a:r>
            <a:r>
              <a:rPr lang="ko-KR" altLang="en-US" dirty="0"/>
              <a:t>이기 때문이다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 latinLnBrk="1"/>
            <a:r>
              <a:rPr lang="en-US" altLang="ko-KR" dirty="0"/>
              <a:t>Line 12: </a:t>
            </a:r>
            <a:r>
              <a:rPr lang="ko-KR" altLang="en-US" dirty="0"/>
              <a:t>따라서 </a:t>
            </a:r>
            <a:r>
              <a:rPr lang="ko-KR" altLang="en-US" b="1" dirty="0">
                <a:solidFill>
                  <a:srgbClr val="0000CC"/>
                </a:solidFill>
              </a:rPr>
              <a:t>은을 </a:t>
            </a:r>
            <a:r>
              <a:rPr lang="en-US" altLang="ko-KR" b="1" dirty="0">
                <a:solidFill>
                  <a:srgbClr val="0000CC"/>
                </a:solidFill>
              </a:rPr>
              <a:t>C-w=(40-25)=15g</a:t>
            </a:r>
            <a:r>
              <a:rPr lang="ko-KR" altLang="en-US" b="1" dirty="0">
                <a:solidFill>
                  <a:srgbClr val="0000CC"/>
                </a:solidFill>
              </a:rPr>
              <a:t>만큼만</a:t>
            </a:r>
            <a:r>
              <a:rPr lang="ko-KR" altLang="en-US" dirty="0"/>
              <a:t> 배낭 </a:t>
            </a:r>
            <a:r>
              <a:rPr lang="en-US" altLang="ko-KR" dirty="0"/>
              <a:t>L</a:t>
            </a:r>
            <a:r>
              <a:rPr lang="ko-KR" altLang="en-US" dirty="0"/>
              <a:t>에 추가시킨다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 latinLnBrk="1"/>
            <a:r>
              <a:rPr lang="en-US" altLang="ko-KR" dirty="0"/>
              <a:t>Line 13: v = v+(15g x 4</a:t>
            </a:r>
            <a:r>
              <a:rPr lang="ko-KR" altLang="en-US" dirty="0"/>
              <a:t>천원</a:t>
            </a:r>
            <a:r>
              <a:rPr lang="en-US" altLang="ko-KR" dirty="0"/>
              <a:t>/g) = 135</a:t>
            </a:r>
            <a:r>
              <a:rPr lang="ko-KR" altLang="en-US" dirty="0"/>
              <a:t>만원</a:t>
            </a:r>
            <a:r>
              <a:rPr lang="en-US" altLang="ko-KR" dirty="0"/>
              <a:t>+6</a:t>
            </a:r>
            <a:r>
              <a:rPr lang="ko-KR" altLang="en-US" dirty="0"/>
              <a:t>만원 </a:t>
            </a:r>
            <a:r>
              <a:rPr lang="en-US" altLang="ko-KR" dirty="0"/>
              <a:t>= 141</a:t>
            </a:r>
            <a:r>
              <a:rPr lang="ko-KR" altLang="en-US" dirty="0"/>
              <a:t>만원</a:t>
            </a:r>
          </a:p>
          <a:p>
            <a:pPr lvl="0" fontAlgn="base" latinLnBrk="1"/>
            <a:r>
              <a:rPr lang="en-US" altLang="ko-KR" dirty="0"/>
              <a:t>Line 14: </a:t>
            </a:r>
            <a:r>
              <a:rPr lang="ko-KR" altLang="en-US" dirty="0"/>
              <a:t>배낭 </a:t>
            </a:r>
            <a:r>
              <a:rPr lang="en-US" altLang="ko-KR" dirty="0"/>
              <a:t>L=[</a:t>
            </a:r>
            <a:r>
              <a:rPr lang="ko-KR" altLang="en-US" b="1" dirty="0">
                <a:solidFill>
                  <a:srgbClr val="0000CC"/>
                </a:solidFill>
              </a:rPr>
              <a:t>백금 </a:t>
            </a:r>
            <a:r>
              <a:rPr lang="en-US" altLang="ko-KR" b="1" dirty="0">
                <a:solidFill>
                  <a:srgbClr val="0000CC"/>
                </a:solidFill>
              </a:rPr>
              <a:t>10g, </a:t>
            </a:r>
            <a:r>
              <a:rPr lang="ko-KR" altLang="en-US" b="1" dirty="0">
                <a:solidFill>
                  <a:srgbClr val="0000CC"/>
                </a:solidFill>
              </a:rPr>
              <a:t>금 </a:t>
            </a:r>
            <a:r>
              <a:rPr lang="en-US" altLang="ko-KR" b="1" dirty="0">
                <a:solidFill>
                  <a:srgbClr val="0000CC"/>
                </a:solidFill>
              </a:rPr>
              <a:t>15g, </a:t>
            </a:r>
            <a:r>
              <a:rPr lang="ko-KR" altLang="en-US" b="1" dirty="0">
                <a:solidFill>
                  <a:srgbClr val="0000CC"/>
                </a:solidFill>
              </a:rPr>
              <a:t>은 </a:t>
            </a:r>
            <a:r>
              <a:rPr lang="en-US" altLang="ko-KR" b="1" dirty="0">
                <a:solidFill>
                  <a:srgbClr val="0000CC"/>
                </a:solidFill>
              </a:rPr>
              <a:t>15g</a:t>
            </a:r>
            <a:r>
              <a:rPr lang="en-US" altLang="ko-KR" dirty="0"/>
              <a:t>]</a:t>
            </a:r>
            <a:r>
              <a:rPr lang="ko-KR" altLang="en-US" dirty="0"/>
              <a:t>과 가치의 합 </a:t>
            </a:r>
            <a:r>
              <a:rPr lang="en-US" altLang="ko-KR" dirty="0"/>
              <a:t>v = 141</a:t>
            </a:r>
            <a:r>
              <a:rPr lang="ko-KR" altLang="en-US" dirty="0"/>
              <a:t>만원을 </a:t>
            </a:r>
            <a:r>
              <a:rPr lang="ko-KR" altLang="en-US" dirty="0" err="1"/>
              <a:t>리턴한다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dirty="0"/>
          </a:p>
        </p:txBody>
      </p:sp>
      <p:pic>
        <p:nvPicPr>
          <p:cNvPr id="2049" name="_x203626552" descr="EMB000016e059f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814" y="3718832"/>
            <a:ext cx="2232248" cy="21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62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시간복잡도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Line 1:</a:t>
            </a:r>
            <a:r>
              <a:rPr lang="ko-KR" altLang="en-US" dirty="0" smtClean="0"/>
              <a:t> </a:t>
            </a:r>
            <a:r>
              <a:rPr lang="en-US" altLang="ko-KR" dirty="0"/>
              <a:t>n</a:t>
            </a:r>
            <a:r>
              <a:rPr lang="ko-KR" altLang="en-US" dirty="0"/>
              <a:t>개의 물건 각각의 단위 무게 당 가치를 계산하는 데는 </a:t>
            </a:r>
            <a:r>
              <a:rPr lang="en-US" altLang="ko-KR" dirty="0"/>
              <a:t>O(n) </a:t>
            </a:r>
            <a:r>
              <a:rPr lang="ko-KR" altLang="en-US" dirty="0"/>
              <a:t>시간 걸리고</a:t>
            </a:r>
            <a:r>
              <a:rPr lang="en-US" altLang="ko-KR" dirty="0"/>
              <a:t>, line 2</a:t>
            </a:r>
            <a:r>
              <a:rPr lang="ko-KR" altLang="en-US" dirty="0"/>
              <a:t>에서 물건의 단위 무게 당 가치에 대해서 내림차순으로 정렬하기 위해 </a:t>
            </a:r>
            <a:r>
              <a:rPr lang="en-US" altLang="ko-KR" dirty="0"/>
              <a:t>O(</a:t>
            </a:r>
            <a:r>
              <a:rPr lang="en-US" altLang="ko-KR" dirty="0" err="1"/>
              <a:t>nlogn</a:t>
            </a:r>
            <a:r>
              <a:rPr lang="en-US" altLang="ko-KR" dirty="0"/>
              <a:t>) </a:t>
            </a:r>
            <a:r>
              <a:rPr lang="ko-KR" altLang="en-US" dirty="0"/>
              <a:t>시간이 걸린다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en-US" altLang="ko-KR" dirty="0" smtClean="0"/>
              <a:t>Line </a:t>
            </a:r>
            <a:r>
              <a:rPr lang="en-US" altLang="ko-KR" dirty="0"/>
              <a:t>5~10</a:t>
            </a:r>
            <a:r>
              <a:rPr lang="ko-KR" altLang="en-US" dirty="0"/>
              <a:t>의 </a:t>
            </a:r>
            <a:r>
              <a:rPr lang="en-US" altLang="ko-KR" dirty="0"/>
              <a:t>while-</a:t>
            </a:r>
            <a:r>
              <a:rPr lang="ko-KR" altLang="en-US" dirty="0"/>
              <a:t>루프의 수행은 </a:t>
            </a:r>
            <a:r>
              <a:rPr lang="en-US" altLang="ko-KR" dirty="0"/>
              <a:t>n</a:t>
            </a:r>
            <a:r>
              <a:rPr lang="ko-KR" altLang="en-US" dirty="0"/>
              <a:t>번을 넘지 않으며</a:t>
            </a:r>
            <a:r>
              <a:rPr lang="en-US" altLang="ko-KR" dirty="0"/>
              <a:t>, </a:t>
            </a:r>
            <a:r>
              <a:rPr lang="ko-KR" altLang="en-US" dirty="0"/>
              <a:t>루프 내부의 수행은 </a:t>
            </a:r>
            <a:r>
              <a:rPr lang="en-US" altLang="ko-KR" dirty="0"/>
              <a:t>O(1) </a:t>
            </a:r>
            <a:r>
              <a:rPr lang="ko-KR" altLang="en-US" dirty="0"/>
              <a:t>시간이 걸린다</a:t>
            </a:r>
            <a:r>
              <a:rPr lang="en-US" altLang="ko-KR" dirty="0"/>
              <a:t>. </a:t>
            </a:r>
            <a:r>
              <a:rPr lang="ko-KR" altLang="en-US" dirty="0"/>
              <a:t>또한 </a:t>
            </a:r>
            <a:r>
              <a:rPr lang="en-US" altLang="ko-KR" dirty="0"/>
              <a:t>line 11~14</a:t>
            </a:r>
            <a:r>
              <a:rPr lang="ko-KR" altLang="en-US" dirty="0"/>
              <a:t>도 각각 </a:t>
            </a:r>
            <a:r>
              <a:rPr lang="en-US" altLang="ko-KR" dirty="0"/>
              <a:t>O(1) </a:t>
            </a:r>
            <a:r>
              <a:rPr lang="ko-KR" altLang="en-US" dirty="0"/>
              <a:t>시간 걸린다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따라서 </a:t>
            </a:r>
            <a:r>
              <a:rPr lang="ko-KR" altLang="en-US" dirty="0"/>
              <a:t>알고리즘의 시간복잡도는 </a:t>
            </a:r>
            <a:r>
              <a:rPr lang="en-US" altLang="ko-KR" dirty="0"/>
              <a:t>O(n)+O(</a:t>
            </a:r>
            <a:r>
              <a:rPr lang="en-US" altLang="ko-KR" dirty="0" err="1"/>
              <a:t>nlogn</a:t>
            </a:r>
            <a:r>
              <a:rPr lang="en-US" altLang="ko-KR" dirty="0"/>
              <a:t>)+</a:t>
            </a:r>
            <a:r>
              <a:rPr lang="en-US" altLang="ko-KR" dirty="0" err="1"/>
              <a:t>nxO</a:t>
            </a:r>
            <a:r>
              <a:rPr lang="en-US" altLang="ko-KR" dirty="0"/>
              <a:t>(1)+O(1) = </a:t>
            </a:r>
            <a:r>
              <a:rPr lang="en-US" altLang="ko-KR" dirty="0">
                <a:solidFill>
                  <a:srgbClr val="FF0000"/>
                </a:solidFill>
              </a:rPr>
              <a:t>O(</a:t>
            </a:r>
            <a:r>
              <a:rPr lang="en-US" altLang="ko-KR" dirty="0" err="1">
                <a:solidFill>
                  <a:srgbClr val="FF0000"/>
                </a:solidFill>
              </a:rPr>
              <a:t>nlogn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/>
              <a:t>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응용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0-1 </a:t>
            </a:r>
            <a:r>
              <a:rPr lang="ko-KR" altLang="en-US" dirty="0"/>
              <a:t>배낭 문제는 최소의 비용으로 자원을 할당하는 문제로서</a:t>
            </a:r>
            <a:r>
              <a:rPr lang="en-US" altLang="ko-KR" dirty="0"/>
              <a:t>, </a:t>
            </a:r>
            <a:r>
              <a:rPr lang="ko-KR" altLang="en-US" dirty="0" err="1"/>
              <a:t>조합론</a:t>
            </a:r>
            <a:r>
              <a:rPr lang="en-US" altLang="ko-KR" dirty="0"/>
              <a:t>, </a:t>
            </a:r>
            <a:r>
              <a:rPr lang="ko-KR" altLang="en-US" dirty="0"/>
              <a:t>계산이론</a:t>
            </a:r>
            <a:r>
              <a:rPr lang="en-US" altLang="ko-KR" dirty="0"/>
              <a:t>, </a:t>
            </a:r>
            <a:r>
              <a:rPr lang="ko-KR" altLang="en-US" dirty="0" err="1"/>
              <a:t>암호학</a:t>
            </a:r>
            <a:r>
              <a:rPr lang="en-US" altLang="ko-KR" dirty="0"/>
              <a:t>, </a:t>
            </a:r>
            <a:r>
              <a:rPr lang="ko-KR" altLang="en-US" dirty="0"/>
              <a:t>응용수학 분야에서 기본적인 문제로 다루어진다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응용 </a:t>
            </a:r>
            <a:r>
              <a:rPr lang="ko-KR" altLang="en-US" dirty="0"/>
              <a:t>사례로는 ‘버리는 부분 최소화시키는’ 원자재 자르기 </a:t>
            </a:r>
            <a:r>
              <a:rPr lang="en-US" altLang="ko-KR" dirty="0"/>
              <a:t>(Raw Material Cutting), </a:t>
            </a:r>
            <a:endParaRPr lang="en-US" altLang="ko-KR" dirty="0" smtClean="0"/>
          </a:p>
          <a:p>
            <a:r>
              <a:rPr lang="ko-KR" altLang="en-US" dirty="0" smtClean="0"/>
              <a:t>자산투자 </a:t>
            </a:r>
            <a:r>
              <a:rPr lang="ko-KR" altLang="en-US" dirty="0"/>
              <a:t>및 금융 포트폴리오 </a:t>
            </a:r>
            <a:r>
              <a:rPr lang="en-US" altLang="ko-KR" dirty="0"/>
              <a:t>(Financial Portfolio)</a:t>
            </a:r>
            <a:r>
              <a:rPr lang="ko-KR" altLang="en-US" dirty="0"/>
              <a:t>에서의 최선의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r>
              <a:rPr lang="en-US" altLang="ko-KR" dirty="0" err="1" smtClean="0"/>
              <a:t>Merkle</a:t>
            </a:r>
            <a:r>
              <a:rPr lang="en-US" altLang="ko-KR" dirty="0" smtClean="0"/>
              <a:t>–Hellman </a:t>
            </a:r>
            <a:r>
              <a:rPr lang="ko-KR" altLang="en-US" dirty="0"/>
              <a:t>배낭 암호 시스템의 키 </a:t>
            </a:r>
            <a:r>
              <a:rPr lang="en-US" altLang="ko-KR" dirty="0"/>
              <a:t>(Key) </a:t>
            </a:r>
            <a:r>
              <a:rPr lang="ko-KR" altLang="en-US" dirty="0"/>
              <a:t>생성에도 활용된다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40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4.5 </a:t>
            </a:r>
            <a:r>
              <a:rPr lang="ko-KR" altLang="en-US" dirty="0"/>
              <a:t>집합 커버 </a:t>
            </a:r>
            <a:r>
              <a:rPr lang="ko-KR" altLang="en-US" dirty="0" smtClean="0"/>
              <a:t>문제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n</a:t>
            </a:r>
            <a:r>
              <a:rPr lang="ko-KR" altLang="en-US" dirty="0" smtClean="0"/>
              <a:t>개의 </a:t>
            </a:r>
            <a:r>
              <a:rPr lang="ko-KR" altLang="en-US" dirty="0"/>
              <a:t>원소를 가진 집합인 </a:t>
            </a:r>
            <a:r>
              <a:rPr lang="en-US" altLang="ko-KR" dirty="0"/>
              <a:t>U</a:t>
            </a:r>
            <a:r>
              <a:rPr lang="ko-KR" altLang="en-US" dirty="0"/>
              <a:t>가 있고</a:t>
            </a:r>
            <a:r>
              <a:rPr lang="en-US" altLang="ko-KR" dirty="0"/>
              <a:t>, U</a:t>
            </a:r>
            <a:r>
              <a:rPr lang="ko-KR" altLang="en-US" dirty="0"/>
              <a:t>의 부분 집합들을 원소로 하는 집합 </a:t>
            </a:r>
            <a:r>
              <a:rPr lang="en-US" altLang="ko-KR" dirty="0"/>
              <a:t>F</a:t>
            </a:r>
            <a:r>
              <a:rPr lang="ko-KR" altLang="en-US" dirty="0"/>
              <a:t>가 주어질 때</a:t>
            </a:r>
            <a:r>
              <a:rPr lang="en-US" altLang="ko-KR" dirty="0"/>
              <a:t>, F</a:t>
            </a:r>
            <a:r>
              <a:rPr lang="ko-KR" altLang="en-US" dirty="0"/>
              <a:t>의 원소들인 집합들 중에서 어떤 집합들을 선택하여 </a:t>
            </a:r>
            <a:r>
              <a:rPr lang="ko-KR" altLang="en-US" dirty="0" err="1"/>
              <a:t>합집합하면</a:t>
            </a:r>
            <a:r>
              <a:rPr lang="ko-KR" altLang="en-US" dirty="0"/>
              <a:t> </a:t>
            </a:r>
            <a:r>
              <a:rPr lang="en-US" altLang="ko-KR" dirty="0"/>
              <a:t>U</a:t>
            </a:r>
            <a:r>
              <a:rPr lang="ko-KR" altLang="en-US" dirty="0"/>
              <a:t>와 같게 되는가</a:t>
            </a:r>
            <a:r>
              <a:rPr lang="en-US" altLang="ko-KR" dirty="0"/>
              <a:t>? </a:t>
            </a:r>
            <a:endParaRPr lang="en-US" altLang="ko-KR" dirty="0" smtClean="0"/>
          </a:p>
          <a:p>
            <a:r>
              <a:rPr lang="ko-KR" altLang="en-US" dirty="0" smtClean="0"/>
              <a:t>집합 </a:t>
            </a:r>
            <a:r>
              <a:rPr lang="ko-KR" altLang="en-US" dirty="0"/>
              <a:t>커버 </a:t>
            </a:r>
            <a:r>
              <a:rPr lang="en-US" altLang="ko-KR" dirty="0"/>
              <a:t>(cover) </a:t>
            </a:r>
            <a:r>
              <a:rPr lang="ko-KR" altLang="en-US" dirty="0"/>
              <a:t>문제는 </a:t>
            </a:r>
            <a:r>
              <a:rPr lang="en-US" altLang="ko-KR" dirty="0"/>
              <a:t>F</a:t>
            </a:r>
            <a:r>
              <a:rPr lang="ko-KR" altLang="en-US" dirty="0"/>
              <a:t>에서 선택하는 집합들의 수를 최소화하는 문제이다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41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 latinLnBrk="1"/>
            <a:r>
              <a:rPr lang="ko-KR" altLang="en-US" dirty="0" smtClean="0"/>
              <a:t>예제</a:t>
            </a:r>
            <a:r>
              <a:rPr lang="en-US" altLang="ko-KR" dirty="0" smtClean="0"/>
              <a:t>:</a:t>
            </a:r>
            <a:r>
              <a:rPr lang="ko-KR" altLang="en-US" dirty="0" smtClean="0"/>
              <a:t> 신도시 계획 학교 배치</a:t>
            </a:r>
            <a:endParaRPr lang="en-US" altLang="ko-KR" dirty="0" smtClean="0"/>
          </a:p>
          <a:p>
            <a:pPr fontAlgn="base" latinLnBrk="1"/>
            <a:r>
              <a:rPr lang="en-US" altLang="ko-KR" dirty="0" smtClean="0"/>
              <a:t>10</a:t>
            </a:r>
            <a:r>
              <a:rPr lang="ko-KR" altLang="en-US" dirty="0"/>
              <a:t>개의 마을이 </a:t>
            </a:r>
            <a:r>
              <a:rPr lang="ko-KR" altLang="en-US" dirty="0" smtClean="0"/>
              <a:t>신도시에 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fontAlgn="base" latinLnBrk="1"/>
            <a:r>
              <a:rPr lang="ko-KR" altLang="en-US" dirty="0" smtClean="0"/>
              <a:t>이때 </a:t>
            </a:r>
            <a:r>
              <a:rPr lang="ko-KR" altLang="en-US" dirty="0"/>
              <a:t>아래의 </a:t>
            </a:r>
            <a:r>
              <a:rPr lang="en-US" altLang="ko-KR" dirty="0"/>
              <a:t>2</a:t>
            </a:r>
            <a:r>
              <a:rPr lang="ko-KR" altLang="en-US" dirty="0"/>
              <a:t>가지 조건이 만족되도록 학교의 위치를 선정하여야 한다고 가정하자</a:t>
            </a:r>
            <a:r>
              <a:rPr lang="en-US" altLang="ko-KR" dirty="0"/>
              <a:t>.</a:t>
            </a:r>
            <a:endParaRPr lang="ko-KR" altLang="en-US" dirty="0"/>
          </a:p>
          <a:p>
            <a:pPr lvl="1" fontAlgn="base" latinLnBrk="1"/>
            <a:r>
              <a:rPr lang="ko-KR" altLang="en-US" dirty="0"/>
              <a:t>학교는 마을에 위치해야 한다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 fontAlgn="base" latinLnBrk="1"/>
            <a:r>
              <a:rPr lang="ko-KR" altLang="en-US" dirty="0"/>
              <a:t>등교 거리는 걸어서 </a:t>
            </a:r>
            <a:r>
              <a:rPr lang="en-US" altLang="ko-KR" dirty="0"/>
              <a:t>15</a:t>
            </a:r>
            <a:r>
              <a:rPr lang="ko-KR" altLang="en-US" dirty="0"/>
              <a:t>분 이내이어야 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dirty="0"/>
          </a:p>
        </p:txBody>
      </p:sp>
      <p:pic>
        <p:nvPicPr>
          <p:cNvPr id="1025" name="_x199739432" descr="EMB0000155891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02" y="4077072"/>
            <a:ext cx="3482434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199739352" descr="EMB0000155891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079" y="4005064"/>
            <a:ext cx="3437337" cy="206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571999" y="6215963"/>
            <a:ext cx="4198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1"/>
            <a:r>
              <a:rPr lang="ko-KR" altLang="en-US" dirty="0"/>
              <a:t>등교 거리가 </a:t>
            </a:r>
            <a:r>
              <a:rPr lang="en-US" altLang="ko-KR" dirty="0"/>
              <a:t>15</a:t>
            </a:r>
            <a:r>
              <a:rPr lang="ko-KR" altLang="en-US" dirty="0"/>
              <a:t>분 이내인 마을 간의 관계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54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그래프의 예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0243" name="Group 4"/>
          <p:cNvGrpSpPr>
            <a:grpSpLocks/>
          </p:cNvGrpSpPr>
          <p:nvPr/>
        </p:nvGrpSpPr>
        <p:grpSpPr bwMode="auto">
          <a:xfrm>
            <a:off x="2541588" y="1766888"/>
            <a:ext cx="4060825" cy="2898775"/>
            <a:chOff x="538" y="259"/>
            <a:chExt cx="4896" cy="3462"/>
          </a:xfrm>
        </p:grpSpPr>
        <p:sp>
          <p:nvSpPr>
            <p:cNvPr id="10245" name="Oval 5"/>
            <p:cNvSpPr>
              <a:spLocks noChangeArrowheads="1"/>
            </p:cNvSpPr>
            <p:nvPr/>
          </p:nvSpPr>
          <p:spPr bwMode="auto">
            <a:xfrm>
              <a:off x="538" y="1420"/>
              <a:ext cx="859" cy="8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kumimoji="1" lang="ko-KR" altLang="en-US" sz="2000">
                  <a:latin typeface="+mn-ea"/>
                  <a:ea typeface="+mn-ea"/>
                </a:rPr>
                <a:t> 영희</a:t>
              </a:r>
            </a:p>
          </p:txBody>
        </p:sp>
        <p:sp>
          <p:nvSpPr>
            <p:cNvPr id="10246" name="Line 6"/>
            <p:cNvSpPr>
              <a:spLocks noChangeShapeType="1"/>
            </p:cNvSpPr>
            <p:nvPr/>
          </p:nvSpPr>
          <p:spPr bwMode="auto">
            <a:xfrm flipV="1">
              <a:off x="1084" y="913"/>
              <a:ext cx="548" cy="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0247" name="Line 7"/>
            <p:cNvSpPr>
              <a:spLocks noChangeShapeType="1"/>
            </p:cNvSpPr>
            <p:nvPr/>
          </p:nvSpPr>
          <p:spPr bwMode="auto">
            <a:xfrm>
              <a:off x="2406" y="755"/>
              <a:ext cx="2235" cy="85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0248" name="Line 8"/>
            <p:cNvSpPr>
              <a:spLocks noChangeShapeType="1"/>
            </p:cNvSpPr>
            <p:nvPr/>
          </p:nvSpPr>
          <p:spPr bwMode="auto">
            <a:xfrm>
              <a:off x="2296" y="959"/>
              <a:ext cx="550" cy="5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0249" name="Line 9"/>
            <p:cNvSpPr>
              <a:spLocks noChangeShapeType="1"/>
            </p:cNvSpPr>
            <p:nvPr/>
          </p:nvSpPr>
          <p:spPr bwMode="auto">
            <a:xfrm flipV="1">
              <a:off x="1391" y="3245"/>
              <a:ext cx="1345" cy="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0250" name="Line 10"/>
            <p:cNvSpPr>
              <a:spLocks noChangeShapeType="1"/>
            </p:cNvSpPr>
            <p:nvPr/>
          </p:nvSpPr>
          <p:spPr bwMode="auto">
            <a:xfrm>
              <a:off x="3581" y="1873"/>
              <a:ext cx="990" cy="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0251" name="Line 11"/>
            <p:cNvSpPr>
              <a:spLocks noChangeShapeType="1"/>
            </p:cNvSpPr>
            <p:nvPr/>
          </p:nvSpPr>
          <p:spPr bwMode="auto">
            <a:xfrm flipV="1">
              <a:off x="3527" y="2120"/>
              <a:ext cx="1162" cy="94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0252" name="Oval 12"/>
            <p:cNvSpPr>
              <a:spLocks noChangeArrowheads="1"/>
            </p:cNvSpPr>
            <p:nvPr/>
          </p:nvSpPr>
          <p:spPr bwMode="auto">
            <a:xfrm>
              <a:off x="1561" y="259"/>
              <a:ext cx="859" cy="8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kumimoji="1" lang="ko-KR" altLang="en-US" sz="2000">
                  <a:latin typeface="+mn-ea"/>
                  <a:ea typeface="+mn-ea"/>
                </a:rPr>
                <a:t>철수</a:t>
              </a:r>
            </a:p>
          </p:txBody>
        </p:sp>
        <p:sp>
          <p:nvSpPr>
            <p:cNvPr id="10253" name="Oval 13"/>
            <p:cNvSpPr>
              <a:spLocks noChangeArrowheads="1"/>
            </p:cNvSpPr>
            <p:nvPr/>
          </p:nvSpPr>
          <p:spPr bwMode="auto">
            <a:xfrm>
              <a:off x="2714" y="1419"/>
              <a:ext cx="859" cy="8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kumimoji="1" lang="ko-KR" altLang="en-US" sz="2000" dirty="0">
                  <a:latin typeface="+mn-ea"/>
                  <a:ea typeface="+mn-ea"/>
                </a:rPr>
                <a:t>준호</a:t>
              </a:r>
            </a:p>
          </p:txBody>
        </p:sp>
        <p:sp>
          <p:nvSpPr>
            <p:cNvPr id="10254" name="Oval 14"/>
            <p:cNvSpPr>
              <a:spLocks noChangeArrowheads="1"/>
            </p:cNvSpPr>
            <p:nvPr/>
          </p:nvSpPr>
          <p:spPr bwMode="auto">
            <a:xfrm>
              <a:off x="543" y="2894"/>
              <a:ext cx="859" cy="8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kumimoji="1" lang="ko-KR" altLang="en-US" sz="2000">
                  <a:latin typeface="+mn-ea"/>
                  <a:ea typeface="+mn-ea"/>
                </a:rPr>
                <a:t>동건</a:t>
              </a:r>
            </a:p>
          </p:txBody>
        </p:sp>
        <p:sp>
          <p:nvSpPr>
            <p:cNvPr id="10255" name="Oval 15"/>
            <p:cNvSpPr>
              <a:spLocks noChangeArrowheads="1"/>
            </p:cNvSpPr>
            <p:nvPr/>
          </p:nvSpPr>
          <p:spPr bwMode="auto">
            <a:xfrm>
              <a:off x="4575" y="1421"/>
              <a:ext cx="859" cy="8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kumimoji="1" lang="ko-KR" altLang="en-US" sz="2000">
                  <a:latin typeface="+mn-ea"/>
                  <a:ea typeface="+mn-ea"/>
                </a:rPr>
                <a:t>승우</a:t>
              </a:r>
            </a:p>
          </p:txBody>
        </p:sp>
        <p:sp>
          <p:nvSpPr>
            <p:cNvPr id="10256" name="Oval 16"/>
            <p:cNvSpPr>
              <a:spLocks noChangeArrowheads="1"/>
            </p:cNvSpPr>
            <p:nvPr/>
          </p:nvSpPr>
          <p:spPr bwMode="auto">
            <a:xfrm>
              <a:off x="2744" y="2894"/>
              <a:ext cx="859" cy="8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kumimoji="1" lang="ko-KR" altLang="en-US" sz="2000">
                  <a:latin typeface="+mn-ea"/>
                  <a:ea typeface="+mn-ea"/>
                </a:rPr>
                <a:t>재상</a:t>
              </a:r>
            </a:p>
          </p:txBody>
        </p:sp>
        <p:sp>
          <p:nvSpPr>
            <p:cNvPr id="10257" name="Line 17"/>
            <p:cNvSpPr>
              <a:spLocks noChangeShapeType="1"/>
            </p:cNvSpPr>
            <p:nvPr/>
          </p:nvSpPr>
          <p:spPr bwMode="auto">
            <a:xfrm>
              <a:off x="968" y="2254"/>
              <a:ext cx="0" cy="6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0258" name="Line 18"/>
            <p:cNvSpPr>
              <a:spLocks noChangeShapeType="1"/>
            </p:cNvSpPr>
            <p:nvPr/>
          </p:nvSpPr>
          <p:spPr bwMode="auto">
            <a:xfrm flipH="1">
              <a:off x="1160" y="1085"/>
              <a:ext cx="752" cy="18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10244" name="Text Box 25"/>
          <p:cNvSpPr txBox="1">
            <a:spLocks noChangeArrowheads="1"/>
          </p:cNvSpPr>
          <p:nvPr/>
        </p:nvSpPr>
        <p:spPr bwMode="auto">
          <a:xfrm>
            <a:off x="1165225" y="5538788"/>
            <a:ext cx="641072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ko-KR" altLang="en-US" dirty="0">
                <a:latin typeface="+mn-ea"/>
                <a:ea typeface="+mn-ea"/>
              </a:rPr>
              <a:t>사람들간의 친분 관계를 나타낸 그래프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32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어느 </a:t>
            </a:r>
            <a:r>
              <a:rPr lang="ko-KR" altLang="en-US" dirty="0"/>
              <a:t>마을에 학교를 신설해야 학교의 수가 최소로 되는가</a:t>
            </a:r>
            <a:r>
              <a:rPr lang="en-US" altLang="ko-KR" dirty="0"/>
              <a:t>? 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2</a:t>
            </a:r>
            <a:r>
              <a:rPr lang="ko-KR" altLang="en-US" dirty="0" smtClean="0"/>
              <a:t>번 </a:t>
            </a:r>
            <a:r>
              <a:rPr lang="ko-KR" altLang="en-US" dirty="0"/>
              <a:t>마을에 학교를 만들면 마을 </a:t>
            </a:r>
            <a:r>
              <a:rPr lang="en-US" altLang="ko-KR" dirty="0"/>
              <a:t>1, 2, 3, 4, 8</a:t>
            </a:r>
            <a:r>
              <a:rPr lang="ko-KR" altLang="en-US" dirty="0"/>
              <a:t>의 학생들이 </a:t>
            </a:r>
            <a:r>
              <a:rPr lang="en-US" altLang="ko-KR" dirty="0"/>
              <a:t>15</a:t>
            </a:r>
            <a:r>
              <a:rPr lang="ko-KR" altLang="en-US" dirty="0"/>
              <a:t>분 이내에 등교할 수 있고 </a:t>
            </a:r>
            <a:r>
              <a:rPr lang="en-US" altLang="ko-KR" dirty="0"/>
              <a:t>(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마을 </a:t>
            </a:r>
            <a:r>
              <a:rPr lang="en-US" altLang="ko-KR" dirty="0"/>
              <a:t>1, 2, 3, 4, 8</a:t>
            </a:r>
            <a:r>
              <a:rPr lang="ko-KR" altLang="en-US" dirty="0"/>
              <a:t>이 ‘</a:t>
            </a:r>
            <a:r>
              <a:rPr lang="ko-KR" altLang="en-US" dirty="0">
                <a:solidFill>
                  <a:srgbClr val="0000CC"/>
                </a:solidFill>
              </a:rPr>
              <a:t>커버</a:t>
            </a:r>
            <a:r>
              <a:rPr lang="ko-KR" altLang="en-US" dirty="0"/>
              <a:t>’되고</a:t>
            </a:r>
            <a:r>
              <a:rPr lang="en-US" altLang="ko-KR" dirty="0"/>
              <a:t>), </a:t>
            </a:r>
            <a:endParaRPr lang="en-US" altLang="ko-KR" dirty="0" smtClean="0"/>
          </a:p>
          <a:p>
            <a:r>
              <a:rPr lang="en-US" altLang="ko-KR" dirty="0" smtClean="0"/>
              <a:t>6</a:t>
            </a:r>
            <a:r>
              <a:rPr lang="ko-KR" altLang="en-US" dirty="0"/>
              <a:t>번 마을에 학교를 만들면 마을 </a:t>
            </a:r>
            <a:r>
              <a:rPr lang="en-US" altLang="ko-KR" dirty="0"/>
              <a:t>5, 6, 7, 9, 10</a:t>
            </a:r>
            <a:r>
              <a:rPr lang="ko-KR" altLang="en-US" dirty="0"/>
              <a:t>이 커버된다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즉</a:t>
            </a:r>
            <a:r>
              <a:rPr lang="en-US" altLang="ko-KR" dirty="0"/>
              <a:t>, 2</a:t>
            </a:r>
            <a:r>
              <a:rPr lang="ko-KR" altLang="en-US" dirty="0"/>
              <a:t>번과 </a:t>
            </a:r>
            <a:r>
              <a:rPr lang="en-US" altLang="ko-KR" dirty="0"/>
              <a:t>6</a:t>
            </a:r>
            <a:r>
              <a:rPr lang="ko-KR" altLang="en-US" dirty="0" smtClean="0"/>
              <a:t>번이 최소이다</a:t>
            </a:r>
            <a:r>
              <a:rPr lang="en-US" altLang="ko-KR" dirty="0"/>
              <a:t>. </a:t>
            </a:r>
            <a:endParaRPr lang="en-US" altLang="ko-KR" dirty="0" smtClean="0"/>
          </a:p>
        </p:txBody>
      </p:sp>
      <p:pic>
        <p:nvPicPr>
          <p:cNvPr id="5" name="_x199738792" descr="EMB0000155891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059295"/>
            <a:ext cx="3672408" cy="214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81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신도시 계획 문제를 집합 </a:t>
            </a:r>
            <a:r>
              <a:rPr lang="ko-KR" altLang="en-US" dirty="0" smtClean="0"/>
              <a:t>커버</a:t>
            </a:r>
            <a:r>
              <a:rPr lang="en-US" altLang="ko-KR" dirty="0" smtClean="0"/>
              <a:t> </a:t>
            </a:r>
            <a:r>
              <a:rPr lang="ko-KR" altLang="en-US" dirty="0"/>
              <a:t>문제로 </a:t>
            </a:r>
            <a:r>
              <a:rPr lang="ko-KR" altLang="en-US" dirty="0" smtClean="0"/>
              <a:t>변환</a:t>
            </a:r>
            <a:r>
              <a:rPr lang="en-US" altLang="ko-KR" dirty="0" smtClean="0"/>
              <a:t>:</a:t>
            </a:r>
          </a:p>
          <a:p>
            <a:r>
              <a:rPr lang="ko-KR" altLang="en-US" sz="2400" dirty="0" smtClean="0"/>
              <a:t>여기서 </a:t>
            </a:r>
            <a:r>
              <a:rPr lang="en-US" altLang="ko-KR" sz="2400" dirty="0"/>
              <a:t>S</a:t>
            </a:r>
            <a:r>
              <a:rPr lang="en-US" altLang="ko-KR" sz="2400" baseline="-25000" dirty="0"/>
              <a:t>i</a:t>
            </a:r>
            <a:r>
              <a:rPr lang="ko-KR" altLang="en-US" sz="2400" dirty="0"/>
              <a:t>는 마을 </a:t>
            </a:r>
            <a:r>
              <a:rPr lang="en-US" altLang="ko-KR" sz="2400" dirty="0" err="1"/>
              <a:t>i</a:t>
            </a:r>
            <a:r>
              <a:rPr lang="ko-KR" altLang="en-US" sz="2400" dirty="0"/>
              <a:t>에 학교를 배치했을 때 커버되는 마을의 집합이다</a:t>
            </a:r>
            <a:r>
              <a:rPr lang="en-US" altLang="ko-KR" sz="2400" dirty="0"/>
              <a:t>.</a:t>
            </a:r>
            <a:endParaRPr lang="ko-KR" altLang="en-US" sz="2400" dirty="0"/>
          </a:p>
          <a:p>
            <a:pPr marL="361950" indent="0" fontAlgn="base" latinLnBrk="1">
              <a:buNone/>
            </a:pPr>
            <a:r>
              <a:rPr lang="en-US" dirty="0"/>
              <a:t>U={1, 2, 3, 4, 5, 6, 7, 8, 9, 10} </a:t>
            </a:r>
            <a:r>
              <a:rPr lang="en-US" sz="2400" dirty="0">
                <a:solidFill>
                  <a:srgbClr val="0000CC"/>
                </a:solidFill>
              </a:rPr>
              <a:t>// </a:t>
            </a:r>
            <a:r>
              <a:rPr lang="ko-KR" altLang="en-US" sz="2400" dirty="0">
                <a:solidFill>
                  <a:srgbClr val="0000CC"/>
                </a:solidFill>
              </a:rPr>
              <a:t>신도시의 마을 </a:t>
            </a:r>
            <a:r>
              <a:rPr lang="en-US" altLang="ko-KR" sz="2400" dirty="0">
                <a:solidFill>
                  <a:srgbClr val="0000CC"/>
                </a:solidFill>
              </a:rPr>
              <a:t>10</a:t>
            </a:r>
            <a:r>
              <a:rPr lang="ko-KR" altLang="en-US" sz="2400" dirty="0">
                <a:solidFill>
                  <a:srgbClr val="0000CC"/>
                </a:solidFill>
              </a:rPr>
              <a:t>개</a:t>
            </a:r>
            <a:endParaRPr lang="ko-KR" altLang="en-US" dirty="0">
              <a:solidFill>
                <a:srgbClr val="0000CC"/>
              </a:solidFill>
            </a:endParaRPr>
          </a:p>
          <a:p>
            <a:pPr marL="361950" indent="0" fontAlgn="base" latinLnBrk="1">
              <a:buNone/>
            </a:pPr>
            <a:r>
              <a:rPr lang="en-US" dirty="0"/>
              <a:t>F={S</a:t>
            </a:r>
            <a:r>
              <a:rPr lang="en-US" baseline="-25000" dirty="0"/>
              <a:t>1</a:t>
            </a:r>
            <a:r>
              <a:rPr lang="en-US" dirty="0"/>
              <a:t>, S</a:t>
            </a:r>
            <a:r>
              <a:rPr lang="en-US" baseline="-25000" dirty="0"/>
              <a:t>2</a:t>
            </a:r>
            <a:r>
              <a:rPr lang="en-US" dirty="0"/>
              <a:t>, S</a:t>
            </a:r>
            <a:r>
              <a:rPr lang="en-US" baseline="-25000" dirty="0"/>
              <a:t>3</a:t>
            </a:r>
            <a:r>
              <a:rPr lang="en-US" dirty="0"/>
              <a:t>, S</a:t>
            </a:r>
            <a:r>
              <a:rPr lang="en-US" baseline="-25000" dirty="0"/>
              <a:t>4</a:t>
            </a:r>
            <a:r>
              <a:rPr lang="en-US" dirty="0"/>
              <a:t>, S</a:t>
            </a:r>
            <a:r>
              <a:rPr lang="en-US" baseline="-25000" dirty="0"/>
              <a:t>5</a:t>
            </a:r>
            <a:r>
              <a:rPr lang="en-US" dirty="0"/>
              <a:t>, </a:t>
            </a:r>
            <a:r>
              <a:rPr lang="en-US" dirty="0" smtClean="0"/>
              <a:t>S</a:t>
            </a:r>
            <a:r>
              <a:rPr lang="en-US" baseline="-25000" dirty="0" smtClean="0"/>
              <a:t>6</a:t>
            </a:r>
            <a:r>
              <a:rPr lang="en-US" dirty="0" smtClean="0"/>
              <a:t>, </a:t>
            </a:r>
            <a:r>
              <a:rPr lang="en-US" dirty="0"/>
              <a:t>S</a:t>
            </a:r>
            <a:r>
              <a:rPr lang="en-US" baseline="-25000" dirty="0"/>
              <a:t>7</a:t>
            </a:r>
            <a:r>
              <a:rPr lang="en-US" dirty="0"/>
              <a:t>, S</a:t>
            </a:r>
            <a:r>
              <a:rPr lang="en-US" baseline="-25000" dirty="0"/>
              <a:t>8</a:t>
            </a:r>
            <a:r>
              <a:rPr lang="en-US" dirty="0"/>
              <a:t>, S</a:t>
            </a:r>
            <a:r>
              <a:rPr lang="en-US" baseline="-25000" dirty="0"/>
              <a:t>9</a:t>
            </a:r>
            <a:r>
              <a:rPr lang="en-US" dirty="0"/>
              <a:t>, S</a:t>
            </a:r>
            <a:r>
              <a:rPr lang="en-US" baseline="-25000" dirty="0"/>
              <a:t>10</a:t>
            </a:r>
            <a:r>
              <a:rPr lang="en-US" dirty="0" smtClean="0"/>
              <a:t>} </a:t>
            </a:r>
            <a:endParaRPr lang="en-US" dirty="0"/>
          </a:p>
          <a:p>
            <a:pPr marL="361950" indent="0" fontAlgn="base" latinLnBrk="1">
              <a:buNone/>
            </a:pPr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en-US" dirty="0"/>
              <a:t>={1, 2, 3, 8}	</a:t>
            </a:r>
            <a:r>
              <a:rPr lang="en-US" dirty="0" smtClean="0"/>
              <a:t>	S</a:t>
            </a:r>
            <a:r>
              <a:rPr lang="en-US" baseline="-25000" dirty="0" smtClean="0"/>
              <a:t>5</a:t>
            </a:r>
            <a:r>
              <a:rPr lang="en-US" dirty="0"/>
              <a:t>={4, 5, 6, 7</a:t>
            </a:r>
            <a:r>
              <a:rPr lang="en-US" dirty="0" smtClean="0"/>
              <a:t>}</a:t>
            </a:r>
            <a:r>
              <a:rPr lang="en-US" dirty="0"/>
              <a:t>	</a:t>
            </a:r>
            <a:r>
              <a:rPr lang="en-US" dirty="0" smtClean="0"/>
              <a:t>	S</a:t>
            </a:r>
            <a:r>
              <a:rPr lang="en-US" baseline="-25000" dirty="0" smtClean="0"/>
              <a:t>9</a:t>
            </a:r>
            <a:r>
              <a:rPr lang="en-US" dirty="0"/>
              <a:t>={6, 9}</a:t>
            </a:r>
          </a:p>
          <a:p>
            <a:pPr marL="361950" indent="0" fontAlgn="base" latinLnBrk="1">
              <a:buNone/>
            </a:pPr>
            <a:r>
              <a:rPr lang="en-US" dirty="0"/>
              <a:t>S</a:t>
            </a:r>
            <a:r>
              <a:rPr lang="en-US" baseline="-25000" dirty="0"/>
              <a:t>2</a:t>
            </a:r>
            <a:r>
              <a:rPr lang="en-US" dirty="0"/>
              <a:t>={1, 2, 3, 4, 8} 	</a:t>
            </a:r>
            <a:r>
              <a:rPr lang="en-US" dirty="0" smtClean="0"/>
              <a:t>S</a:t>
            </a:r>
            <a:r>
              <a:rPr lang="en-US" baseline="-25000" dirty="0" smtClean="0"/>
              <a:t>6</a:t>
            </a:r>
            <a:r>
              <a:rPr lang="en-US" dirty="0"/>
              <a:t>={5, 6, 7, 9, 10}	</a:t>
            </a:r>
            <a:r>
              <a:rPr lang="en-US" dirty="0" smtClean="0"/>
              <a:t>	S</a:t>
            </a:r>
            <a:r>
              <a:rPr lang="en-US" baseline="-25000" dirty="0" smtClean="0"/>
              <a:t>10</a:t>
            </a:r>
            <a:r>
              <a:rPr lang="en-US" dirty="0"/>
              <a:t>={6, 10}</a:t>
            </a:r>
          </a:p>
          <a:p>
            <a:pPr marL="361950" indent="0" fontAlgn="base" latinLnBrk="1">
              <a:buNone/>
            </a:pPr>
            <a:r>
              <a:rPr lang="en-US" dirty="0"/>
              <a:t>S</a:t>
            </a:r>
            <a:r>
              <a:rPr lang="en-US" baseline="-25000" dirty="0"/>
              <a:t>3</a:t>
            </a:r>
            <a:r>
              <a:rPr lang="en-US" dirty="0"/>
              <a:t>={1, 2, 3, 4}	</a:t>
            </a:r>
            <a:r>
              <a:rPr lang="en-US" dirty="0" smtClean="0"/>
              <a:t>	S</a:t>
            </a:r>
            <a:r>
              <a:rPr lang="en-US" baseline="-25000" dirty="0" smtClean="0"/>
              <a:t>7</a:t>
            </a:r>
            <a:r>
              <a:rPr lang="en-US" dirty="0"/>
              <a:t>={4, 5, 6, 7}</a:t>
            </a:r>
          </a:p>
          <a:p>
            <a:pPr marL="361950" indent="0" fontAlgn="base" latinLnBrk="1">
              <a:buNone/>
            </a:pPr>
            <a:r>
              <a:rPr lang="en-US" dirty="0"/>
              <a:t>S</a:t>
            </a:r>
            <a:r>
              <a:rPr lang="en-US" baseline="-25000" dirty="0"/>
              <a:t>4</a:t>
            </a:r>
            <a:r>
              <a:rPr lang="en-US" dirty="0"/>
              <a:t>={2, 3, 4, 5, 7, 8} 	S</a:t>
            </a:r>
            <a:r>
              <a:rPr lang="en-US" baseline="-25000" dirty="0"/>
              <a:t>8</a:t>
            </a:r>
            <a:r>
              <a:rPr lang="en-US" dirty="0"/>
              <a:t>={1, 2, 4, 8}</a:t>
            </a:r>
          </a:p>
          <a:p>
            <a:r>
              <a:rPr lang="en-US" altLang="ko-KR" dirty="0"/>
              <a:t>S</a:t>
            </a:r>
            <a:r>
              <a:rPr lang="en-US" altLang="ko-KR" baseline="-25000" dirty="0"/>
              <a:t>i</a:t>
            </a:r>
            <a:r>
              <a:rPr lang="ko-KR" altLang="en-US" dirty="0"/>
              <a:t> 집합들 중에서 어떤 집합들을 선택하여야 그들의 합집합이 </a:t>
            </a:r>
            <a:r>
              <a:rPr lang="en-US" altLang="ko-KR" dirty="0"/>
              <a:t>U</a:t>
            </a:r>
            <a:r>
              <a:rPr lang="ko-KR" altLang="en-US" dirty="0"/>
              <a:t>와 같은가</a:t>
            </a:r>
            <a:r>
              <a:rPr lang="en-US" altLang="ko-KR" dirty="0"/>
              <a:t>? 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선택된 집합의 수는 최소이어야 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88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 문제의 답은</a:t>
            </a:r>
            <a:r>
              <a:rPr lang="ko-KR" altLang="en-US" sz="3200" dirty="0"/>
              <a:t> </a:t>
            </a:r>
            <a:r>
              <a:rPr lang="en-US" altLang="ko-KR" sz="3200" dirty="0"/>
              <a:t>S</a:t>
            </a:r>
            <a:r>
              <a:rPr lang="en-US" altLang="ko-KR" sz="3200" baseline="-25000" dirty="0"/>
              <a:t>2</a:t>
            </a:r>
            <a:r>
              <a:rPr lang="ko-KR" altLang="en-US" dirty="0"/>
              <a:t>∪</a:t>
            </a:r>
            <a:r>
              <a:rPr lang="en-US" altLang="ko-KR" sz="3200" dirty="0"/>
              <a:t>S</a:t>
            </a:r>
            <a:r>
              <a:rPr lang="en-US" altLang="ko-KR" sz="3200" baseline="-25000" dirty="0"/>
              <a:t>6</a:t>
            </a:r>
            <a:r>
              <a:rPr lang="ko-KR" altLang="en-US" baseline="-25000" dirty="0"/>
              <a:t> </a:t>
            </a:r>
            <a:r>
              <a:rPr lang="en-US" altLang="ko-KR" dirty="0"/>
              <a:t>= {1, 2, 3, 4, 8}</a:t>
            </a:r>
            <a:r>
              <a:rPr lang="ko-KR" altLang="en-US" dirty="0"/>
              <a:t>∪</a:t>
            </a:r>
            <a:r>
              <a:rPr lang="en-US" altLang="ko-KR" dirty="0"/>
              <a:t>{5, 6, 7, 9, 10} = {1, 2, 3, 4, 5, 6, 7, 8} = U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en-US" dirty="0"/>
          </a:p>
        </p:txBody>
      </p:sp>
      <p:pic>
        <p:nvPicPr>
          <p:cNvPr id="2049" name="_x199738792" descr="EMB0000155891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916832"/>
            <a:ext cx="3672408" cy="214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53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fontAlgn="base" latinLnBrk="1"/>
            <a:r>
              <a:rPr lang="ko-KR" altLang="en-US" dirty="0"/>
              <a:t>집합 커버 문제의 최적해는 어떻게 </a:t>
            </a:r>
            <a:r>
              <a:rPr lang="ko-KR" altLang="en-US" dirty="0" smtClean="0"/>
              <a:t>찾아야 할까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pPr fontAlgn="base" latinLnBrk="1"/>
            <a:r>
              <a:rPr lang="en-US" altLang="ko-KR" dirty="0" smtClean="0"/>
              <a:t>F</a:t>
            </a:r>
            <a:r>
              <a:rPr lang="ko-KR" altLang="en-US" dirty="0"/>
              <a:t>에 </a:t>
            </a:r>
            <a:r>
              <a:rPr lang="en-US" altLang="ko-KR" dirty="0"/>
              <a:t>n</a:t>
            </a:r>
            <a:r>
              <a:rPr lang="ko-KR" altLang="en-US" dirty="0"/>
              <a:t>개의 집합들이 있다고 가정해보자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fontAlgn="base" latinLnBrk="1"/>
            <a:r>
              <a:rPr lang="ko-KR" altLang="en-US" dirty="0" smtClean="0"/>
              <a:t>가장 </a:t>
            </a:r>
            <a:r>
              <a:rPr lang="ko-KR" altLang="en-US" dirty="0"/>
              <a:t>단순한 방법은 </a:t>
            </a:r>
            <a:r>
              <a:rPr lang="en-US" altLang="ko-KR" dirty="0"/>
              <a:t>F</a:t>
            </a:r>
            <a:r>
              <a:rPr lang="ko-KR" altLang="en-US" dirty="0"/>
              <a:t>에 있는 집합들의 </a:t>
            </a:r>
            <a:r>
              <a:rPr lang="ko-KR" altLang="en-US" dirty="0">
                <a:solidFill>
                  <a:srgbClr val="FF0000"/>
                </a:solidFill>
              </a:rPr>
              <a:t>모든 조합을 </a:t>
            </a:r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r>
              <a:rPr lang="ko-KR" altLang="en-US" dirty="0" smtClean="0">
                <a:solidFill>
                  <a:srgbClr val="FF0000"/>
                </a:solidFill>
              </a:rPr>
              <a:t>개씩 </a:t>
            </a:r>
            <a:r>
              <a:rPr lang="ko-KR" altLang="en-US" dirty="0" err="1">
                <a:solidFill>
                  <a:srgbClr val="FF0000"/>
                </a:solidFill>
              </a:rPr>
              <a:t>합집합하여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U</a:t>
            </a:r>
            <a:r>
              <a:rPr lang="ko-KR" altLang="en-US" dirty="0">
                <a:solidFill>
                  <a:srgbClr val="FF0000"/>
                </a:solidFill>
              </a:rPr>
              <a:t>가 되는지 확인하고</a:t>
            </a:r>
            <a:r>
              <a:rPr lang="en-US" altLang="ko-KR" dirty="0">
                <a:solidFill>
                  <a:srgbClr val="FF0000"/>
                </a:solidFill>
              </a:rPr>
              <a:t>, U</a:t>
            </a:r>
            <a:r>
              <a:rPr lang="ko-KR" altLang="en-US" dirty="0">
                <a:solidFill>
                  <a:srgbClr val="FF0000"/>
                </a:solidFill>
              </a:rPr>
              <a:t>가 되는 조합의 집합 수가 최소인 것을 찾는 것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endParaRPr lang="ko-KR" altLang="en-US" dirty="0"/>
          </a:p>
          <a:p>
            <a:pPr fontAlgn="base" latinLnBrk="1"/>
            <a:r>
              <a:rPr lang="ko-KR" altLang="en-US" dirty="0"/>
              <a:t>예를 들면</a:t>
            </a:r>
            <a:r>
              <a:rPr lang="en-US" altLang="ko-KR" dirty="0"/>
              <a:t>, F={S</a:t>
            </a:r>
            <a:r>
              <a:rPr lang="en-US" altLang="ko-KR" baseline="-25000" dirty="0"/>
              <a:t>1</a:t>
            </a:r>
            <a:r>
              <a:rPr lang="en-US" altLang="ko-KR" dirty="0"/>
              <a:t>, S</a:t>
            </a:r>
            <a:r>
              <a:rPr lang="en-US" altLang="ko-KR" baseline="-25000" dirty="0"/>
              <a:t>2</a:t>
            </a:r>
            <a:r>
              <a:rPr lang="en-US" altLang="ko-KR" dirty="0"/>
              <a:t>, S</a:t>
            </a:r>
            <a:r>
              <a:rPr lang="en-US" altLang="ko-KR" baseline="-25000" dirty="0"/>
              <a:t>3</a:t>
            </a:r>
            <a:r>
              <a:rPr lang="en-US" altLang="ko-KR" dirty="0"/>
              <a:t>}</a:t>
            </a:r>
            <a:r>
              <a:rPr lang="ko-KR" altLang="en-US" dirty="0"/>
              <a:t>일 경우</a:t>
            </a:r>
            <a:r>
              <a:rPr lang="en-US" altLang="ko-KR" dirty="0"/>
              <a:t>, </a:t>
            </a:r>
            <a:r>
              <a:rPr lang="ko-KR" altLang="en-US" dirty="0"/>
              <a:t>모든 조합이란</a:t>
            </a:r>
            <a:r>
              <a:rPr lang="en-US" altLang="ko-KR" dirty="0"/>
              <a:t>, S</a:t>
            </a:r>
            <a:r>
              <a:rPr lang="en-US" altLang="ko-KR" baseline="-25000" dirty="0"/>
              <a:t>1</a:t>
            </a:r>
            <a:r>
              <a:rPr lang="en-US" altLang="ko-KR" dirty="0"/>
              <a:t>, S</a:t>
            </a:r>
            <a:r>
              <a:rPr lang="en-US" altLang="ko-KR" baseline="-25000" dirty="0"/>
              <a:t>2</a:t>
            </a:r>
            <a:r>
              <a:rPr lang="en-US" altLang="ko-KR" dirty="0"/>
              <a:t>, S</a:t>
            </a:r>
            <a:r>
              <a:rPr lang="en-US" altLang="ko-KR" baseline="-25000" dirty="0"/>
              <a:t>3</a:t>
            </a:r>
            <a:r>
              <a:rPr lang="en-US" altLang="ko-KR" dirty="0"/>
              <a:t>, S</a:t>
            </a:r>
            <a:r>
              <a:rPr lang="en-US" altLang="ko-KR" baseline="-25000" dirty="0"/>
              <a:t>1</a:t>
            </a:r>
            <a:r>
              <a:rPr lang="ko-KR" altLang="en-US" dirty="0"/>
              <a:t>∪</a:t>
            </a:r>
            <a:r>
              <a:rPr lang="en-US" altLang="ko-KR" dirty="0"/>
              <a:t>S</a:t>
            </a:r>
            <a:r>
              <a:rPr lang="en-US" altLang="ko-KR" baseline="-25000" dirty="0"/>
              <a:t>2</a:t>
            </a:r>
            <a:r>
              <a:rPr lang="en-US" altLang="ko-KR" dirty="0"/>
              <a:t>, S</a:t>
            </a:r>
            <a:r>
              <a:rPr lang="en-US" altLang="ko-KR" baseline="-25000" dirty="0"/>
              <a:t>1</a:t>
            </a:r>
            <a:r>
              <a:rPr lang="ko-KR" altLang="en-US" dirty="0"/>
              <a:t>∪</a:t>
            </a:r>
            <a:r>
              <a:rPr lang="en-US" altLang="ko-KR" dirty="0"/>
              <a:t>S</a:t>
            </a:r>
            <a:r>
              <a:rPr lang="en-US" altLang="ko-KR" baseline="-25000" dirty="0"/>
              <a:t>3</a:t>
            </a:r>
            <a:r>
              <a:rPr lang="en-US" altLang="ko-KR" dirty="0"/>
              <a:t>, S</a:t>
            </a:r>
            <a:r>
              <a:rPr lang="en-US" altLang="ko-KR" baseline="-25000" dirty="0"/>
              <a:t>2</a:t>
            </a:r>
            <a:r>
              <a:rPr lang="ko-KR" altLang="en-US" dirty="0"/>
              <a:t>∪</a:t>
            </a:r>
            <a:r>
              <a:rPr lang="en-US" altLang="ko-KR" dirty="0"/>
              <a:t>S</a:t>
            </a:r>
            <a:r>
              <a:rPr lang="en-US" altLang="ko-KR" baseline="-25000" dirty="0"/>
              <a:t>3</a:t>
            </a:r>
            <a:r>
              <a:rPr lang="en-US" altLang="ko-KR" dirty="0"/>
              <a:t>, S</a:t>
            </a:r>
            <a:r>
              <a:rPr lang="en-US" altLang="ko-KR" baseline="-25000" dirty="0"/>
              <a:t>1</a:t>
            </a:r>
            <a:r>
              <a:rPr lang="ko-KR" altLang="en-US" dirty="0"/>
              <a:t>∪</a:t>
            </a:r>
            <a:r>
              <a:rPr lang="en-US" altLang="ko-KR" dirty="0"/>
              <a:t>S</a:t>
            </a:r>
            <a:r>
              <a:rPr lang="en-US" altLang="ko-KR" baseline="-25000" dirty="0"/>
              <a:t>2</a:t>
            </a:r>
            <a:r>
              <a:rPr lang="ko-KR" altLang="en-US" dirty="0"/>
              <a:t>∪</a:t>
            </a:r>
            <a:r>
              <a:rPr lang="en-US" altLang="ko-KR" dirty="0"/>
              <a:t>S</a:t>
            </a:r>
            <a:r>
              <a:rPr lang="en-US" altLang="ko-KR" baseline="-25000" dirty="0"/>
              <a:t>3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1" fontAlgn="base" latinLnBrk="1"/>
            <a:r>
              <a:rPr lang="ko-KR" altLang="en-US" dirty="0" smtClean="0"/>
              <a:t>집합이 </a:t>
            </a:r>
            <a:r>
              <a:rPr lang="en-US" altLang="ko-KR" dirty="0"/>
              <a:t>1</a:t>
            </a:r>
            <a:r>
              <a:rPr lang="ko-KR" altLang="en-US" dirty="0"/>
              <a:t>개인 경우 </a:t>
            </a:r>
            <a:r>
              <a:rPr lang="en-US" altLang="ko-KR" dirty="0"/>
              <a:t>3</a:t>
            </a:r>
            <a:r>
              <a:rPr lang="ko-KR" altLang="en-US" dirty="0"/>
              <a:t>개 </a:t>
            </a:r>
            <a:r>
              <a:rPr lang="en-US" altLang="ko-KR" dirty="0"/>
              <a:t>= </a:t>
            </a:r>
            <a:r>
              <a:rPr lang="en-US" altLang="ko-KR" baseline="-25000" dirty="0"/>
              <a:t>5</a:t>
            </a:r>
            <a:r>
              <a:rPr lang="en-US" altLang="ko-KR" dirty="0"/>
              <a:t>C</a:t>
            </a:r>
            <a:r>
              <a:rPr lang="en-US" altLang="ko-KR" baseline="-25000" dirty="0"/>
              <a:t>1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pPr lvl="1" fontAlgn="base" latinLnBrk="1"/>
            <a:r>
              <a:rPr lang="ko-KR" altLang="en-US" dirty="0" smtClean="0"/>
              <a:t>집합이 </a:t>
            </a:r>
            <a:r>
              <a:rPr lang="en-US" altLang="ko-KR" dirty="0"/>
              <a:t>2</a:t>
            </a:r>
            <a:r>
              <a:rPr lang="ko-KR" altLang="en-US" dirty="0"/>
              <a:t>개인 경우 </a:t>
            </a:r>
            <a:r>
              <a:rPr lang="en-US" altLang="ko-KR" dirty="0"/>
              <a:t>3</a:t>
            </a:r>
            <a:r>
              <a:rPr lang="ko-KR" altLang="en-US" dirty="0"/>
              <a:t>개 </a:t>
            </a:r>
            <a:r>
              <a:rPr lang="en-US" altLang="ko-KR" dirty="0"/>
              <a:t>= </a:t>
            </a:r>
            <a:r>
              <a:rPr lang="en-US" altLang="ko-KR" baseline="-25000" dirty="0"/>
              <a:t>3</a:t>
            </a:r>
            <a:r>
              <a:rPr lang="en-US" altLang="ko-KR" dirty="0"/>
              <a:t>C</a:t>
            </a:r>
            <a:r>
              <a:rPr lang="en-US" altLang="ko-KR" baseline="-25000" dirty="0"/>
              <a:t>2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pPr lvl="1" fontAlgn="base" latinLnBrk="1"/>
            <a:r>
              <a:rPr lang="ko-KR" altLang="en-US" dirty="0" smtClean="0"/>
              <a:t>집합이 </a:t>
            </a:r>
            <a:r>
              <a:rPr lang="en-US" altLang="ko-KR" dirty="0"/>
              <a:t>3</a:t>
            </a:r>
            <a:r>
              <a:rPr lang="ko-KR" altLang="en-US" dirty="0"/>
              <a:t>개인 경우 </a:t>
            </a:r>
            <a:r>
              <a:rPr lang="en-US" altLang="ko-KR" dirty="0"/>
              <a:t>1</a:t>
            </a:r>
            <a:r>
              <a:rPr lang="ko-KR" altLang="en-US" dirty="0"/>
              <a:t>개 </a:t>
            </a:r>
            <a:r>
              <a:rPr lang="en-US" altLang="ko-KR" dirty="0"/>
              <a:t>= </a:t>
            </a:r>
            <a:r>
              <a:rPr lang="en-US" altLang="ko-KR" baseline="-25000" dirty="0"/>
              <a:t>3</a:t>
            </a:r>
            <a:r>
              <a:rPr lang="en-US" altLang="ko-KR" dirty="0"/>
              <a:t>C</a:t>
            </a:r>
            <a:r>
              <a:rPr lang="en-US" altLang="ko-KR" baseline="-25000" dirty="0"/>
              <a:t>3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1" fontAlgn="base" latinLnBrk="1"/>
            <a:r>
              <a:rPr lang="ko-KR" altLang="en-US" dirty="0" smtClean="0"/>
              <a:t>총합은 </a:t>
            </a:r>
            <a:r>
              <a:rPr lang="en-US" altLang="ko-KR" dirty="0"/>
              <a:t>3+3+1= 7 = 2</a:t>
            </a:r>
            <a:r>
              <a:rPr lang="en-US" altLang="ko-KR" baseline="30000" dirty="0"/>
              <a:t>3</a:t>
            </a:r>
            <a:r>
              <a:rPr lang="en-US" altLang="ko-KR" dirty="0"/>
              <a:t>-1 </a:t>
            </a:r>
            <a:r>
              <a:rPr lang="ko-KR" altLang="en-US" dirty="0"/>
              <a:t>개이다</a:t>
            </a:r>
            <a:r>
              <a:rPr lang="en-US" altLang="ko-KR" dirty="0"/>
              <a:t>. </a:t>
            </a:r>
            <a:endParaRPr lang="en-US" altLang="ko-KR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42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</a:t>
            </a:r>
            <a:r>
              <a:rPr lang="ko-KR" altLang="en-US" dirty="0"/>
              <a:t>개의 원소가 있으면 </a:t>
            </a:r>
            <a:r>
              <a:rPr lang="en-US" altLang="ko-KR" dirty="0"/>
              <a:t>(2</a:t>
            </a:r>
            <a:r>
              <a:rPr lang="en-US" altLang="ko-KR" baseline="30000" dirty="0"/>
              <a:t>n</a:t>
            </a:r>
            <a:r>
              <a:rPr lang="en-US" altLang="ko-KR" dirty="0"/>
              <a:t>-1)</a:t>
            </a:r>
            <a:r>
              <a:rPr lang="ko-KR" altLang="en-US" dirty="0"/>
              <a:t>개를 다 검사하여야 하고</a:t>
            </a:r>
            <a:r>
              <a:rPr lang="en-US" altLang="ko-KR" dirty="0"/>
              <a:t>, n</a:t>
            </a:r>
            <a:r>
              <a:rPr lang="ko-KR" altLang="en-US" dirty="0"/>
              <a:t>이 커지면 </a:t>
            </a:r>
            <a:r>
              <a:rPr lang="ko-KR" altLang="en-US" dirty="0" err="1"/>
              <a:t>최적해를</a:t>
            </a:r>
            <a:r>
              <a:rPr lang="ko-KR" altLang="en-US" dirty="0"/>
              <a:t> 찾는 것은 실질적으로 불가능하다</a:t>
            </a:r>
            <a:r>
              <a:rPr lang="en-US" altLang="ko-KR" dirty="0"/>
              <a:t>. </a:t>
            </a:r>
            <a:endParaRPr lang="ko-KR" altLang="en-US" dirty="0"/>
          </a:p>
          <a:p>
            <a:r>
              <a:rPr lang="ko-KR" altLang="en-US" dirty="0"/>
              <a:t>이를 극복하기 위해서는 </a:t>
            </a:r>
            <a:r>
              <a:rPr lang="ko-KR" altLang="en-US" dirty="0" err="1"/>
              <a:t>최적해를</a:t>
            </a:r>
            <a:r>
              <a:rPr lang="ko-KR" altLang="en-US" dirty="0"/>
              <a:t> 찾는 대신에 </a:t>
            </a:r>
            <a:r>
              <a:rPr lang="ko-KR" altLang="en-US" dirty="0" err="1"/>
              <a:t>최적해에</a:t>
            </a:r>
            <a:r>
              <a:rPr lang="ko-KR" altLang="en-US" dirty="0"/>
              <a:t> 근접한 </a:t>
            </a:r>
            <a:r>
              <a:rPr lang="ko-KR" altLang="en-US" dirty="0">
                <a:solidFill>
                  <a:srgbClr val="FF0000"/>
                </a:solidFill>
              </a:rPr>
              <a:t>근사해 </a:t>
            </a:r>
            <a:r>
              <a:rPr lang="en-US" altLang="ko-KR" dirty="0">
                <a:solidFill>
                  <a:srgbClr val="FF0000"/>
                </a:solidFill>
              </a:rPr>
              <a:t>(approximation solution)</a:t>
            </a:r>
            <a:r>
              <a:rPr lang="ko-KR" altLang="en-US" dirty="0"/>
              <a:t>를 찾는 것이다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45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SetCover</a:t>
            </a:r>
            <a:r>
              <a:rPr lang="en-US" altLang="ko-KR" dirty="0"/>
              <a:t> </a:t>
            </a:r>
            <a:r>
              <a:rPr lang="ko-KR" altLang="en-US" dirty="0" smtClean="0"/>
              <a:t>알고리즘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 latinLnBrk="1">
              <a:buNone/>
            </a:pPr>
            <a:r>
              <a:rPr lang="ko-KR" altLang="en-US" dirty="0" smtClean="0"/>
              <a:t>입력</a:t>
            </a:r>
            <a:r>
              <a:rPr lang="en-US" altLang="ko-KR" dirty="0"/>
              <a:t>: </a:t>
            </a:r>
            <a:r>
              <a:rPr lang="en-US" dirty="0"/>
              <a:t>U, F={S</a:t>
            </a:r>
            <a:r>
              <a:rPr lang="en-US" baseline="-25000" dirty="0"/>
              <a:t>i</a:t>
            </a:r>
            <a:r>
              <a:rPr lang="en-US" dirty="0"/>
              <a:t>}, </a:t>
            </a:r>
            <a:r>
              <a:rPr lang="en-US" dirty="0" err="1"/>
              <a:t>i</a:t>
            </a:r>
            <a:r>
              <a:rPr lang="en-US" dirty="0"/>
              <a:t>=1,⋯,n</a:t>
            </a:r>
          </a:p>
          <a:p>
            <a:pPr marL="0" indent="0" fontAlgn="base" latinLnBrk="1">
              <a:buNone/>
            </a:pPr>
            <a:r>
              <a:rPr lang="ko-KR" altLang="en-US" dirty="0"/>
              <a:t>출력</a:t>
            </a:r>
            <a:r>
              <a:rPr lang="en-US" altLang="ko-KR" dirty="0"/>
              <a:t>: </a:t>
            </a:r>
            <a:r>
              <a:rPr lang="ko-KR" altLang="en-US" dirty="0"/>
              <a:t>집합 커버 </a:t>
            </a:r>
            <a:r>
              <a:rPr lang="en-US" altLang="ko-KR" dirty="0"/>
              <a:t>C</a:t>
            </a:r>
            <a:endParaRPr lang="ko-KR" altLang="en-US" dirty="0"/>
          </a:p>
          <a:p>
            <a:pPr marL="0" indent="0" fontAlgn="base" latinLnBrk="1">
              <a:buNone/>
            </a:pPr>
            <a:r>
              <a:rPr lang="en-US" altLang="ko-KR" dirty="0"/>
              <a:t>1. C=</a:t>
            </a:r>
            <a:r>
              <a:rPr lang="ko-KR" altLang="en-US" dirty="0"/>
              <a:t>∅</a:t>
            </a:r>
          </a:p>
          <a:p>
            <a:pPr marL="0" indent="0" fontAlgn="base" latinLnBrk="1">
              <a:buNone/>
            </a:pPr>
            <a:r>
              <a:rPr lang="en-US" altLang="ko-KR" dirty="0"/>
              <a:t>2. while (U</a:t>
            </a:r>
            <a:r>
              <a:rPr lang="ko-KR" altLang="en-US" dirty="0"/>
              <a:t>≠∅</a:t>
            </a:r>
            <a:r>
              <a:rPr lang="en-US" altLang="ko-KR" dirty="0"/>
              <a:t>) do {</a:t>
            </a:r>
            <a:endParaRPr lang="ko-KR" altLang="en-US" dirty="0"/>
          </a:p>
          <a:p>
            <a:pPr marL="725488" indent="-725488" fontAlgn="base" latinLnBrk="1">
              <a:buNone/>
            </a:pPr>
            <a:r>
              <a:rPr lang="en-US" altLang="ko-KR" dirty="0"/>
              <a:t>3. </a:t>
            </a:r>
            <a:r>
              <a:rPr lang="en-US" altLang="ko-KR" dirty="0" smtClean="0"/>
              <a:t>     U</a:t>
            </a:r>
            <a:r>
              <a:rPr lang="ko-KR" altLang="en-US" dirty="0"/>
              <a:t>의 원소들을 </a:t>
            </a:r>
            <a:r>
              <a:rPr lang="ko-KR" altLang="en-US" u="sng" dirty="0"/>
              <a:t>가장 많이 포함하고 있는</a:t>
            </a:r>
            <a:r>
              <a:rPr lang="ko-KR" altLang="en-US" dirty="0"/>
              <a:t> 집합 </a:t>
            </a:r>
            <a:r>
              <a:rPr lang="en-US" altLang="ko-KR" dirty="0"/>
              <a:t>S</a:t>
            </a:r>
            <a:r>
              <a:rPr lang="en-US" altLang="ko-KR" baseline="-25000" dirty="0"/>
              <a:t>i</a:t>
            </a:r>
            <a:r>
              <a:rPr lang="ko-KR" altLang="en-US" dirty="0"/>
              <a:t>를 </a:t>
            </a:r>
            <a:r>
              <a:rPr lang="en-US" altLang="ko-KR" dirty="0"/>
              <a:t>F</a:t>
            </a:r>
            <a:r>
              <a:rPr lang="ko-KR" altLang="en-US" dirty="0"/>
              <a:t>에서 선택한다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indent="0" fontAlgn="base" latinLnBrk="1">
              <a:buNone/>
            </a:pPr>
            <a:r>
              <a:rPr lang="en-US" altLang="ko-KR" dirty="0"/>
              <a:t>4</a:t>
            </a:r>
            <a:r>
              <a:rPr lang="en-US" altLang="ko-KR" dirty="0" smtClean="0"/>
              <a:t>.      U=U-S</a:t>
            </a:r>
            <a:r>
              <a:rPr lang="en-US" altLang="ko-KR" baseline="-25000" dirty="0" smtClean="0"/>
              <a:t>i</a:t>
            </a:r>
            <a:endParaRPr lang="ko-KR" altLang="en-US" dirty="0"/>
          </a:p>
          <a:p>
            <a:pPr marL="0" indent="0" fontAlgn="base" latinLnBrk="1">
              <a:buNone/>
            </a:pPr>
            <a:r>
              <a:rPr lang="en-US" altLang="ko-KR" dirty="0"/>
              <a:t>5. </a:t>
            </a:r>
            <a:r>
              <a:rPr lang="en-US" altLang="ko-KR" dirty="0" smtClean="0"/>
              <a:t>     S</a:t>
            </a:r>
            <a:r>
              <a:rPr lang="en-US" altLang="ko-KR" baseline="-25000" dirty="0" smtClean="0"/>
              <a:t>i</a:t>
            </a:r>
            <a:r>
              <a:rPr lang="ko-KR" altLang="en-US" dirty="0"/>
              <a:t>를 </a:t>
            </a:r>
            <a:r>
              <a:rPr lang="en-US" altLang="ko-KR" dirty="0"/>
              <a:t>F</a:t>
            </a:r>
            <a:r>
              <a:rPr lang="ko-KR" altLang="en-US" dirty="0"/>
              <a:t>에서 제거하고</a:t>
            </a:r>
            <a:r>
              <a:rPr lang="en-US" altLang="ko-KR" dirty="0"/>
              <a:t>, S</a:t>
            </a:r>
            <a:r>
              <a:rPr lang="en-US" altLang="ko-KR" baseline="-25000" dirty="0"/>
              <a:t>i</a:t>
            </a:r>
            <a:r>
              <a:rPr lang="ko-KR" altLang="en-US" dirty="0"/>
              <a:t>를 </a:t>
            </a:r>
            <a:r>
              <a:rPr lang="en-US" altLang="ko-KR" dirty="0"/>
              <a:t>C</a:t>
            </a:r>
            <a:r>
              <a:rPr lang="ko-KR" altLang="en-US" dirty="0"/>
              <a:t>에 추가한다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indent="0" fontAlgn="base" latinLnBrk="1">
              <a:buNone/>
            </a:pPr>
            <a:r>
              <a:rPr lang="en-US" altLang="ko-KR" dirty="0" smtClean="0"/>
              <a:t>    }</a:t>
            </a:r>
            <a:endParaRPr lang="ko-KR" altLang="en-US" dirty="0"/>
          </a:p>
          <a:p>
            <a:pPr marL="0" indent="0" fontAlgn="base" latinLnBrk="1">
              <a:buNone/>
            </a:pPr>
            <a:r>
              <a:rPr lang="en-US" altLang="ko-KR" dirty="0"/>
              <a:t>6. return C </a:t>
            </a:r>
            <a:endParaRPr lang="ko-KR" alt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155</a:t>
            </a:fld>
            <a:endParaRPr 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358057" y="3293693"/>
            <a:ext cx="367552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sets[</a:t>
            </a:r>
            <a:r>
              <a:rPr lang="en-US" altLang="ko-KR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][</a:t>
            </a:r>
            <a:r>
              <a:rPr lang="en-US" altLang="ko-KR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 =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 { 1,2,3,8,0,0,0,0,0,0 },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 1,2,3,4,8,0,0,0,0,0 },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 1,2,3,4,0,0,0,0,0,0 },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 2,3,4,5,7,8,0,0,0,0 },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 4,5,6,7,0,0,0,0,0,0 },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 5,6,7,9,10,0,0,0,0,0 },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 4,5,6,7,0,0,0,0,0,0 },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 1,2,4,8,0,0,0,0,0,0 },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 6,9,0,0,0,0,0,0,0,0 },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 6,10,0,0,0,0,0,0,0,0 } };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58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fontAlgn="base"/>
            <a:r>
              <a:rPr lang="en-US" altLang="ko-KR" dirty="0" smtClean="0"/>
              <a:t>Line 1:</a:t>
            </a:r>
            <a:r>
              <a:rPr lang="ko-KR" altLang="en-US" dirty="0" smtClean="0"/>
              <a:t> </a:t>
            </a:r>
            <a:r>
              <a:rPr lang="en-US" altLang="ko-KR" dirty="0"/>
              <a:t>C</a:t>
            </a:r>
            <a:r>
              <a:rPr lang="ko-KR" altLang="en-US" dirty="0"/>
              <a:t>를 공집합으로 초기화시킨다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en-US" altLang="ko-KR" dirty="0"/>
              <a:t>Line 2~5</a:t>
            </a:r>
            <a:r>
              <a:rPr lang="ko-KR" altLang="en-US" dirty="0"/>
              <a:t>의 </a:t>
            </a:r>
            <a:r>
              <a:rPr lang="en-US" altLang="ko-KR" dirty="0"/>
              <a:t>while-</a:t>
            </a:r>
            <a:r>
              <a:rPr lang="ko-KR" altLang="en-US" dirty="0"/>
              <a:t>루프에서는 집합 </a:t>
            </a:r>
            <a:r>
              <a:rPr lang="en-US" altLang="ko-KR" dirty="0"/>
              <a:t>U</a:t>
            </a:r>
            <a:r>
              <a:rPr lang="ko-KR" altLang="en-US" dirty="0"/>
              <a:t>가 공집합이 될 때까지 수행된다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en-US" altLang="ko-KR" dirty="0"/>
              <a:t>Line </a:t>
            </a:r>
            <a:r>
              <a:rPr lang="en-US" altLang="ko-KR" dirty="0" smtClean="0"/>
              <a:t>3:</a:t>
            </a:r>
            <a:r>
              <a:rPr lang="ko-KR" altLang="en-US" dirty="0" smtClean="0"/>
              <a:t> </a:t>
            </a:r>
            <a:r>
              <a:rPr lang="ko-KR" altLang="en-US" dirty="0"/>
              <a:t>‘그리디’하게 </a:t>
            </a:r>
            <a:r>
              <a:rPr lang="en-US" altLang="ko-KR" dirty="0"/>
              <a:t>U</a:t>
            </a:r>
            <a:r>
              <a:rPr lang="ko-KR" altLang="en-US" dirty="0"/>
              <a:t>와 가장 많은 수의 원소들을 공유하는 집합 </a:t>
            </a:r>
            <a:r>
              <a:rPr lang="en-US" altLang="ko-KR" dirty="0"/>
              <a:t>S</a:t>
            </a:r>
            <a:r>
              <a:rPr lang="en-US" altLang="ko-KR" baseline="-25000" dirty="0"/>
              <a:t>i</a:t>
            </a:r>
            <a:r>
              <a:rPr lang="ko-KR" altLang="en-US" dirty="0"/>
              <a:t>를 선택한다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/>
            <a:r>
              <a:rPr lang="en-US" altLang="ko-KR" dirty="0"/>
              <a:t>Line </a:t>
            </a:r>
            <a:r>
              <a:rPr lang="en-US" altLang="ko-KR" dirty="0" smtClean="0"/>
              <a:t>4: S</a:t>
            </a:r>
            <a:r>
              <a:rPr lang="en-US" altLang="ko-KR" baseline="-25000" dirty="0" smtClean="0"/>
              <a:t>i</a:t>
            </a:r>
            <a:r>
              <a:rPr lang="ko-KR" altLang="en-US" dirty="0"/>
              <a:t>의 원소들을 </a:t>
            </a:r>
            <a:r>
              <a:rPr lang="en-US" altLang="ko-KR" dirty="0"/>
              <a:t>U</a:t>
            </a:r>
            <a:r>
              <a:rPr lang="ko-KR" altLang="en-US" dirty="0"/>
              <a:t>에서 제거한다</a:t>
            </a:r>
            <a:r>
              <a:rPr lang="en-US" altLang="ko-KR" dirty="0"/>
              <a:t>. </a:t>
            </a:r>
            <a:r>
              <a:rPr lang="ko-KR" altLang="en-US" dirty="0"/>
              <a:t>왜냐하면 </a:t>
            </a:r>
            <a:r>
              <a:rPr lang="en-US" altLang="ko-KR" dirty="0"/>
              <a:t>S</a:t>
            </a:r>
            <a:r>
              <a:rPr lang="en-US" altLang="ko-KR" baseline="-25000" dirty="0"/>
              <a:t>i</a:t>
            </a:r>
            <a:r>
              <a:rPr lang="ko-KR" altLang="en-US" dirty="0"/>
              <a:t>의 원소들은 커버된 것이기 때문이다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en-US" altLang="ko-KR" dirty="0"/>
              <a:t>U</a:t>
            </a:r>
            <a:r>
              <a:rPr lang="ko-KR" altLang="en-US" dirty="0"/>
              <a:t>는 아직 커버되지 않은 원소들의 집합이다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/>
            <a:r>
              <a:rPr lang="en-US" altLang="ko-KR" dirty="0"/>
              <a:t>Line </a:t>
            </a:r>
            <a:r>
              <a:rPr lang="en-US" altLang="ko-KR" dirty="0" smtClean="0"/>
              <a:t>5:</a:t>
            </a:r>
            <a:r>
              <a:rPr lang="ko-KR" altLang="en-US" dirty="0" smtClean="0"/>
              <a:t> </a:t>
            </a:r>
            <a:r>
              <a:rPr lang="en-US" altLang="ko-KR" dirty="0"/>
              <a:t>S</a:t>
            </a:r>
            <a:r>
              <a:rPr lang="en-US" altLang="ko-KR" baseline="-25000" dirty="0"/>
              <a:t>i</a:t>
            </a:r>
            <a:r>
              <a:rPr lang="ko-KR" altLang="en-US" dirty="0"/>
              <a:t>를 </a:t>
            </a:r>
            <a:r>
              <a:rPr lang="en-US" altLang="ko-KR" dirty="0"/>
              <a:t>F</a:t>
            </a:r>
            <a:r>
              <a:rPr lang="ko-KR" altLang="en-US" dirty="0"/>
              <a:t>로부터 제거하여</a:t>
            </a:r>
            <a:r>
              <a:rPr lang="en-US" altLang="ko-KR" dirty="0"/>
              <a:t>, S</a:t>
            </a:r>
            <a:r>
              <a:rPr lang="en-US" altLang="ko-KR" baseline="-25000" dirty="0"/>
              <a:t>i</a:t>
            </a:r>
            <a:r>
              <a:rPr lang="ko-KR" altLang="en-US" dirty="0"/>
              <a:t>가 </a:t>
            </a:r>
            <a:r>
              <a:rPr lang="en-US" altLang="ko-KR" dirty="0"/>
              <a:t>line 3</a:t>
            </a:r>
            <a:r>
              <a:rPr lang="ko-KR" altLang="en-US" dirty="0"/>
              <a:t>에서 더 이상 고려되지 않도록 하며</a:t>
            </a:r>
            <a:r>
              <a:rPr lang="en-US" altLang="ko-KR" dirty="0"/>
              <a:t>, S</a:t>
            </a:r>
            <a:r>
              <a:rPr lang="en-US" altLang="ko-KR" baseline="-25000" dirty="0"/>
              <a:t>i</a:t>
            </a:r>
            <a:r>
              <a:rPr lang="ko-KR" altLang="en-US" dirty="0"/>
              <a:t>를 집합 커버 </a:t>
            </a:r>
            <a:r>
              <a:rPr lang="en-US" altLang="ko-KR" dirty="0"/>
              <a:t>C</a:t>
            </a:r>
            <a:r>
              <a:rPr lang="ko-KR" altLang="en-US" dirty="0"/>
              <a:t>에 추가한다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en-US" altLang="ko-KR" dirty="0"/>
              <a:t>Line </a:t>
            </a:r>
            <a:r>
              <a:rPr lang="en-US" altLang="ko-KR" dirty="0" smtClean="0"/>
              <a:t>6:</a:t>
            </a:r>
            <a:r>
              <a:rPr lang="ko-KR" altLang="en-US" dirty="0" smtClean="0"/>
              <a:t> </a:t>
            </a:r>
            <a:r>
              <a:rPr lang="en-US" altLang="ko-KR" dirty="0"/>
              <a:t>C</a:t>
            </a:r>
            <a:r>
              <a:rPr lang="ko-KR" altLang="en-US" dirty="0"/>
              <a:t>를 </a:t>
            </a:r>
            <a:r>
              <a:rPr lang="ko-KR" altLang="en-US" dirty="0" err="1"/>
              <a:t>리턴한다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51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SetCover</a:t>
            </a:r>
            <a:r>
              <a:rPr lang="en-US" altLang="ko-KR" dirty="0"/>
              <a:t> </a:t>
            </a:r>
            <a:r>
              <a:rPr lang="ko-KR" altLang="en-US" dirty="0"/>
              <a:t>알고리즘의 수행 </a:t>
            </a:r>
            <a:r>
              <a:rPr lang="ko-KR" altLang="en-US" dirty="0" smtClean="0"/>
              <a:t>과정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1950" indent="0" fontAlgn="base" latinLnBrk="1">
              <a:buNone/>
            </a:pPr>
            <a:r>
              <a:rPr lang="en-US" dirty="0" smtClean="0"/>
              <a:t>U</a:t>
            </a:r>
            <a:r>
              <a:rPr lang="en-US" dirty="0"/>
              <a:t>={1, 2, 3, 4, 5, 6, 7, 8, 9, 10} </a:t>
            </a:r>
          </a:p>
          <a:p>
            <a:pPr marL="361950" indent="0" fontAlgn="base" latinLnBrk="1">
              <a:buNone/>
            </a:pPr>
            <a:r>
              <a:rPr lang="en-US" dirty="0"/>
              <a:t>F={S</a:t>
            </a:r>
            <a:r>
              <a:rPr lang="en-US" baseline="-25000" dirty="0"/>
              <a:t>1</a:t>
            </a:r>
            <a:r>
              <a:rPr lang="en-US" dirty="0"/>
              <a:t>, S</a:t>
            </a:r>
            <a:r>
              <a:rPr lang="en-US" baseline="-25000" dirty="0"/>
              <a:t>2</a:t>
            </a:r>
            <a:r>
              <a:rPr lang="en-US" dirty="0"/>
              <a:t>, S</a:t>
            </a:r>
            <a:r>
              <a:rPr lang="en-US" baseline="-25000" dirty="0"/>
              <a:t>3</a:t>
            </a:r>
            <a:r>
              <a:rPr lang="en-US" dirty="0"/>
              <a:t>, S</a:t>
            </a:r>
            <a:r>
              <a:rPr lang="en-US" baseline="-25000" dirty="0"/>
              <a:t>4</a:t>
            </a:r>
            <a:r>
              <a:rPr lang="en-US" dirty="0"/>
              <a:t>, S</a:t>
            </a:r>
            <a:r>
              <a:rPr lang="en-US" baseline="-25000" dirty="0"/>
              <a:t>5</a:t>
            </a:r>
            <a:r>
              <a:rPr lang="en-US" dirty="0"/>
              <a:t>, S</a:t>
            </a:r>
            <a:r>
              <a:rPr lang="en-US" baseline="-25000" dirty="0"/>
              <a:t>6</a:t>
            </a:r>
            <a:r>
              <a:rPr lang="en-US" dirty="0"/>
              <a:t>, S</a:t>
            </a:r>
            <a:r>
              <a:rPr lang="en-US" baseline="-25000" dirty="0"/>
              <a:t>7</a:t>
            </a:r>
            <a:r>
              <a:rPr lang="en-US" dirty="0"/>
              <a:t>, S</a:t>
            </a:r>
            <a:r>
              <a:rPr lang="en-US" baseline="-25000" dirty="0"/>
              <a:t>8</a:t>
            </a:r>
            <a:r>
              <a:rPr lang="en-US" dirty="0"/>
              <a:t>, S</a:t>
            </a:r>
            <a:r>
              <a:rPr lang="en-US" baseline="-25000" dirty="0"/>
              <a:t>9</a:t>
            </a:r>
            <a:r>
              <a:rPr lang="en-US" dirty="0"/>
              <a:t>, S</a:t>
            </a:r>
            <a:r>
              <a:rPr lang="en-US" baseline="-25000" dirty="0"/>
              <a:t>10</a:t>
            </a:r>
            <a:r>
              <a:rPr lang="en-US" dirty="0"/>
              <a:t>} </a:t>
            </a:r>
          </a:p>
          <a:p>
            <a:pPr marL="361950" indent="0" fontAlgn="base" latinLnBrk="1">
              <a:buNone/>
            </a:pPr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en-US" dirty="0"/>
              <a:t>={1, 2, 3, 8}	 </a:t>
            </a:r>
            <a:r>
              <a:rPr lang="en-US" dirty="0" smtClean="0"/>
              <a:t>	     S</a:t>
            </a:r>
            <a:r>
              <a:rPr lang="en-US" baseline="-25000" dirty="0" smtClean="0"/>
              <a:t>6</a:t>
            </a:r>
            <a:r>
              <a:rPr lang="en-US" dirty="0"/>
              <a:t>={5, 6, 7, 9, 10}</a:t>
            </a:r>
          </a:p>
          <a:p>
            <a:pPr marL="361950" indent="0" fontAlgn="base" latinLnBrk="1">
              <a:buNone/>
            </a:pPr>
            <a:r>
              <a:rPr lang="en-US" dirty="0"/>
              <a:t>S</a:t>
            </a:r>
            <a:r>
              <a:rPr lang="en-US" baseline="-25000" dirty="0"/>
              <a:t>2</a:t>
            </a:r>
            <a:r>
              <a:rPr lang="en-US" dirty="0"/>
              <a:t>={1, 2, 3, 4, 8} 	 </a:t>
            </a:r>
            <a:r>
              <a:rPr lang="en-US" dirty="0" smtClean="0"/>
              <a:t>     S</a:t>
            </a:r>
            <a:r>
              <a:rPr lang="en-US" baseline="-25000" dirty="0" smtClean="0"/>
              <a:t>7</a:t>
            </a:r>
            <a:r>
              <a:rPr lang="en-US" dirty="0"/>
              <a:t>={4, 5, 6, 7}</a:t>
            </a:r>
          </a:p>
          <a:p>
            <a:pPr marL="361950" indent="0" fontAlgn="base" latinLnBrk="1">
              <a:buNone/>
            </a:pPr>
            <a:r>
              <a:rPr lang="en-US" dirty="0"/>
              <a:t>S</a:t>
            </a:r>
            <a:r>
              <a:rPr lang="en-US" baseline="-25000" dirty="0"/>
              <a:t>3</a:t>
            </a:r>
            <a:r>
              <a:rPr lang="en-US" dirty="0"/>
              <a:t>={1, 2, 3, 4}	</a:t>
            </a:r>
            <a:r>
              <a:rPr lang="en-US" dirty="0" smtClean="0"/>
              <a:t>	      S</a:t>
            </a:r>
            <a:r>
              <a:rPr lang="en-US" baseline="-25000" dirty="0" smtClean="0"/>
              <a:t>8</a:t>
            </a:r>
            <a:r>
              <a:rPr lang="en-US" dirty="0"/>
              <a:t>={1, 2, 4, 8}</a:t>
            </a:r>
          </a:p>
          <a:p>
            <a:pPr marL="361950" indent="0" fontAlgn="base" latinLnBrk="1">
              <a:buNone/>
            </a:pPr>
            <a:r>
              <a:rPr lang="en-US" dirty="0"/>
              <a:t>S</a:t>
            </a:r>
            <a:r>
              <a:rPr lang="en-US" baseline="-25000" dirty="0"/>
              <a:t>4</a:t>
            </a:r>
            <a:r>
              <a:rPr lang="en-US" dirty="0"/>
              <a:t>={2, 3, 4, 5, 7, 8</a:t>
            </a:r>
            <a:r>
              <a:rPr lang="en-US" dirty="0" smtClean="0"/>
              <a:t>}	   S</a:t>
            </a:r>
            <a:r>
              <a:rPr lang="en-US" baseline="-25000" dirty="0" smtClean="0"/>
              <a:t>9</a:t>
            </a:r>
            <a:r>
              <a:rPr lang="en-US" dirty="0"/>
              <a:t>={6, 9}</a:t>
            </a:r>
          </a:p>
          <a:p>
            <a:pPr marL="361950" indent="0" fontAlgn="base" latinLnBrk="1">
              <a:buNone/>
            </a:pPr>
            <a:r>
              <a:rPr lang="en-US" dirty="0"/>
              <a:t>S</a:t>
            </a:r>
            <a:r>
              <a:rPr lang="en-US" baseline="-25000" dirty="0"/>
              <a:t>5</a:t>
            </a:r>
            <a:r>
              <a:rPr lang="en-US" dirty="0"/>
              <a:t>={4, 5, 6, 7}	 </a:t>
            </a:r>
            <a:r>
              <a:rPr lang="en-US" dirty="0" smtClean="0"/>
              <a:t>	     S</a:t>
            </a:r>
            <a:r>
              <a:rPr lang="en-US" baseline="-25000" dirty="0" smtClean="0"/>
              <a:t>10</a:t>
            </a:r>
            <a:r>
              <a:rPr lang="en-US" dirty="0"/>
              <a:t>={6, 10}</a:t>
            </a:r>
          </a:p>
          <a:p>
            <a:endParaRPr lang="ko-KR" alt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38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fontAlgn="base">
              <a:spcAft>
                <a:spcPts val="1800"/>
              </a:spcAft>
            </a:pPr>
            <a:r>
              <a:rPr lang="en-US" dirty="0"/>
              <a:t>Line 1: C=∅</a:t>
            </a:r>
            <a:r>
              <a:rPr lang="ko-KR" altLang="en-US" dirty="0"/>
              <a:t>로 </a:t>
            </a:r>
            <a:r>
              <a:rPr lang="ko-KR" altLang="en-US" dirty="0" smtClean="0"/>
              <a:t>초기화</a:t>
            </a:r>
            <a:endParaRPr lang="ko-KR" altLang="en-US" dirty="0"/>
          </a:p>
          <a:p>
            <a:pPr lvl="0" fontAlgn="base">
              <a:spcAft>
                <a:spcPts val="1800"/>
              </a:spcAft>
            </a:pPr>
            <a:r>
              <a:rPr lang="en-US" dirty="0"/>
              <a:t>Line 2: while-</a:t>
            </a:r>
            <a:r>
              <a:rPr lang="ko-KR" altLang="en-US" dirty="0"/>
              <a:t>조건 </a:t>
            </a:r>
            <a:r>
              <a:rPr lang="en-US" altLang="ko-KR" dirty="0"/>
              <a:t>(</a:t>
            </a:r>
            <a:r>
              <a:rPr lang="en-US" dirty="0"/>
              <a:t>U≠∅)=({1, 2, 3, 4, 5, 6, 7, 8, 9, 10} ≠ ∅)</a:t>
            </a:r>
            <a:r>
              <a:rPr lang="ko-KR" altLang="en-US" dirty="0"/>
              <a:t>이 ‘참’이다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>
              <a:spcAft>
                <a:spcPts val="1800"/>
              </a:spcAft>
            </a:pPr>
            <a:r>
              <a:rPr lang="en-US" dirty="0"/>
              <a:t>Line 3: U</a:t>
            </a:r>
            <a:r>
              <a:rPr lang="ko-KR" altLang="en-US" dirty="0"/>
              <a:t>의 </a:t>
            </a:r>
            <a:r>
              <a:rPr lang="ko-KR" altLang="en-US" dirty="0" smtClean="0"/>
              <a:t>원소를 </a:t>
            </a:r>
            <a:r>
              <a:rPr lang="ko-KR" altLang="en-US" dirty="0"/>
              <a:t>가장 많이 커버하는 집합인 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baseline="-25000" dirty="0">
                <a:solidFill>
                  <a:srgbClr val="FF0000"/>
                </a:solidFill>
              </a:rPr>
              <a:t>4</a:t>
            </a:r>
            <a:r>
              <a:rPr lang="en-US" dirty="0"/>
              <a:t>={2, 3, 4, 5, 7, 8}</a:t>
            </a:r>
            <a:r>
              <a:rPr lang="ko-KR" altLang="en-US" dirty="0"/>
              <a:t>을 </a:t>
            </a:r>
            <a:r>
              <a:rPr lang="en-US" dirty="0"/>
              <a:t>F</a:t>
            </a:r>
            <a:r>
              <a:rPr lang="ko-KR" altLang="en-US" dirty="0"/>
              <a:t>에서 선택한다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>
              <a:spcAft>
                <a:spcPts val="1800"/>
              </a:spcAft>
            </a:pPr>
            <a:r>
              <a:rPr lang="en-US" dirty="0"/>
              <a:t>Line 4: U = U - S</a:t>
            </a:r>
            <a:r>
              <a:rPr lang="en-US" baseline="-25000" dirty="0"/>
              <a:t>4 </a:t>
            </a:r>
            <a:r>
              <a:rPr lang="en-US" dirty="0"/>
              <a:t>= {1, 2, 3, 4, 5, 6, 7, 8, 9, 10} - {2, 3, 4, 5, 7, 8} = {1, 6, 9, 10}</a:t>
            </a:r>
          </a:p>
          <a:p>
            <a:pPr lvl="0" fontAlgn="base">
              <a:spcAft>
                <a:spcPts val="1800"/>
              </a:spcAft>
            </a:pPr>
            <a:r>
              <a:rPr lang="en-US" dirty="0"/>
              <a:t>Line 5: S</a:t>
            </a:r>
            <a:r>
              <a:rPr lang="en-US" baseline="-25000" dirty="0"/>
              <a:t>4</a:t>
            </a:r>
            <a:r>
              <a:rPr lang="ko-KR" altLang="en-US" dirty="0"/>
              <a:t>를 </a:t>
            </a:r>
            <a:r>
              <a:rPr lang="en-US" dirty="0"/>
              <a:t>F</a:t>
            </a:r>
            <a:r>
              <a:rPr lang="ko-KR" altLang="en-US" dirty="0"/>
              <a:t>에서 제거하고</a:t>
            </a:r>
            <a:r>
              <a:rPr lang="en-US" altLang="ko-KR" dirty="0"/>
              <a:t>, </a:t>
            </a:r>
            <a:r>
              <a:rPr lang="ko-KR" altLang="en-US" sz="2400" dirty="0"/>
              <a:t>즉</a:t>
            </a:r>
            <a:r>
              <a:rPr lang="en-US" altLang="ko-KR" sz="2400" dirty="0"/>
              <a:t>,</a:t>
            </a:r>
            <a:r>
              <a:rPr lang="en-US" altLang="ko-KR" dirty="0"/>
              <a:t> </a:t>
            </a:r>
            <a:r>
              <a:rPr lang="en-US" dirty="0"/>
              <a:t>F ={ S</a:t>
            </a:r>
            <a:r>
              <a:rPr lang="en-US" baseline="-25000" dirty="0"/>
              <a:t>1</a:t>
            </a:r>
            <a:r>
              <a:rPr lang="en-US" dirty="0"/>
              <a:t>, S</a:t>
            </a:r>
            <a:r>
              <a:rPr lang="en-US" baseline="-25000" dirty="0"/>
              <a:t>2</a:t>
            </a:r>
            <a:r>
              <a:rPr lang="en-US" dirty="0"/>
              <a:t>, S</a:t>
            </a:r>
            <a:r>
              <a:rPr lang="en-US" baseline="-25000" dirty="0"/>
              <a:t>3</a:t>
            </a:r>
            <a:r>
              <a:rPr lang="en-US" dirty="0"/>
              <a:t>, S</a:t>
            </a:r>
            <a:r>
              <a:rPr lang="en-US" baseline="-25000" dirty="0"/>
              <a:t>4</a:t>
            </a:r>
            <a:r>
              <a:rPr lang="en-US" dirty="0"/>
              <a:t>, S</a:t>
            </a:r>
            <a:r>
              <a:rPr lang="en-US" baseline="-25000" dirty="0"/>
              <a:t>5</a:t>
            </a:r>
            <a:r>
              <a:rPr lang="en-US" dirty="0"/>
              <a:t>, S</a:t>
            </a:r>
            <a:r>
              <a:rPr lang="en-US" baseline="-25000" dirty="0"/>
              <a:t>6</a:t>
            </a:r>
            <a:r>
              <a:rPr lang="en-US" dirty="0"/>
              <a:t>, S</a:t>
            </a:r>
            <a:r>
              <a:rPr lang="en-US" baseline="-25000" dirty="0"/>
              <a:t>7</a:t>
            </a:r>
            <a:r>
              <a:rPr lang="en-US" dirty="0"/>
              <a:t>, S</a:t>
            </a:r>
            <a:r>
              <a:rPr lang="en-US" baseline="-25000" dirty="0"/>
              <a:t>8</a:t>
            </a:r>
            <a:r>
              <a:rPr lang="en-US" dirty="0"/>
              <a:t>, S</a:t>
            </a:r>
            <a:r>
              <a:rPr lang="en-US" baseline="-25000" dirty="0"/>
              <a:t>9</a:t>
            </a:r>
            <a:r>
              <a:rPr lang="en-US" dirty="0"/>
              <a:t>, S</a:t>
            </a:r>
            <a:r>
              <a:rPr lang="en-US" baseline="-25000" dirty="0"/>
              <a:t>10</a:t>
            </a:r>
            <a:r>
              <a:rPr lang="en-US" dirty="0"/>
              <a:t>} - {S</a:t>
            </a:r>
            <a:r>
              <a:rPr lang="en-US" baseline="-25000" dirty="0"/>
              <a:t>4</a:t>
            </a:r>
            <a:r>
              <a:rPr lang="en-US" dirty="0"/>
              <a:t>} = {S</a:t>
            </a:r>
            <a:r>
              <a:rPr lang="en-US" baseline="-25000" dirty="0"/>
              <a:t>1</a:t>
            </a:r>
            <a:r>
              <a:rPr lang="en-US" dirty="0"/>
              <a:t>, S</a:t>
            </a:r>
            <a:r>
              <a:rPr lang="en-US" baseline="-25000" dirty="0"/>
              <a:t>2</a:t>
            </a:r>
            <a:r>
              <a:rPr lang="en-US" dirty="0"/>
              <a:t>, S</a:t>
            </a:r>
            <a:r>
              <a:rPr lang="en-US" baseline="-25000" dirty="0"/>
              <a:t>3</a:t>
            </a:r>
            <a:r>
              <a:rPr lang="en-US" dirty="0"/>
              <a:t>, S</a:t>
            </a:r>
            <a:r>
              <a:rPr lang="en-US" baseline="-25000" dirty="0"/>
              <a:t>5</a:t>
            </a:r>
            <a:r>
              <a:rPr lang="en-US" dirty="0"/>
              <a:t>, S</a:t>
            </a:r>
            <a:r>
              <a:rPr lang="en-US" baseline="-25000" dirty="0"/>
              <a:t>6</a:t>
            </a:r>
            <a:r>
              <a:rPr lang="en-US" dirty="0"/>
              <a:t>, S</a:t>
            </a:r>
            <a:r>
              <a:rPr lang="en-US" baseline="-25000" dirty="0"/>
              <a:t>7</a:t>
            </a:r>
            <a:r>
              <a:rPr lang="en-US" dirty="0"/>
              <a:t>, S</a:t>
            </a:r>
            <a:r>
              <a:rPr lang="en-US" baseline="-25000" dirty="0"/>
              <a:t>8</a:t>
            </a:r>
            <a:r>
              <a:rPr lang="en-US" dirty="0"/>
              <a:t>, S</a:t>
            </a:r>
            <a:r>
              <a:rPr lang="en-US" baseline="-25000" dirty="0"/>
              <a:t>9</a:t>
            </a:r>
            <a:r>
              <a:rPr lang="en-US" dirty="0"/>
              <a:t>, S</a:t>
            </a:r>
            <a:r>
              <a:rPr lang="en-US" baseline="-25000" dirty="0"/>
              <a:t>10</a:t>
            </a:r>
            <a:r>
              <a:rPr lang="en-US" dirty="0"/>
              <a:t>}</a:t>
            </a:r>
            <a:r>
              <a:rPr lang="ko-KR" altLang="en-US" dirty="0"/>
              <a:t>가 되고</a:t>
            </a:r>
            <a:r>
              <a:rPr lang="en-US" altLang="ko-KR" dirty="0"/>
              <a:t>, </a:t>
            </a:r>
            <a:r>
              <a:rPr lang="en-US" dirty="0"/>
              <a:t>S</a:t>
            </a:r>
            <a:r>
              <a:rPr lang="en-US" baseline="-25000" dirty="0"/>
              <a:t>4</a:t>
            </a:r>
            <a:r>
              <a:rPr lang="ko-KR" altLang="en-US" dirty="0"/>
              <a:t>를 </a:t>
            </a:r>
            <a:r>
              <a:rPr lang="en-US" dirty="0"/>
              <a:t>C</a:t>
            </a:r>
            <a:r>
              <a:rPr lang="ko-KR" altLang="en-US" dirty="0"/>
              <a:t>에 추가한다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dirty="0">
                <a:solidFill>
                  <a:srgbClr val="FF0000"/>
                </a:solidFill>
              </a:rPr>
              <a:t>C = {S</a:t>
            </a:r>
            <a:r>
              <a:rPr lang="en-US" baseline="-25000" dirty="0">
                <a:solidFill>
                  <a:srgbClr val="FF0000"/>
                </a:solidFill>
              </a:rPr>
              <a:t>4</a:t>
            </a:r>
            <a:r>
              <a:rPr lang="en-US" dirty="0">
                <a:solidFill>
                  <a:srgbClr val="FF0000"/>
                </a:solidFill>
              </a:rPr>
              <a:t>}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35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>
              <a:spcAft>
                <a:spcPts val="1800"/>
              </a:spcAft>
            </a:pPr>
            <a:r>
              <a:rPr lang="en-US" dirty="0"/>
              <a:t>Line 2: while-</a:t>
            </a:r>
            <a:r>
              <a:rPr lang="ko-KR" altLang="en-US" dirty="0"/>
              <a:t>조건 </a:t>
            </a:r>
            <a:r>
              <a:rPr lang="en-US" altLang="ko-KR" dirty="0"/>
              <a:t>(</a:t>
            </a:r>
            <a:r>
              <a:rPr lang="en-US" dirty="0"/>
              <a:t>U≠∅) = ({1, 6, 9, 10} ≠ ∅)</a:t>
            </a:r>
            <a:r>
              <a:rPr lang="ko-KR" altLang="en-US" dirty="0"/>
              <a:t>이 ‘참’이다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>
              <a:spcAft>
                <a:spcPts val="1800"/>
              </a:spcAft>
            </a:pPr>
            <a:r>
              <a:rPr lang="en-US" dirty="0"/>
              <a:t>Line 3: U</a:t>
            </a:r>
            <a:r>
              <a:rPr lang="ko-KR" altLang="en-US" dirty="0"/>
              <a:t>의 </a:t>
            </a:r>
            <a:r>
              <a:rPr lang="ko-KR" altLang="en-US" dirty="0" smtClean="0"/>
              <a:t>원소를 </a:t>
            </a:r>
            <a:r>
              <a:rPr lang="ko-KR" altLang="en-US" dirty="0"/>
              <a:t>가장 많이 커버하는 집합인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baseline="-25000" dirty="0">
                <a:solidFill>
                  <a:srgbClr val="FF0000"/>
                </a:solidFill>
              </a:rPr>
              <a:t>6</a:t>
            </a:r>
            <a:r>
              <a:rPr lang="en-US" dirty="0"/>
              <a:t>={5, 6, 7, 9, 10}</a:t>
            </a:r>
            <a:r>
              <a:rPr lang="ko-KR" altLang="en-US" dirty="0"/>
              <a:t>을 </a:t>
            </a:r>
            <a:r>
              <a:rPr lang="en-US" dirty="0"/>
              <a:t>F</a:t>
            </a:r>
            <a:r>
              <a:rPr lang="ko-KR" altLang="en-US" dirty="0"/>
              <a:t>에서 선택한다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>
              <a:spcAft>
                <a:spcPts val="1800"/>
              </a:spcAft>
            </a:pPr>
            <a:r>
              <a:rPr lang="en-US" dirty="0"/>
              <a:t>Line 4: U = U - S</a:t>
            </a:r>
            <a:r>
              <a:rPr lang="en-US" baseline="-25000" dirty="0"/>
              <a:t>4 </a:t>
            </a:r>
            <a:r>
              <a:rPr lang="en-US" dirty="0"/>
              <a:t>= {1, 6, 9, 10} - {5, 6, 7, 9, 10} = {1}</a:t>
            </a:r>
          </a:p>
          <a:p>
            <a:pPr lvl="0" fontAlgn="base">
              <a:spcAft>
                <a:spcPts val="1800"/>
              </a:spcAft>
            </a:pPr>
            <a:r>
              <a:rPr lang="en-US" dirty="0"/>
              <a:t>Line 5: S</a:t>
            </a:r>
            <a:r>
              <a:rPr lang="en-US" baseline="-25000" dirty="0"/>
              <a:t>6</a:t>
            </a:r>
            <a:r>
              <a:rPr lang="ko-KR" altLang="en-US" dirty="0"/>
              <a:t>을 </a:t>
            </a:r>
            <a:r>
              <a:rPr lang="en-US" dirty="0"/>
              <a:t>F</a:t>
            </a:r>
            <a:r>
              <a:rPr lang="ko-KR" altLang="en-US" dirty="0"/>
              <a:t>에서 제거하고</a:t>
            </a:r>
            <a:r>
              <a:rPr lang="en-US" altLang="ko-KR" dirty="0"/>
              <a:t>,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dirty="0"/>
              <a:t>F={S</a:t>
            </a:r>
            <a:r>
              <a:rPr lang="en-US" baseline="-25000" dirty="0"/>
              <a:t>1</a:t>
            </a:r>
            <a:r>
              <a:rPr lang="en-US" dirty="0"/>
              <a:t>, S</a:t>
            </a:r>
            <a:r>
              <a:rPr lang="en-US" baseline="-25000" dirty="0"/>
              <a:t>2</a:t>
            </a:r>
            <a:r>
              <a:rPr lang="en-US" dirty="0"/>
              <a:t>, S</a:t>
            </a:r>
            <a:r>
              <a:rPr lang="en-US" baseline="-25000" dirty="0"/>
              <a:t>3</a:t>
            </a:r>
            <a:r>
              <a:rPr lang="en-US" dirty="0"/>
              <a:t>, S</a:t>
            </a:r>
            <a:r>
              <a:rPr lang="en-US" baseline="-25000" dirty="0"/>
              <a:t>5</a:t>
            </a:r>
            <a:r>
              <a:rPr lang="en-US" dirty="0"/>
              <a:t>, S</a:t>
            </a:r>
            <a:r>
              <a:rPr lang="en-US" baseline="-25000" dirty="0"/>
              <a:t>6</a:t>
            </a:r>
            <a:r>
              <a:rPr lang="en-US" dirty="0"/>
              <a:t>, S</a:t>
            </a:r>
            <a:r>
              <a:rPr lang="en-US" baseline="-25000" dirty="0"/>
              <a:t>7</a:t>
            </a:r>
            <a:r>
              <a:rPr lang="en-US" dirty="0"/>
              <a:t>, S</a:t>
            </a:r>
            <a:r>
              <a:rPr lang="en-US" baseline="-25000" dirty="0"/>
              <a:t>8</a:t>
            </a:r>
            <a:r>
              <a:rPr lang="en-US" dirty="0"/>
              <a:t>, S</a:t>
            </a:r>
            <a:r>
              <a:rPr lang="en-US" baseline="-25000" dirty="0"/>
              <a:t>9</a:t>
            </a:r>
            <a:r>
              <a:rPr lang="en-US" dirty="0"/>
              <a:t>, S</a:t>
            </a:r>
            <a:r>
              <a:rPr lang="en-US" baseline="-25000" dirty="0"/>
              <a:t>10</a:t>
            </a:r>
            <a:r>
              <a:rPr lang="en-US" dirty="0"/>
              <a:t>} - {S</a:t>
            </a:r>
            <a:r>
              <a:rPr lang="en-US" baseline="-25000" dirty="0"/>
              <a:t>6</a:t>
            </a:r>
            <a:r>
              <a:rPr lang="en-US" dirty="0"/>
              <a:t>} = {S</a:t>
            </a:r>
            <a:r>
              <a:rPr lang="en-US" baseline="-25000" dirty="0"/>
              <a:t>1</a:t>
            </a:r>
            <a:r>
              <a:rPr lang="en-US" dirty="0"/>
              <a:t>, S</a:t>
            </a:r>
            <a:r>
              <a:rPr lang="en-US" baseline="-25000" dirty="0"/>
              <a:t>2</a:t>
            </a:r>
            <a:r>
              <a:rPr lang="en-US" dirty="0"/>
              <a:t>, S</a:t>
            </a:r>
            <a:r>
              <a:rPr lang="en-US" baseline="-25000" dirty="0"/>
              <a:t>3</a:t>
            </a:r>
            <a:r>
              <a:rPr lang="en-US" dirty="0"/>
              <a:t>, S</a:t>
            </a:r>
            <a:r>
              <a:rPr lang="en-US" baseline="-25000" dirty="0"/>
              <a:t>5</a:t>
            </a:r>
            <a:r>
              <a:rPr lang="en-US" dirty="0"/>
              <a:t>, S</a:t>
            </a:r>
            <a:r>
              <a:rPr lang="en-US" baseline="-25000" dirty="0"/>
              <a:t>7</a:t>
            </a:r>
            <a:r>
              <a:rPr lang="en-US" dirty="0"/>
              <a:t>, S</a:t>
            </a:r>
            <a:r>
              <a:rPr lang="en-US" baseline="-25000" dirty="0"/>
              <a:t>8</a:t>
            </a:r>
            <a:r>
              <a:rPr lang="en-US" dirty="0"/>
              <a:t>, S</a:t>
            </a:r>
            <a:r>
              <a:rPr lang="en-US" baseline="-25000" dirty="0"/>
              <a:t>9</a:t>
            </a:r>
            <a:r>
              <a:rPr lang="en-US" dirty="0"/>
              <a:t>, S</a:t>
            </a:r>
            <a:r>
              <a:rPr lang="en-US" baseline="-25000" dirty="0"/>
              <a:t>10</a:t>
            </a:r>
            <a:r>
              <a:rPr lang="en-US" dirty="0"/>
              <a:t>}</a:t>
            </a:r>
            <a:r>
              <a:rPr lang="ko-KR" altLang="en-US" dirty="0"/>
              <a:t>이 되고</a:t>
            </a:r>
            <a:r>
              <a:rPr lang="en-US" altLang="ko-KR" dirty="0"/>
              <a:t>, </a:t>
            </a:r>
            <a:r>
              <a:rPr lang="en-US" dirty="0"/>
              <a:t>S</a:t>
            </a:r>
            <a:r>
              <a:rPr lang="en-US" baseline="-25000" dirty="0"/>
              <a:t>6</a:t>
            </a:r>
            <a:r>
              <a:rPr lang="ko-KR" altLang="en-US" dirty="0"/>
              <a:t>을 </a:t>
            </a:r>
            <a:r>
              <a:rPr lang="en-US" dirty="0"/>
              <a:t>C</a:t>
            </a:r>
            <a:r>
              <a:rPr lang="ko-KR" altLang="en-US" dirty="0"/>
              <a:t>에 추가한다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C = {S</a:t>
            </a:r>
            <a:r>
              <a:rPr lang="en-US" baseline="-25000" dirty="0">
                <a:solidFill>
                  <a:srgbClr val="FF0000"/>
                </a:solidFill>
              </a:rPr>
              <a:t>4</a:t>
            </a:r>
            <a:r>
              <a:rPr lang="en-US" dirty="0">
                <a:solidFill>
                  <a:srgbClr val="FF0000"/>
                </a:solidFill>
              </a:rPr>
              <a:t>, S</a:t>
            </a:r>
            <a:r>
              <a:rPr lang="en-US" baseline="-25000" dirty="0">
                <a:solidFill>
                  <a:srgbClr val="FF0000"/>
                </a:solidFill>
              </a:rPr>
              <a:t>6</a:t>
            </a:r>
            <a:r>
              <a:rPr lang="en-US" dirty="0">
                <a:solidFill>
                  <a:srgbClr val="FF0000"/>
                </a:solidFill>
              </a:rPr>
              <a:t>}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indent="0">
              <a:spcAft>
                <a:spcPts val="1800"/>
              </a:spcAft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28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oup 4"/>
          <p:cNvGrpSpPr>
            <a:grpSpLocks/>
          </p:cNvGrpSpPr>
          <p:nvPr/>
        </p:nvGrpSpPr>
        <p:grpSpPr bwMode="auto">
          <a:xfrm>
            <a:off x="2576513" y="1909763"/>
            <a:ext cx="4060825" cy="2898775"/>
            <a:chOff x="538" y="259"/>
            <a:chExt cx="4896" cy="3462"/>
          </a:xfrm>
        </p:grpSpPr>
        <p:sp>
          <p:nvSpPr>
            <p:cNvPr id="12300" name="Oval 5"/>
            <p:cNvSpPr>
              <a:spLocks noChangeArrowheads="1"/>
            </p:cNvSpPr>
            <p:nvPr/>
          </p:nvSpPr>
          <p:spPr bwMode="auto">
            <a:xfrm>
              <a:off x="538" y="1420"/>
              <a:ext cx="859" cy="8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kumimoji="1" lang="ko-KR" altLang="en-US" sz="2000">
                  <a:latin typeface="+mn-ea"/>
                  <a:ea typeface="+mn-ea"/>
                </a:rPr>
                <a:t> 영희</a:t>
              </a:r>
            </a:p>
          </p:txBody>
        </p:sp>
        <p:sp>
          <p:nvSpPr>
            <p:cNvPr id="12301" name="Line 6"/>
            <p:cNvSpPr>
              <a:spLocks noChangeShapeType="1"/>
            </p:cNvSpPr>
            <p:nvPr/>
          </p:nvSpPr>
          <p:spPr bwMode="auto">
            <a:xfrm flipV="1">
              <a:off x="1084" y="913"/>
              <a:ext cx="548" cy="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2302" name="Line 7"/>
            <p:cNvSpPr>
              <a:spLocks noChangeShapeType="1"/>
            </p:cNvSpPr>
            <p:nvPr/>
          </p:nvSpPr>
          <p:spPr bwMode="auto">
            <a:xfrm>
              <a:off x="2406" y="755"/>
              <a:ext cx="2235" cy="85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2303" name="Line 8"/>
            <p:cNvSpPr>
              <a:spLocks noChangeShapeType="1"/>
            </p:cNvSpPr>
            <p:nvPr/>
          </p:nvSpPr>
          <p:spPr bwMode="auto">
            <a:xfrm>
              <a:off x="2296" y="959"/>
              <a:ext cx="550" cy="5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2304" name="Line 9"/>
            <p:cNvSpPr>
              <a:spLocks noChangeShapeType="1"/>
            </p:cNvSpPr>
            <p:nvPr/>
          </p:nvSpPr>
          <p:spPr bwMode="auto">
            <a:xfrm flipV="1">
              <a:off x="1391" y="3245"/>
              <a:ext cx="1345" cy="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2305" name="Line 10"/>
            <p:cNvSpPr>
              <a:spLocks noChangeShapeType="1"/>
            </p:cNvSpPr>
            <p:nvPr/>
          </p:nvSpPr>
          <p:spPr bwMode="auto">
            <a:xfrm>
              <a:off x="3581" y="1873"/>
              <a:ext cx="990" cy="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2306" name="Line 11"/>
            <p:cNvSpPr>
              <a:spLocks noChangeShapeType="1"/>
            </p:cNvSpPr>
            <p:nvPr/>
          </p:nvSpPr>
          <p:spPr bwMode="auto">
            <a:xfrm flipV="1">
              <a:off x="3527" y="2120"/>
              <a:ext cx="1162" cy="94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2307" name="Oval 12"/>
            <p:cNvSpPr>
              <a:spLocks noChangeArrowheads="1"/>
            </p:cNvSpPr>
            <p:nvPr/>
          </p:nvSpPr>
          <p:spPr bwMode="auto">
            <a:xfrm>
              <a:off x="1561" y="259"/>
              <a:ext cx="859" cy="8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kumimoji="1" lang="ko-KR" altLang="en-US" sz="2000">
                  <a:latin typeface="+mn-ea"/>
                  <a:ea typeface="+mn-ea"/>
                </a:rPr>
                <a:t>철수</a:t>
              </a:r>
            </a:p>
          </p:txBody>
        </p:sp>
        <p:sp>
          <p:nvSpPr>
            <p:cNvPr id="12308" name="Oval 13"/>
            <p:cNvSpPr>
              <a:spLocks noChangeArrowheads="1"/>
            </p:cNvSpPr>
            <p:nvPr/>
          </p:nvSpPr>
          <p:spPr bwMode="auto">
            <a:xfrm>
              <a:off x="2714" y="1419"/>
              <a:ext cx="859" cy="8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kumimoji="1" lang="ko-KR" altLang="en-US" sz="2000">
                  <a:latin typeface="+mn-ea"/>
                  <a:ea typeface="+mn-ea"/>
                </a:rPr>
                <a:t>준호</a:t>
              </a:r>
            </a:p>
          </p:txBody>
        </p:sp>
        <p:sp>
          <p:nvSpPr>
            <p:cNvPr id="12309" name="Oval 14"/>
            <p:cNvSpPr>
              <a:spLocks noChangeArrowheads="1"/>
            </p:cNvSpPr>
            <p:nvPr/>
          </p:nvSpPr>
          <p:spPr bwMode="auto">
            <a:xfrm>
              <a:off x="543" y="2894"/>
              <a:ext cx="859" cy="8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kumimoji="1" lang="ko-KR" altLang="en-US" sz="2000">
                  <a:latin typeface="+mn-ea"/>
                  <a:ea typeface="+mn-ea"/>
                </a:rPr>
                <a:t>동건</a:t>
              </a:r>
            </a:p>
          </p:txBody>
        </p:sp>
        <p:sp>
          <p:nvSpPr>
            <p:cNvPr id="12310" name="Oval 15"/>
            <p:cNvSpPr>
              <a:spLocks noChangeArrowheads="1"/>
            </p:cNvSpPr>
            <p:nvPr/>
          </p:nvSpPr>
          <p:spPr bwMode="auto">
            <a:xfrm>
              <a:off x="4575" y="1421"/>
              <a:ext cx="859" cy="8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kumimoji="1" lang="ko-KR" altLang="en-US" sz="2000">
                  <a:latin typeface="+mn-ea"/>
                  <a:ea typeface="+mn-ea"/>
                </a:rPr>
                <a:t>승우</a:t>
              </a:r>
            </a:p>
          </p:txBody>
        </p:sp>
        <p:sp>
          <p:nvSpPr>
            <p:cNvPr id="12311" name="Oval 16"/>
            <p:cNvSpPr>
              <a:spLocks noChangeArrowheads="1"/>
            </p:cNvSpPr>
            <p:nvPr/>
          </p:nvSpPr>
          <p:spPr bwMode="auto">
            <a:xfrm>
              <a:off x="2744" y="2894"/>
              <a:ext cx="859" cy="8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kumimoji="1" lang="ko-KR" altLang="en-US" sz="2000">
                  <a:latin typeface="+mn-ea"/>
                  <a:ea typeface="+mn-ea"/>
                </a:rPr>
                <a:t>재상</a:t>
              </a:r>
            </a:p>
          </p:txBody>
        </p:sp>
        <p:sp>
          <p:nvSpPr>
            <p:cNvPr id="12312" name="Line 17"/>
            <p:cNvSpPr>
              <a:spLocks noChangeShapeType="1"/>
            </p:cNvSpPr>
            <p:nvPr/>
          </p:nvSpPr>
          <p:spPr bwMode="auto">
            <a:xfrm>
              <a:off x="968" y="2254"/>
              <a:ext cx="0" cy="6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2313" name="Line 18"/>
            <p:cNvSpPr>
              <a:spLocks noChangeShapeType="1"/>
            </p:cNvSpPr>
            <p:nvPr/>
          </p:nvSpPr>
          <p:spPr bwMode="auto">
            <a:xfrm flipH="1">
              <a:off x="1160" y="1085"/>
              <a:ext cx="752" cy="18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12291" name="Text Box 25"/>
          <p:cNvSpPr txBox="1">
            <a:spLocks noChangeArrowheads="1"/>
          </p:cNvSpPr>
          <p:nvPr/>
        </p:nvSpPr>
        <p:spPr bwMode="auto">
          <a:xfrm>
            <a:off x="3043238" y="2374900"/>
            <a:ext cx="3413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2000">
                <a:latin typeface="+mn-ea"/>
                <a:ea typeface="+mn-ea"/>
              </a:rPr>
              <a:t>9</a:t>
            </a:r>
          </a:p>
        </p:txBody>
      </p:sp>
      <p:sp>
        <p:nvSpPr>
          <p:cNvPr id="12292" name="Text Box 26"/>
          <p:cNvSpPr txBox="1">
            <a:spLocks noChangeArrowheads="1"/>
          </p:cNvSpPr>
          <p:nvPr/>
        </p:nvSpPr>
        <p:spPr bwMode="auto">
          <a:xfrm>
            <a:off x="3406775" y="3101975"/>
            <a:ext cx="3413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2000">
                <a:latin typeface="+mn-ea"/>
                <a:ea typeface="+mn-ea"/>
              </a:rPr>
              <a:t>7</a:t>
            </a:r>
          </a:p>
        </p:txBody>
      </p:sp>
      <p:sp>
        <p:nvSpPr>
          <p:cNvPr id="12293" name="Text Box 27"/>
          <p:cNvSpPr txBox="1">
            <a:spLocks noChangeArrowheads="1"/>
          </p:cNvSpPr>
          <p:nvPr/>
        </p:nvSpPr>
        <p:spPr bwMode="auto">
          <a:xfrm>
            <a:off x="4000500" y="2613025"/>
            <a:ext cx="3413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2000">
                <a:latin typeface="+mn-ea"/>
                <a:ea typeface="+mn-ea"/>
              </a:rPr>
              <a:t>5</a:t>
            </a:r>
          </a:p>
        </p:txBody>
      </p:sp>
      <p:sp>
        <p:nvSpPr>
          <p:cNvPr id="12294" name="Text Box 28"/>
          <p:cNvSpPr txBox="1">
            <a:spLocks noChangeArrowheads="1"/>
          </p:cNvSpPr>
          <p:nvPr/>
        </p:nvSpPr>
        <p:spPr bwMode="auto">
          <a:xfrm>
            <a:off x="4992688" y="2368550"/>
            <a:ext cx="3413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2000">
                <a:latin typeface="+mn-ea"/>
                <a:ea typeface="+mn-ea"/>
              </a:rPr>
              <a:t>6</a:t>
            </a:r>
          </a:p>
        </p:txBody>
      </p:sp>
      <p:sp>
        <p:nvSpPr>
          <p:cNvPr id="12295" name="Text Box 29"/>
          <p:cNvSpPr txBox="1">
            <a:spLocks noChangeArrowheads="1"/>
          </p:cNvSpPr>
          <p:nvPr/>
        </p:nvSpPr>
        <p:spPr bwMode="auto">
          <a:xfrm>
            <a:off x="2671763" y="3649663"/>
            <a:ext cx="3413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2000">
                <a:latin typeface="+mn-ea"/>
                <a:ea typeface="+mn-ea"/>
              </a:rPr>
              <a:t>9</a:t>
            </a:r>
          </a:p>
        </p:txBody>
      </p:sp>
      <p:sp>
        <p:nvSpPr>
          <p:cNvPr id="12296" name="Text Box 30"/>
          <p:cNvSpPr txBox="1">
            <a:spLocks noChangeArrowheads="1"/>
          </p:cNvSpPr>
          <p:nvPr/>
        </p:nvSpPr>
        <p:spPr bwMode="auto">
          <a:xfrm>
            <a:off x="5389563" y="2921000"/>
            <a:ext cx="3413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2000">
                <a:latin typeface="+mn-ea"/>
                <a:ea typeface="+mn-ea"/>
              </a:rPr>
              <a:t>5</a:t>
            </a:r>
          </a:p>
        </p:txBody>
      </p:sp>
      <p:sp>
        <p:nvSpPr>
          <p:cNvPr id="12297" name="Text Box 31"/>
          <p:cNvSpPr txBox="1">
            <a:spLocks noChangeArrowheads="1"/>
          </p:cNvSpPr>
          <p:nvPr/>
        </p:nvSpPr>
        <p:spPr bwMode="auto">
          <a:xfrm>
            <a:off x="5499100" y="3759200"/>
            <a:ext cx="3413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2000">
                <a:latin typeface="+mn-ea"/>
                <a:ea typeface="+mn-ea"/>
              </a:rPr>
              <a:t>1</a:t>
            </a:r>
          </a:p>
        </p:txBody>
      </p:sp>
      <p:sp>
        <p:nvSpPr>
          <p:cNvPr id="12298" name="Text Box 32"/>
          <p:cNvSpPr txBox="1">
            <a:spLocks noChangeArrowheads="1"/>
          </p:cNvSpPr>
          <p:nvPr/>
        </p:nvSpPr>
        <p:spPr bwMode="auto">
          <a:xfrm>
            <a:off x="3752850" y="4076700"/>
            <a:ext cx="2921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2000">
                <a:latin typeface="+mn-ea"/>
                <a:ea typeface="+mn-ea"/>
              </a:rPr>
              <a:t>5</a:t>
            </a:r>
          </a:p>
        </p:txBody>
      </p:sp>
      <p:sp>
        <p:nvSpPr>
          <p:cNvPr id="12299" name="Text Box 33"/>
          <p:cNvSpPr txBox="1">
            <a:spLocks noChangeArrowheads="1"/>
          </p:cNvSpPr>
          <p:nvPr/>
        </p:nvSpPr>
        <p:spPr bwMode="auto">
          <a:xfrm>
            <a:off x="1165225" y="5538788"/>
            <a:ext cx="71288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ko-KR" altLang="en-US">
                <a:latin typeface="+mn-ea"/>
                <a:ea typeface="+mn-ea"/>
              </a:rPr>
              <a:t>친밀도를 가중치로 나타낸 친분관계 그래프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32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fontAlgn="base"/>
            <a:r>
              <a:rPr lang="en-US" dirty="0" smtClean="0"/>
              <a:t>Line </a:t>
            </a:r>
            <a:r>
              <a:rPr lang="en-US" dirty="0"/>
              <a:t>2: while-</a:t>
            </a:r>
            <a:r>
              <a:rPr lang="ko-KR" altLang="en-US" dirty="0"/>
              <a:t>조건 </a:t>
            </a:r>
            <a:r>
              <a:rPr lang="en-US" altLang="ko-KR" dirty="0"/>
              <a:t>(</a:t>
            </a:r>
            <a:r>
              <a:rPr lang="en-US" dirty="0"/>
              <a:t>U≠∅) = ({1}≠∅)</a:t>
            </a:r>
            <a:r>
              <a:rPr lang="ko-KR" altLang="en-US" dirty="0"/>
              <a:t>이 ‘참’이다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en-US" dirty="0"/>
              <a:t>Line 3.: U</a:t>
            </a:r>
            <a:r>
              <a:rPr lang="ko-KR" altLang="en-US" dirty="0"/>
              <a:t>의 </a:t>
            </a:r>
            <a:r>
              <a:rPr lang="ko-KR" altLang="en-US" dirty="0" smtClean="0"/>
              <a:t>원소를 </a:t>
            </a:r>
            <a:r>
              <a:rPr lang="ko-KR" altLang="en-US" dirty="0"/>
              <a:t>가장 많이 커버하는 집합인 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  <a:r>
              <a:rPr lang="en-US" dirty="0"/>
              <a:t>={1, 2, 3, 8}</a:t>
            </a:r>
            <a:r>
              <a:rPr lang="ko-KR" altLang="en-US" dirty="0"/>
              <a:t>을 </a:t>
            </a:r>
            <a:r>
              <a:rPr lang="en-US" dirty="0"/>
              <a:t>F</a:t>
            </a:r>
            <a:r>
              <a:rPr lang="ko-KR" altLang="en-US" dirty="0"/>
              <a:t>에서 선택한다</a:t>
            </a:r>
            <a:r>
              <a:rPr lang="en-US" altLang="ko-KR" dirty="0"/>
              <a:t>. </a:t>
            </a:r>
            <a:r>
              <a:rPr lang="en-US" dirty="0" smtClean="0"/>
              <a:t>S</a:t>
            </a:r>
            <a:r>
              <a:rPr lang="en-US" baseline="-25000" dirty="0" smtClean="0"/>
              <a:t>1 </a:t>
            </a:r>
            <a:r>
              <a:rPr lang="ko-KR" altLang="en-US" dirty="0"/>
              <a:t>대신에 </a:t>
            </a:r>
            <a:r>
              <a:rPr lang="en-US" dirty="0"/>
              <a:t>S</a:t>
            </a:r>
            <a:r>
              <a:rPr lang="en-US" baseline="-25000" dirty="0"/>
              <a:t>2</a:t>
            </a:r>
            <a:r>
              <a:rPr lang="en-US" dirty="0"/>
              <a:t>, S</a:t>
            </a:r>
            <a:r>
              <a:rPr lang="en-US" baseline="-25000" dirty="0"/>
              <a:t>3</a:t>
            </a:r>
            <a:r>
              <a:rPr lang="en-US" dirty="0"/>
              <a:t>, S</a:t>
            </a:r>
            <a:r>
              <a:rPr lang="en-US" baseline="-25000" dirty="0"/>
              <a:t>8</a:t>
            </a:r>
            <a:r>
              <a:rPr lang="en-US" dirty="0"/>
              <a:t> </a:t>
            </a:r>
            <a:r>
              <a:rPr lang="ko-KR" altLang="en-US" dirty="0"/>
              <a:t>중에서 어느 하나를 선택해도 무방하다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/>
            <a:r>
              <a:rPr lang="en-US" dirty="0"/>
              <a:t>Line 4: U = U - S</a:t>
            </a:r>
            <a:r>
              <a:rPr lang="en-US" baseline="-25000" dirty="0"/>
              <a:t>1 </a:t>
            </a:r>
            <a:r>
              <a:rPr lang="en-US" dirty="0"/>
              <a:t>= {1} - {1, 2, 3, 8}=∅</a:t>
            </a:r>
          </a:p>
          <a:p>
            <a:pPr lvl="0" fontAlgn="base"/>
            <a:r>
              <a:rPr lang="en-US" dirty="0"/>
              <a:t>Line 5: S</a:t>
            </a:r>
            <a:r>
              <a:rPr lang="en-US" baseline="-25000" dirty="0"/>
              <a:t>1</a:t>
            </a:r>
            <a:r>
              <a:rPr lang="ko-KR" altLang="en-US" dirty="0"/>
              <a:t>을 </a:t>
            </a:r>
            <a:r>
              <a:rPr lang="en-US" dirty="0"/>
              <a:t>F</a:t>
            </a:r>
            <a:r>
              <a:rPr lang="ko-KR" altLang="en-US" dirty="0"/>
              <a:t>에서 제거하고</a:t>
            </a:r>
            <a:r>
              <a:rPr lang="en-US" altLang="ko-KR" dirty="0"/>
              <a:t>,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dirty="0"/>
              <a:t>F={S</a:t>
            </a:r>
            <a:r>
              <a:rPr lang="en-US" baseline="-25000" dirty="0"/>
              <a:t>1</a:t>
            </a:r>
            <a:r>
              <a:rPr lang="en-US" dirty="0"/>
              <a:t>, S</a:t>
            </a:r>
            <a:r>
              <a:rPr lang="en-US" baseline="-25000" dirty="0"/>
              <a:t>2</a:t>
            </a:r>
            <a:r>
              <a:rPr lang="en-US" dirty="0"/>
              <a:t>, S</a:t>
            </a:r>
            <a:r>
              <a:rPr lang="en-US" baseline="-25000" dirty="0"/>
              <a:t>3</a:t>
            </a:r>
            <a:r>
              <a:rPr lang="en-US" dirty="0"/>
              <a:t>, S</a:t>
            </a:r>
            <a:r>
              <a:rPr lang="en-US" baseline="-25000" dirty="0"/>
              <a:t>5</a:t>
            </a:r>
            <a:r>
              <a:rPr lang="en-US" dirty="0"/>
              <a:t>, S</a:t>
            </a:r>
            <a:r>
              <a:rPr lang="en-US" baseline="-25000" dirty="0"/>
              <a:t>6</a:t>
            </a:r>
            <a:r>
              <a:rPr lang="en-US" dirty="0"/>
              <a:t>, S</a:t>
            </a:r>
            <a:r>
              <a:rPr lang="en-US" baseline="-25000" dirty="0"/>
              <a:t>7</a:t>
            </a:r>
            <a:r>
              <a:rPr lang="en-US" dirty="0"/>
              <a:t>, S</a:t>
            </a:r>
            <a:r>
              <a:rPr lang="en-US" baseline="-25000" dirty="0"/>
              <a:t>8</a:t>
            </a:r>
            <a:r>
              <a:rPr lang="en-US" dirty="0"/>
              <a:t>, S</a:t>
            </a:r>
            <a:r>
              <a:rPr lang="en-US" baseline="-25000" dirty="0"/>
              <a:t>9</a:t>
            </a:r>
            <a:r>
              <a:rPr lang="en-US" dirty="0"/>
              <a:t>, S</a:t>
            </a:r>
            <a:r>
              <a:rPr lang="en-US" baseline="-25000" dirty="0"/>
              <a:t>10</a:t>
            </a:r>
            <a:r>
              <a:rPr lang="en-US" dirty="0"/>
              <a:t>} - {S</a:t>
            </a:r>
            <a:r>
              <a:rPr lang="en-US" baseline="-25000" dirty="0"/>
              <a:t>1</a:t>
            </a:r>
            <a:r>
              <a:rPr lang="en-US" dirty="0"/>
              <a:t>} ={S</a:t>
            </a:r>
            <a:r>
              <a:rPr lang="en-US" baseline="-25000" dirty="0"/>
              <a:t>2</a:t>
            </a:r>
            <a:r>
              <a:rPr lang="en-US" dirty="0"/>
              <a:t>, S</a:t>
            </a:r>
            <a:r>
              <a:rPr lang="en-US" baseline="-25000" dirty="0"/>
              <a:t>3</a:t>
            </a:r>
            <a:r>
              <a:rPr lang="en-US" dirty="0"/>
              <a:t>, S</a:t>
            </a:r>
            <a:r>
              <a:rPr lang="en-US" baseline="-25000" dirty="0"/>
              <a:t>5</a:t>
            </a:r>
            <a:r>
              <a:rPr lang="en-US" dirty="0"/>
              <a:t>, S</a:t>
            </a:r>
            <a:r>
              <a:rPr lang="en-US" baseline="-25000" dirty="0"/>
              <a:t>7</a:t>
            </a:r>
            <a:r>
              <a:rPr lang="en-US" dirty="0"/>
              <a:t>, S</a:t>
            </a:r>
            <a:r>
              <a:rPr lang="en-US" baseline="-25000" dirty="0"/>
              <a:t>8</a:t>
            </a:r>
            <a:r>
              <a:rPr lang="en-US" dirty="0"/>
              <a:t>, S</a:t>
            </a:r>
            <a:r>
              <a:rPr lang="en-US" baseline="-25000" dirty="0"/>
              <a:t>9</a:t>
            </a:r>
            <a:r>
              <a:rPr lang="en-US" dirty="0"/>
              <a:t>, S</a:t>
            </a:r>
            <a:r>
              <a:rPr lang="en-US" baseline="-25000" dirty="0"/>
              <a:t>10</a:t>
            </a:r>
            <a:r>
              <a:rPr lang="en-US" dirty="0"/>
              <a:t>}</a:t>
            </a:r>
            <a:r>
              <a:rPr lang="ko-KR" altLang="en-US" dirty="0"/>
              <a:t>이 되고</a:t>
            </a:r>
            <a:r>
              <a:rPr lang="en-US" altLang="ko-KR" dirty="0"/>
              <a:t>, </a:t>
            </a:r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ko-KR" altLang="en-US" dirty="0"/>
              <a:t>을 </a:t>
            </a:r>
            <a:r>
              <a:rPr lang="en-US" dirty="0"/>
              <a:t>C</a:t>
            </a:r>
            <a:r>
              <a:rPr lang="ko-KR" altLang="en-US" dirty="0"/>
              <a:t>에 추가한다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C = {S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FF0000"/>
                </a:solidFill>
              </a:rPr>
              <a:t>, S</a:t>
            </a:r>
            <a:r>
              <a:rPr lang="en-US" baseline="-25000" dirty="0">
                <a:solidFill>
                  <a:srgbClr val="FF0000"/>
                </a:solidFill>
              </a:rPr>
              <a:t>4</a:t>
            </a:r>
            <a:r>
              <a:rPr lang="en-US" dirty="0">
                <a:solidFill>
                  <a:srgbClr val="FF0000"/>
                </a:solidFill>
              </a:rPr>
              <a:t>, S</a:t>
            </a:r>
            <a:r>
              <a:rPr lang="en-US" baseline="-25000" dirty="0">
                <a:solidFill>
                  <a:srgbClr val="FF0000"/>
                </a:solidFill>
              </a:rPr>
              <a:t>6</a:t>
            </a:r>
            <a:r>
              <a:rPr lang="en-US" dirty="0">
                <a:solidFill>
                  <a:srgbClr val="FF0000"/>
                </a:solidFill>
              </a:rPr>
              <a:t>}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en-US" dirty="0"/>
              <a:t>Line 2: while-</a:t>
            </a:r>
            <a:r>
              <a:rPr lang="ko-KR" altLang="en-US" dirty="0"/>
              <a:t>조건 </a:t>
            </a:r>
            <a:r>
              <a:rPr lang="en-US" altLang="ko-KR" dirty="0"/>
              <a:t>(</a:t>
            </a:r>
            <a:r>
              <a:rPr lang="en-US" dirty="0"/>
              <a:t>U≠∅) = (∅≠∅)</a:t>
            </a:r>
            <a:r>
              <a:rPr lang="ko-KR" altLang="en-US" dirty="0"/>
              <a:t>이 ‘거짓’이므로</a:t>
            </a:r>
            <a:r>
              <a:rPr lang="en-US" altLang="ko-KR" dirty="0"/>
              <a:t>, </a:t>
            </a:r>
            <a:r>
              <a:rPr lang="ko-KR" altLang="en-US" dirty="0"/>
              <a:t>루프를 끝낸다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en-US" dirty="0"/>
              <a:t>Line 6: </a:t>
            </a:r>
            <a:r>
              <a:rPr lang="en-US" dirty="0">
                <a:solidFill>
                  <a:srgbClr val="FF0000"/>
                </a:solidFill>
              </a:rPr>
              <a:t>C={S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FF0000"/>
                </a:solidFill>
              </a:rPr>
              <a:t>, S</a:t>
            </a:r>
            <a:r>
              <a:rPr lang="en-US" baseline="-25000" dirty="0">
                <a:solidFill>
                  <a:srgbClr val="FF0000"/>
                </a:solidFill>
              </a:rPr>
              <a:t>4</a:t>
            </a:r>
            <a:r>
              <a:rPr lang="en-US" dirty="0">
                <a:solidFill>
                  <a:srgbClr val="FF0000"/>
                </a:solidFill>
              </a:rPr>
              <a:t>, S</a:t>
            </a:r>
            <a:r>
              <a:rPr lang="en-US" baseline="-25000" dirty="0">
                <a:solidFill>
                  <a:srgbClr val="FF0000"/>
                </a:solidFill>
              </a:rPr>
              <a:t>6</a:t>
            </a:r>
            <a:r>
              <a:rPr lang="en-US" dirty="0">
                <a:solidFill>
                  <a:srgbClr val="FF0000"/>
                </a:solidFill>
              </a:rPr>
              <a:t>}</a:t>
            </a:r>
            <a:r>
              <a:rPr lang="ko-KR" altLang="en-US" dirty="0"/>
              <a:t>을 </a:t>
            </a:r>
            <a:r>
              <a:rPr lang="ko-KR" altLang="en-US" dirty="0" err="1"/>
              <a:t>리턴한다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07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SetCover</a:t>
            </a:r>
            <a:r>
              <a:rPr lang="en-US" altLang="ko-KR" dirty="0" smtClean="0"/>
              <a:t> </a:t>
            </a:r>
            <a:r>
              <a:rPr lang="ko-KR" altLang="en-US" dirty="0"/>
              <a:t>알고리즘의 </a:t>
            </a:r>
            <a:r>
              <a:rPr lang="ko-KR" altLang="en-US" dirty="0" smtClean="0"/>
              <a:t>최종해</a:t>
            </a:r>
            <a:endParaRPr lang="en-US" dirty="0"/>
          </a:p>
        </p:txBody>
      </p:sp>
      <p:pic>
        <p:nvPicPr>
          <p:cNvPr id="3073" name="_x199739112" descr="EMB0000155891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988840"/>
            <a:ext cx="3888432" cy="196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58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시간복잡도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먼저 </a:t>
            </a:r>
            <a:r>
              <a:rPr lang="en-US" altLang="ko-KR" dirty="0"/>
              <a:t>while-</a:t>
            </a:r>
            <a:r>
              <a:rPr lang="ko-KR" altLang="en-US" dirty="0"/>
              <a:t>루프가 수행되는 횟수는 최대 </a:t>
            </a:r>
            <a:r>
              <a:rPr lang="en-US" altLang="ko-KR" dirty="0"/>
              <a:t>n</a:t>
            </a:r>
            <a:r>
              <a:rPr lang="ko-KR" altLang="en-US" dirty="0"/>
              <a:t>번이다</a:t>
            </a:r>
            <a:r>
              <a:rPr lang="en-US" altLang="ko-KR" dirty="0"/>
              <a:t>. </a:t>
            </a:r>
            <a:r>
              <a:rPr lang="ko-KR" altLang="en-US" dirty="0"/>
              <a:t>왜냐하면 루프가 </a:t>
            </a:r>
            <a:r>
              <a:rPr lang="en-US" altLang="ko-KR" dirty="0"/>
              <a:t>1</a:t>
            </a:r>
            <a:r>
              <a:rPr lang="ko-KR" altLang="en-US" dirty="0"/>
              <a:t>번 수행될 때마다 집합 </a:t>
            </a:r>
            <a:r>
              <a:rPr lang="en-US" altLang="ko-KR" dirty="0"/>
              <a:t>U</a:t>
            </a:r>
            <a:r>
              <a:rPr lang="ko-KR" altLang="en-US" dirty="0"/>
              <a:t>의 원소 </a:t>
            </a:r>
            <a:r>
              <a:rPr lang="en-US" altLang="ko-KR" dirty="0"/>
              <a:t>1</a:t>
            </a:r>
            <a:r>
              <a:rPr lang="ko-KR" altLang="en-US" dirty="0"/>
              <a:t>개씩만 커버된다면</a:t>
            </a:r>
            <a:r>
              <a:rPr lang="en-US" altLang="ko-KR" dirty="0"/>
              <a:t>, </a:t>
            </a:r>
            <a:r>
              <a:rPr lang="ko-KR" altLang="en-US" dirty="0"/>
              <a:t>최악의 경우 루프가 </a:t>
            </a:r>
            <a:r>
              <a:rPr lang="en-US" altLang="ko-KR" dirty="0"/>
              <a:t>n</a:t>
            </a:r>
            <a:r>
              <a:rPr lang="ko-KR" altLang="en-US" dirty="0"/>
              <a:t>번 </a:t>
            </a:r>
            <a:r>
              <a:rPr lang="ko-KR" altLang="en-US" dirty="0" smtClean="0"/>
              <a:t>수행되어야 하기 </a:t>
            </a:r>
            <a:r>
              <a:rPr lang="ko-KR" altLang="en-US" dirty="0"/>
              <a:t>때문이다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fontAlgn="base"/>
            <a:r>
              <a:rPr lang="ko-KR" altLang="en-US" dirty="0" smtClean="0"/>
              <a:t>루프가 </a:t>
            </a:r>
            <a:r>
              <a:rPr lang="en-US" altLang="ko-KR" dirty="0"/>
              <a:t>1</a:t>
            </a:r>
            <a:r>
              <a:rPr lang="ko-KR" altLang="en-US" dirty="0"/>
              <a:t>번 수행될 때의 시간복잡도를 살펴보자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/>
            <a:r>
              <a:rPr lang="en-US" altLang="ko-KR" dirty="0"/>
              <a:t>Line 2</a:t>
            </a:r>
            <a:r>
              <a:rPr lang="ko-KR" altLang="en-US" dirty="0"/>
              <a:t>의 </a:t>
            </a:r>
            <a:r>
              <a:rPr lang="en-US" altLang="ko-KR" dirty="0"/>
              <a:t>while-</a:t>
            </a:r>
            <a:r>
              <a:rPr lang="ko-KR" altLang="en-US" dirty="0"/>
              <a:t>루프 조건 </a:t>
            </a:r>
            <a:r>
              <a:rPr lang="en-US" altLang="ko-KR" dirty="0"/>
              <a:t>(U</a:t>
            </a:r>
            <a:r>
              <a:rPr lang="ko-KR" altLang="en-US" dirty="0"/>
              <a:t>≠∅</a:t>
            </a:r>
            <a:r>
              <a:rPr lang="en-US" altLang="ko-KR" dirty="0"/>
              <a:t>)</a:t>
            </a:r>
            <a:r>
              <a:rPr lang="ko-KR" altLang="en-US" dirty="0"/>
              <a:t>을 검사는 </a:t>
            </a:r>
            <a:r>
              <a:rPr lang="en-US" altLang="ko-KR" dirty="0"/>
              <a:t>O(1) </a:t>
            </a:r>
            <a:r>
              <a:rPr lang="ko-KR" altLang="en-US" dirty="0"/>
              <a:t>시간이 걸린다</a:t>
            </a:r>
            <a:r>
              <a:rPr lang="en-US" altLang="ko-KR" dirty="0"/>
              <a:t>. </a:t>
            </a:r>
            <a:r>
              <a:rPr lang="ko-KR" altLang="en-US" dirty="0"/>
              <a:t>왜냐하면 </a:t>
            </a:r>
            <a:r>
              <a:rPr lang="en-US" altLang="ko-KR" dirty="0"/>
              <a:t>U</a:t>
            </a:r>
            <a:r>
              <a:rPr lang="ko-KR" altLang="en-US" dirty="0"/>
              <a:t>의 현재 원소 수를 위한 변수를 두고 그 값이 </a:t>
            </a:r>
            <a:r>
              <a:rPr lang="en-US" altLang="ko-KR" dirty="0"/>
              <a:t>0</a:t>
            </a:r>
            <a:r>
              <a:rPr lang="ko-KR" altLang="en-US" dirty="0"/>
              <a:t>인지를 검사하면 되기 때문이다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40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fontAlgn="base"/>
            <a:r>
              <a:rPr lang="en-US" altLang="ko-KR" dirty="0"/>
              <a:t>Line </a:t>
            </a:r>
            <a:r>
              <a:rPr lang="en-US" altLang="ko-KR" dirty="0" smtClean="0"/>
              <a:t>3:</a:t>
            </a:r>
            <a:r>
              <a:rPr lang="ko-KR" altLang="en-US" dirty="0" smtClean="0"/>
              <a:t> </a:t>
            </a:r>
            <a:r>
              <a:rPr lang="en-US" altLang="ko-KR" dirty="0"/>
              <a:t>U</a:t>
            </a:r>
            <a:r>
              <a:rPr lang="ko-KR" altLang="en-US" dirty="0"/>
              <a:t>의 원소들을 가장 많이 포함하고 있는 집합 </a:t>
            </a:r>
            <a:r>
              <a:rPr lang="en-US" altLang="ko-KR" dirty="0"/>
              <a:t>S</a:t>
            </a:r>
            <a:r>
              <a:rPr lang="ko-KR" altLang="en-US" dirty="0"/>
              <a:t>를 찾으려면</a:t>
            </a:r>
            <a:r>
              <a:rPr lang="en-US" altLang="ko-KR" dirty="0"/>
              <a:t>, </a:t>
            </a:r>
            <a:r>
              <a:rPr lang="ko-KR" altLang="en-US" dirty="0"/>
              <a:t>현재 남아있는 </a:t>
            </a:r>
            <a:r>
              <a:rPr lang="en-US" altLang="ko-KR" dirty="0"/>
              <a:t>S</a:t>
            </a:r>
            <a:r>
              <a:rPr lang="en-US" altLang="ko-KR" baseline="-25000" dirty="0"/>
              <a:t>i</a:t>
            </a:r>
            <a:r>
              <a:rPr lang="ko-KR" altLang="en-US" dirty="0"/>
              <a:t>들 각각을 </a:t>
            </a:r>
            <a:r>
              <a:rPr lang="en-US" altLang="ko-KR" dirty="0"/>
              <a:t>U</a:t>
            </a:r>
            <a:r>
              <a:rPr lang="ko-KR" altLang="en-US" dirty="0"/>
              <a:t>와 비교하여야 한다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en-US" altLang="ko-KR" dirty="0"/>
              <a:t>S</a:t>
            </a:r>
            <a:r>
              <a:rPr lang="en-US" altLang="ko-KR" baseline="-25000" dirty="0"/>
              <a:t>i</a:t>
            </a:r>
            <a:r>
              <a:rPr lang="ko-KR" altLang="en-US" dirty="0"/>
              <a:t>들의 수는 최대 </a:t>
            </a:r>
            <a:r>
              <a:rPr lang="en-US" altLang="ko-KR" dirty="0"/>
              <a:t>n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en-US" altLang="ko-KR" dirty="0"/>
              <a:t>S</a:t>
            </a:r>
            <a:r>
              <a:rPr lang="en-US" altLang="ko-KR" baseline="-25000" dirty="0"/>
              <a:t>i</a:t>
            </a:r>
            <a:r>
              <a:rPr lang="ko-KR" altLang="en-US" dirty="0"/>
              <a:t>와 </a:t>
            </a:r>
            <a:r>
              <a:rPr lang="en-US" altLang="ko-KR" dirty="0"/>
              <a:t>U</a:t>
            </a:r>
            <a:r>
              <a:rPr lang="ko-KR" altLang="en-US" dirty="0"/>
              <a:t>의 비교는 </a:t>
            </a:r>
            <a:r>
              <a:rPr lang="en-US" altLang="ko-KR" dirty="0"/>
              <a:t>O(n) </a:t>
            </a:r>
            <a:r>
              <a:rPr lang="ko-KR" altLang="en-US" dirty="0"/>
              <a:t>시간이 걸리므로</a:t>
            </a:r>
            <a:r>
              <a:rPr lang="en-US" altLang="ko-KR" dirty="0"/>
              <a:t>, line 3</a:t>
            </a:r>
            <a:r>
              <a:rPr lang="ko-KR" altLang="en-US" dirty="0"/>
              <a:t>은 </a:t>
            </a:r>
            <a:r>
              <a:rPr lang="en-US" altLang="ko-KR" dirty="0"/>
              <a:t>O(n</a:t>
            </a:r>
            <a:r>
              <a:rPr lang="en-US" altLang="ko-KR" baseline="30000" dirty="0"/>
              <a:t>2</a:t>
            </a:r>
            <a:r>
              <a:rPr lang="en-US" altLang="ko-KR" dirty="0"/>
              <a:t>) </a:t>
            </a:r>
            <a:r>
              <a:rPr lang="ko-KR" altLang="en-US" dirty="0"/>
              <a:t>시간이 걸린다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/>
            <a:r>
              <a:rPr lang="en-US" altLang="ko-KR" dirty="0"/>
              <a:t>Line </a:t>
            </a:r>
            <a:r>
              <a:rPr lang="en-US" altLang="ko-KR" dirty="0" smtClean="0"/>
              <a:t>4:</a:t>
            </a:r>
            <a:r>
              <a:rPr lang="ko-KR" altLang="en-US" dirty="0" smtClean="0"/>
              <a:t> </a:t>
            </a:r>
            <a:r>
              <a:rPr lang="ko-KR" altLang="en-US" dirty="0"/>
              <a:t>집합 </a:t>
            </a:r>
            <a:r>
              <a:rPr lang="en-US" altLang="ko-KR" dirty="0"/>
              <a:t>U</a:t>
            </a:r>
            <a:r>
              <a:rPr lang="ko-KR" altLang="en-US" dirty="0"/>
              <a:t>에서 집합 </a:t>
            </a:r>
            <a:r>
              <a:rPr lang="en-US" altLang="ko-KR" dirty="0"/>
              <a:t>S</a:t>
            </a:r>
            <a:r>
              <a:rPr lang="en-US" altLang="ko-KR" baseline="-25000" dirty="0"/>
              <a:t>i</a:t>
            </a:r>
            <a:r>
              <a:rPr lang="ko-KR" altLang="en-US" dirty="0"/>
              <a:t>의 원소를 제거하는 것이므로 </a:t>
            </a:r>
            <a:r>
              <a:rPr lang="en-US" altLang="ko-KR" dirty="0"/>
              <a:t>O(n) </a:t>
            </a:r>
            <a:r>
              <a:rPr lang="ko-KR" altLang="en-US" dirty="0"/>
              <a:t>시간이 걸린다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en-US" altLang="ko-KR" dirty="0"/>
              <a:t>Line </a:t>
            </a:r>
            <a:r>
              <a:rPr lang="en-US" altLang="ko-KR" dirty="0" smtClean="0"/>
              <a:t>5:</a:t>
            </a:r>
            <a:r>
              <a:rPr lang="ko-KR" altLang="en-US" dirty="0" smtClean="0"/>
              <a:t> </a:t>
            </a:r>
            <a:r>
              <a:rPr lang="en-US" altLang="ko-KR" dirty="0"/>
              <a:t>S</a:t>
            </a:r>
            <a:r>
              <a:rPr lang="en-US" altLang="ko-KR" baseline="-25000" dirty="0"/>
              <a:t>i</a:t>
            </a:r>
            <a:r>
              <a:rPr lang="ko-KR" altLang="en-US" dirty="0"/>
              <a:t>를 </a:t>
            </a:r>
            <a:r>
              <a:rPr lang="en-US" altLang="ko-KR" dirty="0"/>
              <a:t>F</a:t>
            </a:r>
            <a:r>
              <a:rPr lang="ko-KR" altLang="en-US" dirty="0"/>
              <a:t>에서 제거하고</a:t>
            </a:r>
            <a:r>
              <a:rPr lang="en-US" altLang="ko-KR" dirty="0"/>
              <a:t>, S</a:t>
            </a:r>
            <a:r>
              <a:rPr lang="en-US" altLang="ko-KR" baseline="-25000" dirty="0"/>
              <a:t>i</a:t>
            </a:r>
            <a:r>
              <a:rPr lang="ko-KR" altLang="en-US" dirty="0"/>
              <a:t>를 </a:t>
            </a:r>
            <a:r>
              <a:rPr lang="en-US" altLang="ko-KR" dirty="0"/>
              <a:t>C</a:t>
            </a:r>
            <a:r>
              <a:rPr lang="ko-KR" altLang="en-US" dirty="0"/>
              <a:t>에 추가하는 것이므로 </a:t>
            </a:r>
            <a:r>
              <a:rPr lang="en-US" altLang="ko-KR" dirty="0"/>
              <a:t>O(1) </a:t>
            </a:r>
            <a:r>
              <a:rPr lang="ko-KR" altLang="en-US" dirty="0"/>
              <a:t>시간이 걸린다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ko-KR" altLang="en-US" dirty="0"/>
              <a:t>따라서 루프 </a:t>
            </a:r>
            <a:r>
              <a:rPr lang="en-US" altLang="ko-KR" dirty="0"/>
              <a:t>1</a:t>
            </a:r>
            <a:r>
              <a:rPr lang="ko-KR" altLang="en-US" dirty="0"/>
              <a:t>회의 시간복잡도는 </a:t>
            </a:r>
            <a:r>
              <a:rPr lang="en-US" altLang="ko-KR" dirty="0"/>
              <a:t>O(1)+O(n</a:t>
            </a:r>
            <a:r>
              <a:rPr lang="en-US" altLang="ko-KR" baseline="30000" dirty="0"/>
              <a:t>2</a:t>
            </a:r>
            <a:r>
              <a:rPr lang="en-US" altLang="ko-KR" dirty="0"/>
              <a:t>)+O(n)+O(1) = O(n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fontAlgn="base"/>
            <a:r>
              <a:rPr lang="ko-KR" altLang="en-US" dirty="0" smtClean="0"/>
              <a:t>따라서 </a:t>
            </a:r>
            <a:r>
              <a:rPr lang="ko-KR" altLang="en-US" dirty="0"/>
              <a:t>시간복잡도는 </a:t>
            </a:r>
            <a:r>
              <a:rPr lang="en-US" altLang="ko-KR" dirty="0"/>
              <a:t>O(n)</a:t>
            </a:r>
            <a:r>
              <a:rPr lang="en-US" altLang="ko-KR" dirty="0" err="1"/>
              <a:t>xO</a:t>
            </a:r>
            <a:r>
              <a:rPr lang="en-US" altLang="ko-KR" dirty="0"/>
              <a:t>(n</a:t>
            </a:r>
            <a:r>
              <a:rPr lang="en-US" altLang="ko-KR" baseline="30000" dirty="0"/>
              <a:t>2</a:t>
            </a:r>
            <a:r>
              <a:rPr lang="en-US" altLang="ko-KR" dirty="0"/>
              <a:t>) =</a:t>
            </a:r>
            <a:r>
              <a:rPr lang="en-US" altLang="ko-KR" dirty="0">
                <a:solidFill>
                  <a:srgbClr val="FF0000"/>
                </a:solidFill>
              </a:rPr>
              <a:t> O(n</a:t>
            </a:r>
            <a:r>
              <a:rPr lang="en-US" altLang="ko-KR" baseline="30000" dirty="0">
                <a:solidFill>
                  <a:srgbClr val="FF0000"/>
                </a:solidFill>
              </a:rPr>
              <a:t>3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67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ko-KR" altLang="en-US" dirty="0"/>
              <a:t>근사 알고리즘은 근사해가 </a:t>
            </a:r>
            <a:r>
              <a:rPr lang="ko-KR" altLang="en-US" dirty="0" err="1"/>
              <a:t>최적해에</a:t>
            </a:r>
            <a:r>
              <a:rPr lang="ko-KR" altLang="en-US" dirty="0"/>
              <a:t> 얼마나 근사한지 </a:t>
            </a:r>
            <a:r>
              <a:rPr lang="en-US" altLang="ko-KR" dirty="0"/>
              <a:t>(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 err="1"/>
              <a:t>최적해에</a:t>
            </a:r>
            <a:r>
              <a:rPr lang="ko-KR" altLang="en-US" dirty="0"/>
              <a:t> 얼마나 가까운지</a:t>
            </a:r>
            <a:r>
              <a:rPr lang="en-US" altLang="ko-KR" dirty="0"/>
              <a:t>)</a:t>
            </a:r>
            <a:r>
              <a:rPr lang="ko-KR" altLang="en-US" dirty="0"/>
              <a:t>를 나타내는 </a:t>
            </a:r>
            <a:r>
              <a:rPr lang="ko-KR" altLang="en-US" dirty="0">
                <a:solidFill>
                  <a:srgbClr val="FF0000"/>
                </a:solidFill>
              </a:rPr>
              <a:t>근사 비율 </a:t>
            </a:r>
            <a:r>
              <a:rPr lang="en-US" altLang="ko-KR" dirty="0">
                <a:solidFill>
                  <a:srgbClr val="FF0000"/>
                </a:solidFill>
              </a:rPr>
              <a:t>(approximation ratio)</a:t>
            </a:r>
            <a:r>
              <a:rPr lang="ko-KR" altLang="en-US" dirty="0"/>
              <a:t>을 알고리즘과 함께 제시하여야 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altLang="ko-KR" dirty="0" err="1" smtClean="0"/>
              <a:t>SetCover</a:t>
            </a:r>
            <a:r>
              <a:rPr lang="en-US" altLang="ko-KR" dirty="0" smtClean="0"/>
              <a:t> </a:t>
            </a:r>
            <a:r>
              <a:rPr lang="ko-KR" altLang="en-US" dirty="0"/>
              <a:t>알고리즘의 근사 비율은 </a:t>
            </a:r>
            <a:r>
              <a:rPr lang="en-US" altLang="ko-KR" dirty="0" err="1">
                <a:solidFill>
                  <a:srgbClr val="FF0000"/>
                </a:solidFill>
              </a:rPr>
              <a:t>Klogn</a:t>
            </a:r>
            <a:r>
              <a:rPr lang="ko-KR" altLang="en-US" dirty="0"/>
              <a:t>으로서</a:t>
            </a:r>
            <a:r>
              <a:rPr lang="en-US" altLang="ko-KR" dirty="0"/>
              <a:t>, </a:t>
            </a:r>
            <a:r>
              <a:rPr lang="ko-KR" altLang="en-US" dirty="0"/>
              <a:t>그 의미는 </a:t>
            </a:r>
            <a:r>
              <a:rPr lang="en-US" altLang="ko-KR" dirty="0" err="1"/>
              <a:t>SetCover</a:t>
            </a:r>
            <a:r>
              <a:rPr lang="en-US" altLang="ko-KR" dirty="0"/>
              <a:t> </a:t>
            </a:r>
            <a:r>
              <a:rPr lang="ko-KR" altLang="en-US" dirty="0"/>
              <a:t>알고리즘의 최악 경우의 해일지라도 그 집합 수가 </a:t>
            </a:r>
            <a:r>
              <a:rPr lang="en-US" altLang="ko-KR" dirty="0" err="1"/>
              <a:t>Klogn</a:t>
            </a:r>
            <a:r>
              <a:rPr lang="ko-KR" altLang="en-US" dirty="0"/>
              <a:t>개를 넘지 않는다는 뜻이다</a:t>
            </a:r>
            <a:r>
              <a:rPr lang="en-US" altLang="ko-KR" dirty="0"/>
              <a:t>. </a:t>
            </a:r>
            <a:r>
              <a:rPr lang="ko-KR" altLang="en-US" dirty="0"/>
              <a:t>여기서 </a:t>
            </a:r>
            <a:r>
              <a:rPr lang="en-US" altLang="ko-KR" dirty="0"/>
              <a:t>K</a:t>
            </a:r>
            <a:r>
              <a:rPr lang="ko-KR" altLang="en-US" dirty="0"/>
              <a:t>는 </a:t>
            </a:r>
            <a:r>
              <a:rPr lang="ko-KR" altLang="en-US" dirty="0" err="1"/>
              <a:t>최적해의</a:t>
            </a:r>
            <a:r>
              <a:rPr lang="ko-KR" altLang="en-US" dirty="0"/>
              <a:t> 집합의 수이다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ko-KR" altLang="en-US" dirty="0" smtClean="0"/>
              <a:t>신도시 </a:t>
            </a:r>
            <a:r>
              <a:rPr lang="ko-KR" altLang="en-US" dirty="0"/>
              <a:t>계획 예제에서는 최적해가 집합 </a:t>
            </a:r>
            <a:r>
              <a:rPr lang="en-US" altLang="ko-KR" dirty="0"/>
              <a:t>2</a:t>
            </a:r>
            <a:r>
              <a:rPr lang="ko-KR" altLang="en-US" dirty="0"/>
              <a:t>개로 모든 마을을 커버했으므로</a:t>
            </a:r>
            <a:r>
              <a:rPr lang="en-US" altLang="ko-KR" dirty="0"/>
              <a:t>, </a:t>
            </a:r>
            <a:r>
              <a:rPr lang="en-US" altLang="ko-KR" dirty="0" err="1"/>
              <a:t>Klogn</a:t>
            </a:r>
            <a:r>
              <a:rPr lang="en-US" altLang="ko-KR" dirty="0"/>
              <a:t> = 2xlog10 &lt; 2x4 = 8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ko-KR" altLang="en-US" dirty="0" smtClean="0"/>
              <a:t>즉</a:t>
            </a:r>
            <a:r>
              <a:rPr lang="en-US" altLang="ko-KR" dirty="0"/>
              <a:t>, </a:t>
            </a:r>
            <a:r>
              <a:rPr lang="en-US" altLang="ko-KR" dirty="0" err="1"/>
              <a:t>SetCover</a:t>
            </a:r>
            <a:r>
              <a:rPr lang="en-US" altLang="ko-KR" dirty="0"/>
              <a:t> </a:t>
            </a:r>
            <a:r>
              <a:rPr lang="ko-KR" altLang="en-US" dirty="0"/>
              <a:t>알고리즘이 찾는 </a:t>
            </a:r>
            <a:r>
              <a:rPr lang="ko-KR" altLang="en-US" dirty="0" err="1"/>
              <a:t>근사해의</a:t>
            </a:r>
            <a:r>
              <a:rPr lang="ko-KR" altLang="en-US" dirty="0"/>
              <a:t> 집합 수는 </a:t>
            </a:r>
            <a:r>
              <a:rPr lang="en-US" altLang="ko-KR" dirty="0"/>
              <a:t>8</a:t>
            </a:r>
            <a:r>
              <a:rPr lang="ko-KR" altLang="en-US" dirty="0"/>
              <a:t>개를 초과하지 않다는 것이다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ko-KR" altLang="en-US" dirty="0" smtClean="0"/>
              <a:t>집합 </a:t>
            </a:r>
            <a:r>
              <a:rPr lang="ko-KR" altLang="en-US" dirty="0"/>
              <a:t>문제의 </a:t>
            </a:r>
            <a:r>
              <a:rPr lang="ko-KR" altLang="en-US" dirty="0" err="1"/>
              <a:t>최적해를</a:t>
            </a:r>
            <a:r>
              <a:rPr lang="ko-KR" altLang="en-US" dirty="0"/>
              <a:t> 찾는 데는 지수 시간이 걸리나</a:t>
            </a:r>
            <a:r>
              <a:rPr lang="en-US" altLang="ko-KR" dirty="0"/>
              <a:t>, </a:t>
            </a:r>
            <a:r>
              <a:rPr lang="en-US" altLang="ko-KR" dirty="0" err="1"/>
              <a:t>SetCover</a:t>
            </a:r>
            <a:r>
              <a:rPr lang="en-US" altLang="ko-KR" dirty="0"/>
              <a:t> </a:t>
            </a:r>
            <a:r>
              <a:rPr lang="ko-KR" altLang="en-US" dirty="0"/>
              <a:t>알고리즘은 </a:t>
            </a:r>
            <a:r>
              <a:rPr lang="en-US" altLang="ko-KR" dirty="0"/>
              <a:t>O(n</a:t>
            </a:r>
            <a:r>
              <a:rPr lang="en-US" altLang="ko-KR" baseline="30000" dirty="0"/>
              <a:t>3</a:t>
            </a:r>
            <a:r>
              <a:rPr lang="en-US" altLang="ko-KR" dirty="0"/>
              <a:t>) </a:t>
            </a:r>
            <a:r>
              <a:rPr lang="ko-KR" altLang="en-US" dirty="0"/>
              <a:t>시간에 </a:t>
            </a:r>
            <a:r>
              <a:rPr lang="ko-KR" altLang="en-US" dirty="0" err="1"/>
              <a:t>근사해를</a:t>
            </a:r>
            <a:r>
              <a:rPr lang="ko-KR" altLang="en-US" dirty="0"/>
              <a:t> 찾으며 그 해도 실질적으로 최적해와 비슷하다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66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응용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fontAlgn="base">
              <a:lnSpc>
                <a:spcPct val="110000"/>
              </a:lnSpc>
              <a:spcAft>
                <a:spcPts val="1200"/>
              </a:spcAft>
            </a:pPr>
            <a:r>
              <a:rPr lang="ko-KR" altLang="en-US" dirty="0"/>
              <a:t>도시 계획 </a:t>
            </a:r>
            <a:r>
              <a:rPr lang="en-US" altLang="ko-KR" dirty="0"/>
              <a:t>(City Planning)</a:t>
            </a:r>
            <a:r>
              <a:rPr lang="ko-KR" altLang="en-US" dirty="0"/>
              <a:t>에서 공공 기관 배치하기</a:t>
            </a:r>
          </a:p>
          <a:p>
            <a:pPr lvl="0" fontAlgn="base">
              <a:lnSpc>
                <a:spcPct val="110000"/>
              </a:lnSpc>
              <a:spcAft>
                <a:spcPts val="1200"/>
              </a:spcAft>
            </a:pPr>
            <a:r>
              <a:rPr lang="ko-KR" altLang="en-US" dirty="0"/>
              <a:t>경비 시스템</a:t>
            </a:r>
            <a:r>
              <a:rPr lang="en-US" altLang="ko-KR" dirty="0"/>
              <a:t>: </a:t>
            </a:r>
            <a:r>
              <a:rPr lang="ko-KR" altLang="en-US" dirty="0"/>
              <a:t>미술관</a:t>
            </a:r>
            <a:r>
              <a:rPr lang="en-US" altLang="ko-KR" dirty="0"/>
              <a:t>, </a:t>
            </a:r>
            <a:r>
              <a:rPr lang="ko-KR" altLang="en-US" dirty="0"/>
              <a:t>박물관</a:t>
            </a:r>
            <a:r>
              <a:rPr lang="en-US" altLang="ko-KR" dirty="0"/>
              <a:t>, </a:t>
            </a:r>
            <a:r>
              <a:rPr lang="ko-KR" altLang="en-US" dirty="0"/>
              <a:t>기타 철저한 경비가 요구되는 장소 </a:t>
            </a:r>
            <a:r>
              <a:rPr lang="en-US" altLang="ko-KR" dirty="0"/>
              <a:t>(Art Gallery </a:t>
            </a:r>
            <a:r>
              <a:rPr lang="ko-KR" altLang="en-US" dirty="0"/>
              <a:t>문제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/>
              <a:t>CCTV </a:t>
            </a:r>
            <a:r>
              <a:rPr lang="ko-KR" altLang="en-US" dirty="0"/>
              <a:t>카메라의 최적 배치 </a:t>
            </a:r>
          </a:p>
          <a:p>
            <a:pPr lvl="0" fontAlgn="base">
              <a:lnSpc>
                <a:spcPct val="110000"/>
              </a:lnSpc>
              <a:spcAft>
                <a:spcPts val="1200"/>
              </a:spcAft>
            </a:pPr>
            <a:r>
              <a:rPr lang="ko-KR" altLang="en-US" dirty="0"/>
              <a:t>컴퓨터 바이러스 찾기</a:t>
            </a:r>
            <a:r>
              <a:rPr lang="en-US" altLang="ko-KR" dirty="0"/>
              <a:t>: </a:t>
            </a:r>
            <a:r>
              <a:rPr lang="ko-KR" altLang="en-US" dirty="0"/>
              <a:t>알려진 바이러스들을 ‘커버’하는 부분 </a:t>
            </a:r>
            <a:r>
              <a:rPr lang="ko-KR" altLang="en-US" dirty="0" err="1" smtClean="0"/>
              <a:t>스트링의</a:t>
            </a:r>
            <a:r>
              <a:rPr lang="ko-KR" altLang="en-US" dirty="0" smtClean="0"/>
              <a:t> </a:t>
            </a:r>
            <a:r>
              <a:rPr lang="ko-KR" altLang="en-US" dirty="0"/>
              <a:t>집합 </a:t>
            </a:r>
            <a:r>
              <a:rPr lang="en-US" altLang="ko-KR" dirty="0"/>
              <a:t>- IBM</a:t>
            </a:r>
            <a:r>
              <a:rPr lang="ko-KR" altLang="en-US" dirty="0"/>
              <a:t>에서 </a:t>
            </a:r>
            <a:r>
              <a:rPr lang="en-US" altLang="ko-KR" dirty="0"/>
              <a:t>5,000</a:t>
            </a:r>
            <a:r>
              <a:rPr lang="ko-KR" altLang="en-US" dirty="0"/>
              <a:t>개의 알려진 바이러스들에서 </a:t>
            </a:r>
            <a:r>
              <a:rPr lang="en-US" altLang="ko-KR" dirty="0"/>
              <a:t>9,000</a:t>
            </a:r>
            <a:r>
              <a:rPr lang="ko-KR" altLang="en-US" dirty="0"/>
              <a:t>개의 부분 </a:t>
            </a:r>
            <a:r>
              <a:rPr lang="ko-KR" altLang="en-US" dirty="0" err="1" smtClean="0"/>
              <a:t>스트링을</a:t>
            </a:r>
            <a:r>
              <a:rPr lang="ko-KR" altLang="en-US" dirty="0" smtClean="0"/>
              <a:t> </a:t>
            </a:r>
            <a:r>
              <a:rPr lang="ko-KR" altLang="en-US" dirty="0"/>
              <a:t>추출하였고</a:t>
            </a:r>
            <a:r>
              <a:rPr lang="en-US" altLang="ko-KR" dirty="0"/>
              <a:t>, </a:t>
            </a:r>
            <a:r>
              <a:rPr lang="ko-KR" altLang="en-US" dirty="0"/>
              <a:t>이 부분 </a:t>
            </a:r>
            <a:r>
              <a:rPr lang="ko-KR" altLang="en-US" dirty="0" err="1" smtClean="0"/>
              <a:t>스트링의</a:t>
            </a:r>
            <a:r>
              <a:rPr lang="ko-KR" altLang="en-US" dirty="0" smtClean="0"/>
              <a:t> </a:t>
            </a:r>
            <a:r>
              <a:rPr lang="ko-KR" altLang="en-US" dirty="0"/>
              <a:t>집합 커버를 찾았는데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en-US" altLang="ko-KR" dirty="0"/>
              <a:t>180</a:t>
            </a:r>
            <a:r>
              <a:rPr lang="ko-KR" altLang="en-US" dirty="0"/>
              <a:t>개의 부분 </a:t>
            </a:r>
            <a:r>
              <a:rPr lang="ko-KR" altLang="en-US" dirty="0" err="1" smtClean="0"/>
              <a:t>스트링이었다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en-US" altLang="ko-KR" dirty="0"/>
              <a:t>180</a:t>
            </a:r>
            <a:r>
              <a:rPr lang="ko-KR" altLang="en-US" dirty="0"/>
              <a:t>개로 컴퓨터 바이러스의 존재를 확인하는데 성공하였다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00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lvl="0" fontAlgn="base">
              <a:lnSpc>
                <a:spcPct val="120000"/>
              </a:lnSpc>
              <a:spcAft>
                <a:spcPts val="1200"/>
              </a:spcAft>
            </a:pPr>
            <a:r>
              <a:rPr lang="ko-KR" altLang="en-US" dirty="0">
                <a:solidFill>
                  <a:srgbClr val="0000CC"/>
                </a:solidFill>
              </a:rPr>
              <a:t>대기업의 구매 업체 선정</a:t>
            </a:r>
            <a:r>
              <a:rPr lang="en-US" altLang="ko-KR" dirty="0"/>
              <a:t>: </a:t>
            </a:r>
            <a:r>
              <a:rPr lang="ko-KR" altLang="en-US" dirty="0"/>
              <a:t>미국의 자동차 회사인 </a:t>
            </a:r>
            <a:r>
              <a:rPr lang="en-US" altLang="ko-KR" dirty="0"/>
              <a:t>GM</a:t>
            </a:r>
            <a:r>
              <a:rPr lang="ko-KR" altLang="en-US" dirty="0"/>
              <a:t>은 부품 업체 선정에 있어서 각 업체가 제시하는 여러 종류의 부품들과 가격에 대해</a:t>
            </a:r>
            <a:r>
              <a:rPr lang="en-US" altLang="ko-KR" dirty="0"/>
              <a:t>, </a:t>
            </a:r>
            <a:r>
              <a:rPr lang="ko-KR" altLang="en-US" dirty="0"/>
              <a:t>최소의 비용으로 구입하려고 하는 부품들을 모두 ‘커버’하는 업체를 찾기 위해 집합 문제의 해를 사용하였다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>
              <a:lnSpc>
                <a:spcPct val="120000"/>
              </a:lnSpc>
              <a:spcAft>
                <a:spcPts val="1200"/>
              </a:spcAft>
            </a:pPr>
            <a:r>
              <a:rPr lang="ko-KR" altLang="en-US" dirty="0">
                <a:solidFill>
                  <a:srgbClr val="0000CC"/>
                </a:solidFill>
              </a:rPr>
              <a:t>기업의 경력 직원 고용</a:t>
            </a:r>
            <a:r>
              <a:rPr lang="en-US" altLang="ko-KR" dirty="0"/>
              <a:t>: </a:t>
            </a: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어느 </a:t>
            </a:r>
            <a:r>
              <a:rPr lang="en-US" altLang="ko-KR" dirty="0"/>
              <a:t>IT </a:t>
            </a:r>
            <a:r>
              <a:rPr lang="ko-KR" altLang="en-US" dirty="0"/>
              <a:t>회사에서 경력 직원들을 고용하는데</a:t>
            </a:r>
            <a:r>
              <a:rPr lang="en-US" altLang="ko-KR" dirty="0"/>
              <a:t>, </a:t>
            </a:r>
            <a:r>
              <a:rPr lang="ko-KR" altLang="en-US" dirty="0"/>
              <a:t>회사에서 필요로 하는 기술은 알고리즘</a:t>
            </a:r>
            <a:r>
              <a:rPr lang="en-US" altLang="ko-KR" dirty="0"/>
              <a:t>, </a:t>
            </a:r>
            <a:r>
              <a:rPr lang="ko-KR" altLang="en-US" dirty="0"/>
              <a:t>컴파일러</a:t>
            </a:r>
            <a:r>
              <a:rPr lang="en-US" altLang="ko-KR" dirty="0"/>
              <a:t>, </a:t>
            </a:r>
            <a:r>
              <a:rPr lang="ko-KR" altLang="en-US" dirty="0" err="1"/>
              <a:t>앱</a:t>
            </a:r>
            <a:r>
              <a:rPr lang="ko-KR" altLang="en-US" dirty="0"/>
              <a:t> </a:t>
            </a:r>
            <a:r>
              <a:rPr lang="en-US" altLang="ko-KR" dirty="0"/>
              <a:t>(App) </a:t>
            </a:r>
            <a:r>
              <a:rPr lang="ko-KR" altLang="en-US" dirty="0"/>
              <a:t>개발</a:t>
            </a:r>
            <a:r>
              <a:rPr lang="en-US" altLang="ko-KR" dirty="0"/>
              <a:t>, </a:t>
            </a:r>
            <a:r>
              <a:rPr lang="ko-KR" altLang="en-US" dirty="0"/>
              <a:t>게임 엔진</a:t>
            </a:r>
            <a:r>
              <a:rPr lang="en-US" altLang="ko-KR" dirty="0"/>
              <a:t>, 3D </a:t>
            </a:r>
            <a:r>
              <a:rPr lang="ko-KR" altLang="en-US" dirty="0"/>
              <a:t>그래픽스</a:t>
            </a:r>
            <a:r>
              <a:rPr lang="en-US" altLang="ko-KR" dirty="0"/>
              <a:t>, </a:t>
            </a:r>
            <a:r>
              <a:rPr lang="ko-KR" altLang="en-US" dirty="0" err="1"/>
              <a:t>소셜</a:t>
            </a:r>
            <a:r>
              <a:rPr lang="ko-KR" altLang="en-US" dirty="0"/>
              <a:t> 네트워크 서비스</a:t>
            </a:r>
            <a:r>
              <a:rPr lang="en-US" altLang="ko-KR" dirty="0"/>
              <a:t>, </a:t>
            </a:r>
            <a:r>
              <a:rPr lang="ko-KR" altLang="en-US" dirty="0" err="1"/>
              <a:t>모바일</a:t>
            </a:r>
            <a:r>
              <a:rPr lang="ko-KR" altLang="en-US" dirty="0"/>
              <a:t> 컴퓨팅</a:t>
            </a:r>
            <a:r>
              <a:rPr lang="en-US" altLang="ko-KR" dirty="0"/>
              <a:t>, </a:t>
            </a:r>
            <a:r>
              <a:rPr lang="ko-KR" altLang="en-US" dirty="0"/>
              <a:t>네트워크</a:t>
            </a:r>
            <a:r>
              <a:rPr lang="en-US" altLang="ko-KR" dirty="0"/>
              <a:t>, </a:t>
            </a:r>
            <a:r>
              <a:rPr lang="ko-KR" altLang="en-US" dirty="0"/>
              <a:t>보안이고</a:t>
            </a:r>
            <a:r>
              <a:rPr lang="en-US" altLang="ko-KR" dirty="0"/>
              <a:t>, </a:t>
            </a:r>
            <a:r>
              <a:rPr lang="ko-KR" altLang="en-US" dirty="0"/>
              <a:t>지원자들은 여러 개의 기술을 보유하고 있다</a:t>
            </a:r>
            <a:r>
              <a:rPr lang="en-US" altLang="ko-KR" dirty="0"/>
              <a:t>. </a:t>
            </a:r>
            <a:r>
              <a:rPr lang="ko-KR" altLang="en-US" dirty="0"/>
              <a:t>이 회사가 모든 기술을 커버하는 최소 인원을 찾으려면</a:t>
            </a:r>
            <a:r>
              <a:rPr lang="en-US" altLang="ko-KR" dirty="0"/>
              <a:t>, </a:t>
            </a:r>
            <a:r>
              <a:rPr lang="ko-KR" altLang="en-US" dirty="0"/>
              <a:t>집합 문제의 해를 사용하면 된다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>
              <a:lnSpc>
                <a:spcPct val="120000"/>
              </a:lnSpc>
              <a:spcAft>
                <a:spcPts val="1200"/>
              </a:spcAft>
            </a:pPr>
            <a:r>
              <a:rPr lang="ko-KR" altLang="en-US" dirty="0"/>
              <a:t>그 외에도 비행기 조종사 스케줄링 </a:t>
            </a:r>
            <a:r>
              <a:rPr lang="en-US" altLang="ko-KR" dirty="0"/>
              <a:t>(Flight Crew Scheduling), </a:t>
            </a:r>
            <a:r>
              <a:rPr lang="ko-KR" altLang="en-US" dirty="0"/>
              <a:t>조립 라인 균형화 </a:t>
            </a:r>
            <a:r>
              <a:rPr lang="en-US" altLang="ko-KR" dirty="0"/>
              <a:t>(Assembly Line Balancing), </a:t>
            </a:r>
            <a:r>
              <a:rPr lang="ko-KR" altLang="en-US" dirty="0"/>
              <a:t>정보 검색 </a:t>
            </a:r>
            <a:r>
              <a:rPr lang="en-US" altLang="ko-KR" dirty="0"/>
              <a:t>(Information Retrieval) </a:t>
            </a:r>
            <a:r>
              <a:rPr lang="ko-KR" altLang="en-US" dirty="0"/>
              <a:t>등에 활용된다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03794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4.6 </a:t>
            </a:r>
            <a:r>
              <a:rPr lang="ko-KR" altLang="en-US" dirty="0"/>
              <a:t>작업 스케줄링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기계에서 수행되는 </a:t>
            </a:r>
            <a:r>
              <a:rPr lang="en-US" altLang="ko-KR" dirty="0"/>
              <a:t>n</a:t>
            </a:r>
            <a:r>
              <a:rPr lang="ko-KR" altLang="en-US" dirty="0"/>
              <a:t>개의 작업 </a:t>
            </a:r>
            <a:r>
              <a:rPr lang="en-US" altLang="ko-KR" dirty="0"/>
              <a:t>t</a:t>
            </a:r>
            <a:r>
              <a:rPr lang="en-US" altLang="ko-KR" baseline="-25000" dirty="0"/>
              <a:t>1</a:t>
            </a:r>
            <a:r>
              <a:rPr lang="en-US" altLang="ko-KR" dirty="0"/>
              <a:t>, t</a:t>
            </a:r>
            <a:r>
              <a:rPr lang="en-US" altLang="ko-KR" baseline="-25000" dirty="0"/>
              <a:t>2</a:t>
            </a:r>
            <a:r>
              <a:rPr lang="en-US" altLang="ko-KR" dirty="0"/>
              <a:t>, </a:t>
            </a:r>
            <a:r>
              <a:rPr lang="ko-KR" altLang="en-US" dirty="0"/>
              <a:t>⋯</a:t>
            </a:r>
            <a:r>
              <a:rPr lang="en-US" altLang="ko-KR" dirty="0"/>
              <a:t>, </a:t>
            </a:r>
            <a:r>
              <a:rPr lang="en-US" altLang="ko-KR" dirty="0" err="1"/>
              <a:t>t</a:t>
            </a:r>
            <a:r>
              <a:rPr lang="en-US" altLang="ko-KR" baseline="-25000" dirty="0" err="1"/>
              <a:t>n</a:t>
            </a:r>
            <a:r>
              <a:rPr lang="ko-KR" altLang="en-US" dirty="0"/>
              <a:t>이 있고</a:t>
            </a:r>
            <a:r>
              <a:rPr lang="en-US" altLang="ko-KR" dirty="0"/>
              <a:t>, </a:t>
            </a:r>
            <a:r>
              <a:rPr lang="ko-KR" altLang="en-US" dirty="0"/>
              <a:t>각 작업은 시작시간과 종료시간이 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>
              <a:spcAft>
                <a:spcPts val="1800"/>
              </a:spcAft>
            </a:pPr>
            <a:r>
              <a:rPr lang="ko-KR" altLang="en-US" dirty="0" smtClean="0">
                <a:solidFill>
                  <a:srgbClr val="FF0000"/>
                </a:solidFill>
              </a:rPr>
              <a:t>작업 </a:t>
            </a:r>
            <a:r>
              <a:rPr lang="ko-KR" altLang="en-US" dirty="0">
                <a:solidFill>
                  <a:srgbClr val="FF0000"/>
                </a:solidFill>
              </a:rPr>
              <a:t>스케줄링 </a:t>
            </a:r>
            <a:r>
              <a:rPr lang="en-US" altLang="ko-KR" dirty="0">
                <a:solidFill>
                  <a:srgbClr val="FF0000"/>
                </a:solidFill>
              </a:rPr>
              <a:t>(Task Scheduling) </a:t>
            </a:r>
            <a:r>
              <a:rPr lang="ko-KR" altLang="en-US" dirty="0">
                <a:solidFill>
                  <a:srgbClr val="FF0000"/>
                </a:solidFill>
              </a:rPr>
              <a:t>문제</a:t>
            </a:r>
            <a:r>
              <a:rPr lang="ko-KR" altLang="en-US" dirty="0"/>
              <a:t>는 작업의 수행 시간이 중복되지 않도록 모든 작업을 가장 적은 수의 기계에 배정하는 문제이다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작업 스케줄링 문제는 학술대회에서 발표자들을 강의실에 배정하는 문제와 같다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발표</a:t>
            </a:r>
            <a:r>
              <a:rPr lang="en-US" altLang="ko-KR" dirty="0" smtClean="0"/>
              <a:t>=</a:t>
            </a:r>
            <a:r>
              <a:rPr lang="ko-KR" altLang="en-US" dirty="0" smtClean="0"/>
              <a:t> </a:t>
            </a:r>
            <a:r>
              <a:rPr lang="ko-KR" altLang="en-US" dirty="0"/>
              <a:t>‘작업</a:t>
            </a:r>
            <a:r>
              <a:rPr lang="ko-KR" altLang="en-US" dirty="0" smtClean="0"/>
              <a:t>’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강의실</a:t>
            </a:r>
            <a:r>
              <a:rPr lang="en-US" altLang="ko-KR" dirty="0" smtClean="0"/>
              <a:t>=</a:t>
            </a:r>
            <a:r>
              <a:rPr lang="ko-KR" altLang="en-US" dirty="0" smtClean="0"/>
              <a:t> </a:t>
            </a:r>
            <a:r>
              <a:rPr lang="ko-KR" altLang="en-US" dirty="0"/>
              <a:t>‘기계</a:t>
            </a:r>
            <a:r>
              <a:rPr lang="ko-KR" altLang="en-US" dirty="0" smtClean="0"/>
              <a:t>’</a:t>
            </a:r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36983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작업 스케줄링 문제에 주어진 문제 </a:t>
            </a:r>
            <a:r>
              <a:rPr lang="ko-KR" altLang="en-US" dirty="0" smtClean="0"/>
              <a:t>요소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작업의 수</a:t>
            </a:r>
            <a:endParaRPr lang="en-US" altLang="ko-KR" dirty="0"/>
          </a:p>
          <a:p>
            <a:pPr lvl="1"/>
            <a:r>
              <a:rPr lang="ko-KR" altLang="en-US" dirty="0" smtClean="0"/>
              <a:t>각 </a:t>
            </a:r>
            <a:r>
              <a:rPr lang="ko-KR" altLang="en-US" dirty="0"/>
              <a:t>작업의 시작시간과 </a:t>
            </a:r>
            <a:r>
              <a:rPr lang="ko-KR" altLang="en-US" dirty="0" smtClean="0"/>
              <a:t>종료시간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작업의 </a:t>
            </a:r>
            <a:r>
              <a:rPr lang="ko-KR" altLang="en-US" dirty="0"/>
              <a:t>시작시간과 종료시간은 정해져 있으므로 작업의 길이도 주어진 것이다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여기서 </a:t>
            </a:r>
            <a:r>
              <a:rPr lang="ko-KR" altLang="en-US" dirty="0"/>
              <a:t>작업의 수는 입력의 크기이므로 알고리즘을 고안하기 위해 고려되어야 하는 직접적인 요소는 아니다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그렇다면</a:t>
            </a:r>
            <a:r>
              <a:rPr lang="en-US" altLang="ko-KR" dirty="0"/>
              <a:t>, </a:t>
            </a:r>
            <a:r>
              <a:rPr lang="ko-KR" altLang="en-US" dirty="0"/>
              <a:t>시작시간</a:t>
            </a:r>
            <a:r>
              <a:rPr lang="en-US" altLang="ko-KR" dirty="0"/>
              <a:t>, </a:t>
            </a:r>
            <a:r>
              <a:rPr lang="ko-KR" altLang="en-US" dirty="0"/>
              <a:t>종료시간</a:t>
            </a:r>
            <a:r>
              <a:rPr lang="en-US" altLang="ko-KR" dirty="0"/>
              <a:t>, </a:t>
            </a:r>
            <a:r>
              <a:rPr lang="ko-KR" altLang="en-US" dirty="0"/>
              <a:t>작업 길이에 대해 다음과 같은 그리디 알고리즘들을 생각해볼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47526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ko-KR" altLang="en-US" dirty="0"/>
              <a:t>빠른 시작시간 </a:t>
            </a:r>
            <a:r>
              <a:rPr lang="ko-KR" altLang="en-US" dirty="0" smtClean="0"/>
              <a:t>작업 </a:t>
            </a:r>
            <a:r>
              <a:rPr lang="ko-KR" altLang="en-US" dirty="0"/>
              <a:t>우선 </a:t>
            </a:r>
            <a:r>
              <a:rPr lang="en-US" altLang="ko-KR" dirty="0"/>
              <a:t>(</a:t>
            </a:r>
            <a:r>
              <a:rPr lang="en-US" dirty="0"/>
              <a:t>Earliest start time first) </a:t>
            </a:r>
            <a:r>
              <a:rPr lang="ko-KR" altLang="en-US" dirty="0"/>
              <a:t>배정</a:t>
            </a:r>
          </a:p>
          <a:p>
            <a:pPr lvl="0" fontAlgn="base"/>
            <a:r>
              <a:rPr lang="ko-KR" altLang="en-US" dirty="0"/>
              <a:t>빠른 종료시간 </a:t>
            </a:r>
            <a:r>
              <a:rPr lang="ko-KR" altLang="en-US" dirty="0" smtClean="0"/>
              <a:t>작업 </a:t>
            </a:r>
            <a:r>
              <a:rPr lang="ko-KR" altLang="en-US" dirty="0"/>
              <a:t>우선 </a:t>
            </a:r>
            <a:r>
              <a:rPr lang="en-US" altLang="ko-KR" dirty="0"/>
              <a:t>(</a:t>
            </a:r>
            <a:r>
              <a:rPr lang="en-US" dirty="0"/>
              <a:t>Earliest finish time first) </a:t>
            </a:r>
            <a:r>
              <a:rPr lang="ko-KR" altLang="en-US" dirty="0"/>
              <a:t>배정</a:t>
            </a:r>
          </a:p>
          <a:p>
            <a:pPr lvl="0" fontAlgn="base"/>
            <a:r>
              <a:rPr lang="ko-KR" altLang="en-US" dirty="0"/>
              <a:t>짧은 </a:t>
            </a:r>
            <a:r>
              <a:rPr lang="ko-KR" altLang="en-US" dirty="0" smtClean="0"/>
              <a:t>작업 </a:t>
            </a:r>
            <a:r>
              <a:rPr lang="ko-KR" altLang="en-US" dirty="0"/>
              <a:t>우선 </a:t>
            </a:r>
            <a:r>
              <a:rPr lang="en-US" altLang="ko-KR" dirty="0"/>
              <a:t>(</a:t>
            </a:r>
            <a:r>
              <a:rPr lang="en-US" dirty="0"/>
              <a:t>Shortest job first) </a:t>
            </a:r>
            <a:r>
              <a:rPr lang="ko-KR" altLang="en-US" dirty="0"/>
              <a:t>배정</a:t>
            </a:r>
          </a:p>
          <a:p>
            <a:pPr lvl="0" fontAlgn="base"/>
            <a:r>
              <a:rPr lang="ko-KR" altLang="en-US" dirty="0"/>
              <a:t>긴 </a:t>
            </a:r>
            <a:r>
              <a:rPr lang="ko-KR" altLang="en-US" dirty="0" smtClean="0"/>
              <a:t>작업 </a:t>
            </a:r>
            <a:r>
              <a:rPr lang="ko-KR" altLang="en-US" dirty="0"/>
              <a:t>우선 </a:t>
            </a:r>
            <a:r>
              <a:rPr lang="en-US" altLang="ko-KR" dirty="0"/>
              <a:t>(</a:t>
            </a:r>
            <a:r>
              <a:rPr lang="en-US" dirty="0"/>
              <a:t>Longest job first) </a:t>
            </a:r>
            <a:r>
              <a:rPr lang="ko-KR" altLang="en-US" dirty="0" smtClean="0"/>
              <a:t>배정</a:t>
            </a:r>
            <a:endParaRPr lang="en-US" altLang="ko-KR" dirty="0" smtClean="0"/>
          </a:p>
          <a:p>
            <a:pPr lvl="0" fontAlgn="base"/>
            <a:endParaRPr lang="en-US" altLang="ko-KR" dirty="0"/>
          </a:p>
          <a:p>
            <a:pPr fontAlgn="base"/>
            <a:r>
              <a:rPr lang="ko-KR" altLang="en-US" dirty="0"/>
              <a:t>위의 </a:t>
            </a:r>
            <a:r>
              <a:rPr lang="en-US" altLang="ko-KR" dirty="0"/>
              <a:t>4</a:t>
            </a:r>
            <a:r>
              <a:rPr lang="ko-KR" altLang="en-US" dirty="0"/>
              <a:t>가지 중 첫 번째 알고리즘을 제외하고 나머지 </a:t>
            </a:r>
            <a:r>
              <a:rPr lang="en-US" altLang="ko-KR" dirty="0"/>
              <a:t>3</a:t>
            </a:r>
            <a:r>
              <a:rPr lang="ko-KR" altLang="en-US" dirty="0"/>
              <a:t>가지는 항상 </a:t>
            </a:r>
            <a:r>
              <a:rPr lang="ko-KR" altLang="en-US" dirty="0" err="1"/>
              <a:t>최적해를</a:t>
            </a:r>
            <a:r>
              <a:rPr lang="ko-KR" altLang="en-US" dirty="0"/>
              <a:t> 찾지 못한다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042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Group 5"/>
          <p:cNvGrpSpPr>
            <a:grpSpLocks/>
          </p:cNvGrpSpPr>
          <p:nvPr/>
        </p:nvGrpSpPr>
        <p:grpSpPr bwMode="auto">
          <a:xfrm>
            <a:off x="2292350" y="2138363"/>
            <a:ext cx="3984625" cy="2911475"/>
            <a:chOff x="538" y="259"/>
            <a:chExt cx="4896" cy="3462"/>
          </a:xfrm>
        </p:grpSpPr>
        <p:sp>
          <p:nvSpPr>
            <p:cNvPr id="14342" name="Oval 6"/>
            <p:cNvSpPr>
              <a:spLocks noChangeArrowheads="1"/>
            </p:cNvSpPr>
            <p:nvPr/>
          </p:nvSpPr>
          <p:spPr bwMode="auto">
            <a:xfrm>
              <a:off x="538" y="1420"/>
              <a:ext cx="859" cy="8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kumimoji="1" lang="ko-KR" altLang="en-US" sz="2000">
                  <a:latin typeface="+mn-ea"/>
                  <a:ea typeface="+mn-ea"/>
                </a:rPr>
                <a:t> 영희</a:t>
              </a:r>
            </a:p>
          </p:txBody>
        </p:sp>
        <p:sp>
          <p:nvSpPr>
            <p:cNvPr id="14343" name="Line 7"/>
            <p:cNvSpPr>
              <a:spLocks noChangeShapeType="1"/>
            </p:cNvSpPr>
            <p:nvPr/>
          </p:nvSpPr>
          <p:spPr bwMode="auto">
            <a:xfrm flipV="1">
              <a:off x="1084" y="913"/>
              <a:ext cx="548" cy="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4344" name="Line 8"/>
            <p:cNvSpPr>
              <a:spLocks noChangeShapeType="1"/>
            </p:cNvSpPr>
            <p:nvPr/>
          </p:nvSpPr>
          <p:spPr bwMode="auto">
            <a:xfrm>
              <a:off x="2406" y="755"/>
              <a:ext cx="2235" cy="85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4345" name="Line 9"/>
            <p:cNvSpPr>
              <a:spLocks noChangeShapeType="1"/>
            </p:cNvSpPr>
            <p:nvPr/>
          </p:nvSpPr>
          <p:spPr bwMode="auto">
            <a:xfrm>
              <a:off x="2296" y="959"/>
              <a:ext cx="550" cy="5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4346" name="Line 10"/>
            <p:cNvSpPr>
              <a:spLocks noChangeShapeType="1"/>
            </p:cNvSpPr>
            <p:nvPr/>
          </p:nvSpPr>
          <p:spPr bwMode="auto">
            <a:xfrm flipV="1">
              <a:off x="1391" y="3245"/>
              <a:ext cx="1345" cy="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4347" name="Line 11"/>
            <p:cNvSpPr>
              <a:spLocks noChangeShapeType="1"/>
            </p:cNvSpPr>
            <p:nvPr/>
          </p:nvSpPr>
          <p:spPr bwMode="auto">
            <a:xfrm>
              <a:off x="3581" y="1873"/>
              <a:ext cx="990" cy="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4348" name="Line 12"/>
            <p:cNvSpPr>
              <a:spLocks noChangeShapeType="1"/>
            </p:cNvSpPr>
            <p:nvPr/>
          </p:nvSpPr>
          <p:spPr bwMode="auto">
            <a:xfrm flipV="1">
              <a:off x="3527" y="2120"/>
              <a:ext cx="1162" cy="94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4349" name="Oval 13"/>
            <p:cNvSpPr>
              <a:spLocks noChangeArrowheads="1"/>
            </p:cNvSpPr>
            <p:nvPr/>
          </p:nvSpPr>
          <p:spPr bwMode="auto">
            <a:xfrm>
              <a:off x="1561" y="259"/>
              <a:ext cx="859" cy="8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kumimoji="1" lang="ko-KR" altLang="en-US" sz="2000">
                  <a:latin typeface="+mn-ea"/>
                  <a:ea typeface="+mn-ea"/>
                </a:rPr>
                <a:t>철수</a:t>
              </a:r>
            </a:p>
          </p:txBody>
        </p:sp>
        <p:sp>
          <p:nvSpPr>
            <p:cNvPr id="14350" name="Oval 14"/>
            <p:cNvSpPr>
              <a:spLocks noChangeArrowheads="1"/>
            </p:cNvSpPr>
            <p:nvPr/>
          </p:nvSpPr>
          <p:spPr bwMode="auto">
            <a:xfrm>
              <a:off x="2714" y="1419"/>
              <a:ext cx="859" cy="8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kumimoji="1" lang="ko-KR" altLang="en-US" sz="2000">
                  <a:latin typeface="+mn-ea"/>
                  <a:ea typeface="+mn-ea"/>
                </a:rPr>
                <a:t>준호</a:t>
              </a:r>
            </a:p>
          </p:txBody>
        </p:sp>
        <p:sp>
          <p:nvSpPr>
            <p:cNvPr id="14351" name="Oval 15"/>
            <p:cNvSpPr>
              <a:spLocks noChangeArrowheads="1"/>
            </p:cNvSpPr>
            <p:nvPr/>
          </p:nvSpPr>
          <p:spPr bwMode="auto">
            <a:xfrm>
              <a:off x="543" y="2894"/>
              <a:ext cx="859" cy="8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kumimoji="1" lang="ko-KR" altLang="en-US" sz="2000">
                  <a:latin typeface="+mn-ea"/>
                  <a:ea typeface="+mn-ea"/>
                </a:rPr>
                <a:t>동건</a:t>
              </a:r>
            </a:p>
          </p:txBody>
        </p:sp>
        <p:sp>
          <p:nvSpPr>
            <p:cNvPr id="14352" name="Oval 16"/>
            <p:cNvSpPr>
              <a:spLocks noChangeArrowheads="1"/>
            </p:cNvSpPr>
            <p:nvPr/>
          </p:nvSpPr>
          <p:spPr bwMode="auto">
            <a:xfrm>
              <a:off x="4575" y="1421"/>
              <a:ext cx="859" cy="8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kumimoji="1" lang="ko-KR" altLang="en-US" sz="2000">
                  <a:latin typeface="+mn-ea"/>
                  <a:ea typeface="+mn-ea"/>
                </a:rPr>
                <a:t>승우</a:t>
              </a:r>
            </a:p>
          </p:txBody>
        </p:sp>
        <p:sp>
          <p:nvSpPr>
            <p:cNvPr id="14353" name="Oval 17"/>
            <p:cNvSpPr>
              <a:spLocks noChangeArrowheads="1"/>
            </p:cNvSpPr>
            <p:nvPr/>
          </p:nvSpPr>
          <p:spPr bwMode="auto">
            <a:xfrm>
              <a:off x="2744" y="2894"/>
              <a:ext cx="859" cy="8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kumimoji="1" lang="ko-KR" altLang="en-US" sz="2000">
                  <a:latin typeface="+mn-ea"/>
                  <a:ea typeface="+mn-ea"/>
                </a:rPr>
                <a:t>재상</a:t>
              </a:r>
            </a:p>
          </p:txBody>
        </p:sp>
        <p:sp>
          <p:nvSpPr>
            <p:cNvPr id="14354" name="Line 18"/>
            <p:cNvSpPr>
              <a:spLocks noChangeShapeType="1"/>
            </p:cNvSpPr>
            <p:nvPr/>
          </p:nvSpPr>
          <p:spPr bwMode="auto">
            <a:xfrm>
              <a:off x="968" y="2254"/>
              <a:ext cx="0" cy="6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4355" name="Line 19"/>
            <p:cNvSpPr>
              <a:spLocks noChangeShapeType="1"/>
            </p:cNvSpPr>
            <p:nvPr/>
          </p:nvSpPr>
          <p:spPr bwMode="auto">
            <a:xfrm flipH="1">
              <a:off x="1160" y="1085"/>
              <a:ext cx="752" cy="18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4356" name="Line 20"/>
            <p:cNvSpPr>
              <a:spLocks noChangeShapeType="1"/>
            </p:cNvSpPr>
            <p:nvPr/>
          </p:nvSpPr>
          <p:spPr bwMode="auto">
            <a:xfrm flipH="1">
              <a:off x="1219" y="1002"/>
              <a:ext cx="501" cy="4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4357" name="Line 21"/>
            <p:cNvSpPr>
              <a:spLocks noChangeShapeType="1"/>
            </p:cNvSpPr>
            <p:nvPr/>
          </p:nvSpPr>
          <p:spPr bwMode="auto">
            <a:xfrm flipH="1" flipV="1">
              <a:off x="860" y="2271"/>
              <a:ext cx="8" cy="61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4358" name="Line 22"/>
            <p:cNvSpPr>
              <a:spLocks noChangeShapeType="1"/>
            </p:cNvSpPr>
            <p:nvPr/>
          </p:nvSpPr>
          <p:spPr bwMode="auto">
            <a:xfrm flipH="1">
              <a:off x="3606" y="2221"/>
              <a:ext cx="1169" cy="9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4359" name="Line 23"/>
            <p:cNvSpPr>
              <a:spLocks noChangeShapeType="1"/>
            </p:cNvSpPr>
            <p:nvPr/>
          </p:nvSpPr>
          <p:spPr bwMode="auto">
            <a:xfrm flipH="1" flipV="1">
              <a:off x="2396" y="910"/>
              <a:ext cx="526" cy="55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14339" name="Text Box 24"/>
          <p:cNvSpPr txBox="1">
            <a:spLocks noChangeArrowheads="1"/>
          </p:cNvSpPr>
          <p:nvPr/>
        </p:nvSpPr>
        <p:spPr bwMode="auto">
          <a:xfrm>
            <a:off x="1571625" y="5538788"/>
            <a:ext cx="521328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ko-KR" altLang="en-US">
                <a:latin typeface="+mn-ea"/>
                <a:ea typeface="+mn-ea"/>
              </a:rPr>
              <a:t>방향을 고려한 친분관계 그래프</a:t>
            </a:r>
          </a:p>
        </p:txBody>
      </p:sp>
      <p:sp>
        <p:nvSpPr>
          <p:cNvPr id="14340" name="Text Box 26"/>
          <p:cNvSpPr txBox="1">
            <a:spLocks noChangeArrowheads="1"/>
          </p:cNvSpPr>
          <p:nvPr/>
        </p:nvSpPr>
        <p:spPr bwMode="auto">
          <a:xfrm>
            <a:off x="4194175" y="1817688"/>
            <a:ext cx="496642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ko-KR" altLang="en-US">
                <a:latin typeface="+mn-ea"/>
                <a:ea typeface="+mn-ea"/>
              </a:rPr>
              <a:t>유향 그래프</a:t>
            </a:r>
            <a:r>
              <a:rPr lang="en-US" altLang="ko-KR" sz="2000">
                <a:latin typeface="+mn-ea"/>
                <a:ea typeface="+mn-ea"/>
              </a:rPr>
              <a:t>directed graph=digraph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33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Job Scheduling </a:t>
            </a:r>
            <a:r>
              <a:rPr lang="ko-KR" altLang="en-US" dirty="0" smtClean="0"/>
              <a:t>알고리즘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fontAlgn="base" latinLnBrk="1">
              <a:buNone/>
            </a:pPr>
            <a:r>
              <a:rPr lang="ko-KR" altLang="en-US" dirty="0" smtClean="0"/>
              <a:t>입력</a:t>
            </a:r>
            <a:r>
              <a:rPr lang="en-US" altLang="ko-KR" dirty="0"/>
              <a:t>: n</a:t>
            </a:r>
            <a:r>
              <a:rPr lang="ko-KR" altLang="en-US" dirty="0"/>
              <a:t>개의 작업 </a:t>
            </a:r>
            <a:r>
              <a:rPr lang="en-US" altLang="ko-KR" dirty="0"/>
              <a:t>t</a:t>
            </a:r>
            <a:r>
              <a:rPr lang="en-US" altLang="ko-KR" baseline="-25000" dirty="0"/>
              <a:t>1</a:t>
            </a:r>
            <a:r>
              <a:rPr lang="en-US" altLang="ko-KR" dirty="0"/>
              <a:t>, t</a:t>
            </a:r>
            <a:r>
              <a:rPr lang="en-US" altLang="ko-KR" baseline="-25000" dirty="0"/>
              <a:t>2</a:t>
            </a:r>
            <a:r>
              <a:rPr lang="en-US" altLang="ko-KR" dirty="0"/>
              <a:t>, </a:t>
            </a:r>
            <a:r>
              <a:rPr lang="ko-KR" altLang="en-US" dirty="0"/>
              <a:t>⋯</a:t>
            </a:r>
            <a:r>
              <a:rPr lang="en-US" altLang="ko-KR" dirty="0"/>
              <a:t>, </a:t>
            </a:r>
            <a:r>
              <a:rPr lang="en-US" altLang="ko-KR" dirty="0" err="1"/>
              <a:t>t</a:t>
            </a:r>
            <a:r>
              <a:rPr lang="en-US" altLang="ko-KR" baseline="-25000" dirty="0" err="1"/>
              <a:t>n</a:t>
            </a:r>
            <a:endParaRPr lang="ko-KR" altLang="en-US" dirty="0"/>
          </a:p>
          <a:p>
            <a:pPr marL="0" indent="0" fontAlgn="base" latinLnBrk="1">
              <a:buNone/>
            </a:pPr>
            <a:r>
              <a:rPr lang="ko-KR" altLang="en-US" dirty="0"/>
              <a:t>출력</a:t>
            </a:r>
            <a:r>
              <a:rPr lang="en-US" altLang="ko-KR" dirty="0"/>
              <a:t>: </a:t>
            </a:r>
            <a:r>
              <a:rPr lang="ko-KR" altLang="en-US" dirty="0"/>
              <a:t>각 기계에 배정된 작업 순서</a:t>
            </a:r>
          </a:p>
          <a:p>
            <a:pPr marL="361950" indent="-361950" fontAlgn="base" latinLnBrk="1">
              <a:buNone/>
            </a:pPr>
            <a:r>
              <a:rPr lang="en-US" altLang="ko-KR" sz="3100" dirty="0"/>
              <a:t>1. </a:t>
            </a:r>
            <a:r>
              <a:rPr lang="ko-KR" altLang="en-US" sz="3100" dirty="0"/>
              <a:t>시작시간의 오름차순으로 정렬한 작업 </a:t>
            </a:r>
            <a:r>
              <a:rPr lang="ko-KR" altLang="en-US" sz="3100" dirty="0" smtClean="0"/>
              <a:t>리스트</a:t>
            </a:r>
            <a:r>
              <a:rPr lang="en-US" altLang="ko-KR" sz="3100" dirty="0" smtClean="0"/>
              <a:t>:</a:t>
            </a:r>
            <a:r>
              <a:rPr lang="ko-KR" altLang="en-US" sz="3100" dirty="0" smtClean="0"/>
              <a:t> </a:t>
            </a:r>
            <a:r>
              <a:rPr lang="en-US" altLang="ko-KR" sz="3100" dirty="0" smtClean="0"/>
              <a:t>L </a:t>
            </a:r>
            <a:endParaRPr lang="ko-KR" altLang="en-US" sz="3100" dirty="0"/>
          </a:p>
          <a:p>
            <a:pPr marL="0" indent="0" fontAlgn="base" latinLnBrk="1">
              <a:buNone/>
            </a:pPr>
            <a:r>
              <a:rPr lang="en-US" altLang="ko-KR" sz="3100" dirty="0"/>
              <a:t>2. while ( L </a:t>
            </a:r>
            <a:r>
              <a:rPr lang="ko-KR" altLang="en-US" sz="3100" dirty="0"/>
              <a:t>≠∅ </a:t>
            </a:r>
            <a:r>
              <a:rPr lang="en-US" altLang="ko-KR" sz="3100" dirty="0"/>
              <a:t>) {</a:t>
            </a:r>
            <a:endParaRPr lang="ko-KR" altLang="en-US" sz="3100" dirty="0"/>
          </a:p>
          <a:p>
            <a:pPr marL="0" indent="0" fontAlgn="base" latinLnBrk="1">
              <a:buNone/>
            </a:pPr>
            <a:r>
              <a:rPr lang="en-US" altLang="ko-KR" sz="3100" dirty="0"/>
              <a:t>3. </a:t>
            </a:r>
            <a:r>
              <a:rPr lang="en-US" altLang="ko-KR" sz="3100" dirty="0" smtClean="0"/>
              <a:t>     L</a:t>
            </a:r>
            <a:r>
              <a:rPr lang="ko-KR" altLang="en-US" sz="3100" dirty="0"/>
              <a:t>에서 가장 이른 </a:t>
            </a:r>
            <a:r>
              <a:rPr lang="ko-KR" altLang="en-US" sz="3100" dirty="0" smtClean="0"/>
              <a:t>시작시간 </a:t>
            </a:r>
            <a:r>
              <a:rPr lang="ko-KR" altLang="en-US" sz="3100" dirty="0"/>
              <a:t>작업 </a:t>
            </a:r>
            <a:r>
              <a:rPr lang="en-US" altLang="ko-KR" sz="3100" dirty="0" err="1"/>
              <a:t>t</a:t>
            </a:r>
            <a:r>
              <a:rPr lang="en-US" altLang="ko-KR" sz="3100" baseline="-25000" dirty="0" err="1"/>
              <a:t>i</a:t>
            </a:r>
            <a:r>
              <a:rPr lang="ko-KR" altLang="en-US" sz="3100" dirty="0" err="1"/>
              <a:t>를</a:t>
            </a:r>
            <a:r>
              <a:rPr lang="ko-KR" altLang="en-US" sz="3100" dirty="0"/>
              <a:t> 가져온다</a:t>
            </a:r>
            <a:r>
              <a:rPr lang="en-US" altLang="ko-KR" sz="3100" dirty="0"/>
              <a:t>.</a:t>
            </a:r>
            <a:endParaRPr lang="ko-KR" altLang="en-US" sz="3100" dirty="0"/>
          </a:p>
          <a:p>
            <a:pPr marL="0" indent="0" fontAlgn="base" latinLnBrk="1">
              <a:buNone/>
            </a:pPr>
            <a:r>
              <a:rPr lang="en-US" altLang="ko-KR" sz="3100" dirty="0"/>
              <a:t>4</a:t>
            </a:r>
            <a:r>
              <a:rPr lang="en-US" altLang="ko-KR" sz="3100" dirty="0" smtClean="0"/>
              <a:t>.      </a:t>
            </a:r>
            <a:r>
              <a:rPr lang="en-US" altLang="ko-KR" sz="3100" dirty="0"/>
              <a:t>if (</a:t>
            </a:r>
            <a:r>
              <a:rPr lang="en-US" altLang="ko-KR" sz="3100" dirty="0" err="1"/>
              <a:t>t</a:t>
            </a:r>
            <a:r>
              <a:rPr lang="en-US" altLang="ko-KR" sz="3100" baseline="-25000" dirty="0" err="1"/>
              <a:t>i</a:t>
            </a:r>
            <a:r>
              <a:rPr lang="ko-KR" altLang="en-US" sz="3100" dirty="0"/>
              <a:t>를 수행할 기계가 있으면</a:t>
            </a:r>
            <a:r>
              <a:rPr lang="en-US" altLang="ko-KR" sz="3100" dirty="0"/>
              <a:t>) </a:t>
            </a:r>
            <a:endParaRPr lang="ko-KR" altLang="en-US" sz="3100" dirty="0"/>
          </a:p>
          <a:p>
            <a:pPr marL="0" indent="0" fontAlgn="base" latinLnBrk="1">
              <a:buNone/>
            </a:pPr>
            <a:r>
              <a:rPr lang="en-US" altLang="ko-KR" sz="3100" dirty="0"/>
              <a:t>5. </a:t>
            </a:r>
            <a:r>
              <a:rPr lang="en-US" altLang="ko-KR" sz="3100" dirty="0" smtClean="0"/>
              <a:t>             </a:t>
            </a:r>
            <a:r>
              <a:rPr lang="en-US" altLang="ko-KR" sz="3100" dirty="0" err="1" smtClean="0"/>
              <a:t>t</a:t>
            </a:r>
            <a:r>
              <a:rPr lang="en-US" altLang="ko-KR" sz="3100" baseline="-25000" dirty="0" err="1" smtClean="0"/>
              <a:t>i</a:t>
            </a:r>
            <a:r>
              <a:rPr lang="ko-KR" altLang="en-US" sz="3100" dirty="0"/>
              <a:t>를 수행할 수 있는 기계에 배정한다</a:t>
            </a:r>
            <a:r>
              <a:rPr lang="en-US" altLang="ko-KR" sz="3100" dirty="0"/>
              <a:t>.</a:t>
            </a:r>
            <a:endParaRPr lang="ko-KR" altLang="en-US" sz="3100" dirty="0"/>
          </a:p>
          <a:p>
            <a:pPr marL="0" indent="0" fontAlgn="base" latinLnBrk="1">
              <a:buNone/>
            </a:pPr>
            <a:r>
              <a:rPr lang="en-US" altLang="ko-KR" sz="3100" dirty="0"/>
              <a:t>6. </a:t>
            </a:r>
            <a:r>
              <a:rPr lang="en-US" altLang="ko-KR" sz="3100" dirty="0" smtClean="0"/>
              <a:t>     else </a:t>
            </a:r>
            <a:endParaRPr lang="ko-KR" altLang="en-US" sz="3100" dirty="0"/>
          </a:p>
          <a:p>
            <a:pPr marL="0" indent="0" fontAlgn="base" latinLnBrk="1">
              <a:buNone/>
            </a:pPr>
            <a:r>
              <a:rPr lang="en-US" altLang="ko-KR" sz="3100" dirty="0"/>
              <a:t>7. </a:t>
            </a:r>
            <a:r>
              <a:rPr lang="en-US" altLang="ko-KR" sz="3100" dirty="0" smtClean="0"/>
              <a:t>            </a:t>
            </a:r>
            <a:r>
              <a:rPr lang="ko-KR" altLang="en-US" sz="3100" dirty="0" smtClean="0"/>
              <a:t>새로운 </a:t>
            </a:r>
            <a:r>
              <a:rPr lang="ko-KR" altLang="en-US" sz="3100" dirty="0"/>
              <a:t>기계에 </a:t>
            </a:r>
            <a:r>
              <a:rPr lang="en-US" altLang="ko-KR" sz="3100" dirty="0" err="1"/>
              <a:t>t</a:t>
            </a:r>
            <a:r>
              <a:rPr lang="en-US" altLang="ko-KR" sz="3100" baseline="-25000" dirty="0" err="1"/>
              <a:t>i</a:t>
            </a:r>
            <a:r>
              <a:rPr lang="ko-KR" altLang="en-US" sz="3100" dirty="0" err="1"/>
              <a:t>를</a:t>
            </a:r>
            <a:r>
              <a:rPr lang="ko-KR" altLang="en-US" sz="3100" dirty="0"/>
              <a:t> 배정한다</a:t>
            </a:r>
            <a:r>
              <a:rPr lang="en-US" altLang="ko-KR" sz="3100" dirty="0"/>
              <a:t>.</a:t>
            </a:r>
            <a:endParaRPr lang="ko-KR" altLang="en-US" sz="3100" dirty="0"/>
          </a:p>
          <a:p>
            <a:pPr marL="0" indent="0" fontAlgn="base" latinLnBrk="1">
              <a:buNone/>
            </a:pPr>
            <a:r>
              <a:rPr lang="en-US" altLang="ko-KR" sz="3100" dirty="0"/>
              <a:t>8</a:t>
            </a:r>
            <a:r>
              <a:rPr lang="en-US" altLang="ko-KR" sz="3100" dirty="0" smtClean="0"/>
              <a:t>.      </a:t>
            </a:r>
            <a:r>
              <a:rPr lang="en-US" altLang="ko-KR" sz="3100" dirty="0" err="1"/>
              <a:t>t</a:t>
            </a:r>
            <a:r>
              <a:rPr lang="en-US" altLang="ko-KR" sz="3100" baseline="-25000" dirty="0" err="1"/>
              <a:t>i</a:t>
            </a:r>
            <a:r>
              <a:rPr lang="ko-KR" altLang="en-US" sz="3100" dirty="0"/>
              <a:t>를 </a:t>
            </a:r>
            <a:r>
              <a:rPr lang="en-US" altLang="ko-KR" sz="3100" dirty="0"/>
              <a:t>L</a:t>
            </a:r>
            <a:r>
              <a:rPr lang="ko-KR" altLang="en-US" sz="3100" dirty="0"/>
              <a:t>에서 제거한다</a:t>
            </a:r>
            <a:r>
              <a:rPr lang="en-US" altLang="ko-KR" sz="3100" dirty="0"/>
              <a:t>.</a:t>
            </a:r>
            <a:endParaRPr lang="ko-KR" altLang="en-US" sz="3100" dirty="0"/>
          </a:p>
          <a:p>
            <a:pPr marL="0" indent="0" fontAlgn="base" latinLnBrk="1">
              <a:buNone/>
            </a:pPr>
            <a:r>
              <a:rPr lang="en-US" altLang="ko-KR" sz="3100" dirty="0" smtClean="0"/>
              <a:t>     }</a:t>
            </a:r>
            <a:endParaRPr lang="ko-KR" altLang="en-US" sz="3100" dirty="0"/>
          </a:p>
          <a:p>
            <a:pPr marL="0" indent="0" fontAlgn="base" latinLnBrk="1">
              <a:buNone/>
            </a:pPr>
            <a:r>
              <a:rPr lang="en-US" altLang="ko-KR" sz="3100" dirty="0"/>
              <a:t>9. return </a:t>
            </a:r>
            <a:r>
              <a:rPr lang="ko-KR" altLang="en-US" sz="3100" dirty="0"/>
              <a:t>각 기계에 배정된 작업 순서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94328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fontAlgn="base">
              <a:spcAft>
                <a:spcPts val="600"/>
              </a:spcAft>
            </a:pPr>
            <a:r>
              <a:rPr lang="en-US" altLang="ko-KR" dirty="0"/>
              <a:t>Line </a:t>
            </a:r>
            <a:r>
              <a:rPr lang="en-US" altLang="ko-KR" dirty="0" smtClean="0"/>
              <a:t>1:</a:t>
            </a:r>
            <a:r>
              <a:rPr lang="ko-KR" altLang="en-US" dirty="0" smtClean="0"/>
              <a:t> 시작시간에 대해 </a:t>
            </a:r>
            <a:r>
              <a:rPr lang="ko-KR" altLang="en-US" dirty="0"/>
              <a:t>작업을 오름차순으로 </a:t>
            </a:r>
            <a:r>
              <a:rPr lang="ko-KR" altLang="en-US" dirty="0" smtClean="0"/>
              <a:t>정렬</a:t>
            </a:r>
            <a:endParaRPr lang="ko-KR" altLang="en-US" dirty="0"/>
          </a:p>
          <a:p>
            <a:pPr lvl="0" fontAlgn="base">
              <a:spcAft>
                <a:spcPts val="600"/>
              </a:spcAft>
            </a:pPr>
            <a:r>
              <a:rPr lang="en-US" altLang="ko-KR" dirty="0"/>
              <a:t>Line 2~8</a:t>
            </a:r>
            <a:r>
              <a:rPr lang="ko-KR" altLang="en-US" dirty="0"/>
              <a:t>의 </a:t>
            </a:r>
            <a:r>
              <a:rPr lang="en-US" altLang="ko-KR" dirty="0"/>
              <a:t>while-</a:t>
            </a:r>
            <a:r>
              <a:rPr lang="ko-KR" altLang="en-US" dirty="0"/>
              <a:t>루프는 </a:t>
            </a:r>
            <a:r>
              <a:rPr lang="en-US" altLang="ko-KR" dirty="0"/>
              <a:t>L</a:t>
            </a:r>
            <a:r>
              <a:rPr lang="ko-KR" altLang="en-US" dirty="0"/>
              <a:t>에 있는 작업이 다 배정될 때까지 수행된다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>
              <a:spcAft>
                <a:spcPts val="600"/>
              </a:spcAft>
            </a:pPr>
            <a:r>
              <a:rPr lang="en-US" altLang="ko-KR" dirty="0"/>
              <a:t>Line </a:t>
            </a:r>
            <a:r>
              <a:rPr lang="en-US" altLang="ko-KR" dirty="0" smtClean="0"/>
              <a:t>3:</a:t>
            </a:r>
            <a:r>
              <a:rPr lang="ko-KR" altLang="en-US" dirty="0" smtClean="0"/>
              <a:t> </a:t>
            </a:r>
            <a:r>
              <a:rPr lang="en-US" altLang="ko-KR" dirty="0"/>
              <a:t>L</a:t>
            </a:r>
            <a:r>
              <a:rPr lang="ko-KR" altLang="en-US" dirty="0"/>
              <a:t>에서 가장 이른 시작시간을 가진 작업 </a:t>
            </a:r>
            <a:r>
              <a:rPr lang="en-US" altLang="ko-KR" dirty="0" err="1"/>
              <a:t>t</a:t>
            </a:r>
            <a:r>
              <a:rPr lang="en-US" altLang="ko-KR" baseline="-25000" dirty="0" err="1"/>
              <a:t>i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smtClean="0"/>
              <a:t>선택</a:t>
            </a:r>
            <a:endParaRPr lang="ko-KR" altLang="en-US" dirty="0"/>
          </a:p>
          <a:p>
            <a:pPr lvl="0" fontAlgn="base">
              <a:spcAft>
                <a:spcPts val="600"/>
              </a:spcAft>
            </a:pPr>
            <a:r>
              <a:rPr lang="en-US" altLang="ko-KR" dirty="0"/>
              <a:t>Line </a:t>
            </a:r>
            <a:r>
              <a:rPr lang="en-US" altLang="ko-KR" dirty="0" smtClean="0"/>
              <a:t>4~5:</a:t>
            </a:r>
            <a:r>
              <a:rPr lang="ko-KR" altLang="en-US" dirty="0" smtClean="0"/>
              <a:t> </a:t>
            </a:r>
            <a:r>
              <a:rPr lang="ko-KR" altLang="en-US" dirty="0"/>
              <a:t>작업 </a:t>
            </a:r>
            <a:r>
              <a:rPr lang="en-US" altLang="ko-KR" dirty="0" err="1"/>
              <a:t>t</a:t>
            </a:r>
            <a:r>
              <a:rPr lang="en-US" altLang="ko-KR" baseline="-25000" dirty="0" err="1"/>
              <a:t>i</a:t>
            </a:r>
            <a:r>
              <a:rPr lang="ko-KR" altLang="en-US" dirty="0" err="1"/>
              <a:t>를</a:t>
            </a:r>
            <a:r>
              <a:rPr lang="ko-KR" altLang="en-US" dirty="0"/>
              <a:t> 수행 시간이 중복되지 않게 수행할 기계를 찾아서</a:t>
            </a:r>
            <a:r>
              <a:rPr lang="en-US" altLang="ko-KR" dirty="0"/>
              <a:t>, </a:t>
            </a:r>
            <a:r>
              <a:rPr lang="ko-KR" altLang="en-US" dirty="0"/>
              <a:t>그러한 기계가 있으면 </a:t>
            </a:r>
            <a:r>
              <a:rPr lang="en-US" altLang="ko-KR" dirty="0" err="1"/>
              <a:t>t</a:t>
            </a:r>
            <a:r>
              <a:rPr lang="en-US" altLang="ko-KR" baseline="-25000" dirty="0" err="1"/>
              <a:t>i</a:t>
            </a:r>
            <a:r>
              <a:rPr lang="ko-KR" altLang="en-US" dirty="0" err="1"/>
              <a:t>를</a:t>
            </a:r>
            <a:r>
              <a:rPr lang="ko-KR" altLang="en-US" dirty="0"/>
              <a:t> 그 기계에 배정한다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>
              <a:spcAft>
                <a:spcPts val="600"/>
              </a:spcAft>
            </a:pPr>
            <a:r>
              <a:rPr lang="en-US" altLang="ko-KR" dirty="0"/>
              <a:t>Line </a:t>
            </a:r>
            <a:r>
              <a:rPr lang="en-US" altLang="ko-KR" dirty="0" smtClean="0"/>
              <a:t>6~7:</a:t>
            </a:r>
            <a:r>
              <a:rPr lang="ko-KR" altLang="en-US" dirty="0" smtClean="0"/>
              <a:t> </a:t>
            </a:r>
            <a:r>
              <a:rPr lang="ko-KR" altLang="en-US" dirty="0"/>
              <a:t>기존의 기계들에 </a:t>
            </a:r>
            <a:r>
              <a:rPr lang="en-US" altLang="ko-KR" dirty="0" err="1"/>
              <a:t>t</a:t>
            </a:r>
            <a:r>
              <a:rPr lang="en-US" altLang="ko-KR" baseline="-25000" dirty="0" err="1"/>
              <a:t>i</a:t>
            </a:r>
            <a:r>
              <a:rPr lang="ko-KR" altLang="en-US" dirty="0" err="1"/>
              <a:t>를</a:t>
            </a:r>
            <a:r>
              <a:rPr lang="ko-KR" altLang="en-US" dirty="0"/>
              <a:t> 배정할 수 없는 경우에는 새로운 기계에 </a:t>
            </a:r>
            <a:r>
              <a:rPr lang="en-US" altLang="ko-KR" dirty="0" err="1"/>
              <a:t>t</a:t>
            </a:r>
            <a:r>
              <a:rPr lang="en-US" altLang="ko-KR" baseline="-25000" dirty="0" err="1"/>
              <a:t>i</a:t>
            </a:r>
            <a:r>
              <a:rPr lang="ko-KR" altLang="en-US" dirty="0" err="1"/>
              <a:t>를</a:t>
            </a:r>
            <a:r>
              <a:rPr lang="ko-KR" altLang="en-US" dirty="0"/>
              <a:t> 배정한다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>
              <a:spcAft>
                <a:spcPts val="600"/>
              </a:spcAft>
            </a:pPr>
            <a:r>
              <a:rPr lang="en-US" altLang="ko-KR" dirty="0"/>
              <a:t>Line </a:t>
            </a:r>
            <a:r>
              <a:rPr lang="en-US" altLang="ko-KR" dirty="0" smtClean="0"/>
              <a:t>8:</a:t>
            </a:r>
            <a:r>
              <a:rPr lang="ko-KR" altLang="en-US" dirty="0" smtClean="0"/>
              <a:t> </a:t>
            </a:r>
            <a:r>
              <a:rPr lang="ko-KR" altLang="en-US" dirty="0"/>
              <a:t>작업 </a:t>
            </a:r>
            <a:r>
              <a:rPr lang="en-US" altLang="ko-KR" dirty="0" err="1"/>
              <a:t>t</a:t>
            </a:r>
            <a:r>
              <a:rPr lang="en-US" altLang="ko-KR" baseline="-25000" dirty="0" err="1"/>
              <a:t>i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L</a:t>
            </a:r>
            <a:r>
              <a:rPr lang="ko-KR" altLang="en-US" dirty="0"/>
              <a:t>에서 제거하여</a:t>
            </a:r>
            <a:r>
              <a:rPr lang="en-US" altLang="ko-KR" dirty="0"/>
              <a:t>, </a:t>
            </a:r>
            <a:r>
              <a:rPr lang="ko-KR" altLang="en-US" dirty="0"/>
              <a:t>더 이상 </a:t>
            </a:r>
            <a:r>
              <a:rPr lang="en-US" altLang="ko-KR" dirty="0" err="1"/>
              <a:t>t</a:t>
            </a:r>
            <a:r>
              <a:rPr lang="en-US" altLang="ko-KR" baseline="-25000" dirty="0" err="1"/>
              <a:t>i</a:t>
            </a:r>
            <a:r>
              <a:rPr lang="ko-KR" altLang="en-US" dirty="0"/>
              <a:t>가 작업 배정에 고려되지 않도록 한다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>
              <a:spcAft>
                <a:spcPts val="600"/>
              </a:spcAft>
            </a:pPr>
            <a:r>
              <a:rPr lang="en-US" altLang="ko-KR" dirty="0"/>
              <a:t>Line </a:t>
            </a:r>
            <a:r>
              <a:rPr lang="en-US" altLang="ko-KR" dirty="0" smtClean="0"/>
              <a:t>9:</a:t>
            </a:r>
            <a:r>
              <a:rPr lang="ko-KR" altLang="en-US" dirty="0" smtClean="0"/>
              <a:t> </a:t>
            </a:r>
            <a:r>
              <a:rPr lang="ko-KR" altLang="en-US" dirty="0"/>
              <a:t>마지막으로 각 기계에 배정된 작업 순서를 </a:t>
            </a:r>
            <a:r>
              <a:rPr lang="ko-KR" altLang="en-US" dirty="0" smtClean="0"/>
              <a:t>리턴</a:t>
            </a:r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208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atinLnBrk="0"/>
            <a:r>
              <a:rPr lang="en-US" altLang="ko-KR" spc="-300" dirty="0" smtClean="0"/>
              <a:t>Job Scheduling </a:t>
            </a:r>
            <a:r>
              <a:rPr lang="ko-KR" altLang="en-US" spc="-300" dirty="0" smtClean="0"/>
              <a:t>수행 과정</a:t>
            </a:r>
            <a:endParaRPr lang="en-US" spc="-3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 smtClean="0"/>
              <a:t>t</a:t>
            </a:r>
            <a:r>
              <a:rPr lang="en-US" altLang="ko-KR" baseline="-25000" dirty="0" smtClean="0"/>
              <a:t>1</a:t>
            </a:r>
            <a:r>
              <a:rPr lang="en-US" altLang="ko-KR" dirty="0"/>
              <a:t>=[7,8], t</a:t>
            </a:r>
            <a:r>
              <a:rPr lang="en-US" altLang="ko-KR" baseline="-25000" dirty="0"/>
              <a:t>2</a:t>
            </a:r>
            <a:r>
              <a:rPr lang="en-US" altLang="ko-KR" dirty="0"/>
              <a:t>=[3,7], t</a:t>
            </a:r>
            <a:r>
              <a:rPr lang="en-US" altLang="ko-KR" baseline="-25000" dirty="0"/>
              <a:t>3</a:t>
            </a:r>
            <a:r>
              <a:rPr lang="en-US" altLang="ko-KR" dirty="0"/>
              <a:t>=[1,5], t</a:t>
            </a:r>
            <a:r>
              <a:rPr lang="en-US" altLang="ko-KR" baseline="-25000" dirty="0"/>
              <a:t>4</a:t>
            </a:r>
            <a:r>
              <a:rPr lang="en-US" altLang="ko-KR" dirty="0"/>
              <a:t>=[5,9], t</a:t>
            </a:r>
            <a:r>
              <a:rPr lang="en-US" altLang="ko-KR" baseline="-25000" dirty="0"/>
              <a:t>5</a:t>
            </a:r>
            <a:r>
              <a:rPr lang="en-US" altLang="ko-KR" dirty="0"/>
              <a:t>=[0,2], t</a:t>
            </a:r>
            <a:r>
              <a:rPr lang="en-US" altLang="ko-KR" baseline="-25000" dirty="0"/>
              <a:t>6</a:t>
            </a:r>
            <a:r>
              <a:rPr lang="en-US" altLang="ko-KR" dirty="0"/>
              <a:t>=[6,8], t</a:t>
            </a:r>
            <a:r>
              <a:rPr lang="en-US" altLang="ko-KR" baseline="-25000" dirty="0"/>
              <a:t>7</a:t>
            </a:r>
            <a:r>
              <a:rPr lang="en-US" altLang="ko-KR" dirty="0"/>
              <a:t>=[1,6], </a:t>
            </a:r>
            <a:r>
              <a:rPr lang="ko-KR" altLang="en-US" dirty="0"/>
              <a:t>단</a:t>
            </a:r>
            <a:r>
              <a:rPr lang="en-US" altLang="ko-KR" dirty="0"/>
              <a:t>, [</a:t>
            </a:r>
            <a:r>
              <a:rPr lang="en-US" altLang="ko-KR" dirty="0" err="1"/>
              <a:t>s,f</a:t>
            </a:r>
            <a:r>
              <a:rPr lang="en-US" altLang="ko-KR" dirty="0"/>
              <a:t>]</a:t>
            </a:r>
            <a:r>
              <a:rPr lang="ko-KR" altLang="en-US" dirty="0"/>
              <a:t>에서</a:t>
            </a:r>
            <a:r>
              <a:rPr lang="en-US" altLang="ko-KR" dirty="0"/>
              <a:t>, s</a:t>
            </a:r>
            <a:r>
              <a:rPr lang="ko-KR" altLang="en-US" sz="2400" dirty="0"/>
              <a:t>는 작업의 시작시간이고</a:t>
            </a:r>
            <a:r>
              <a:rPr lang="en-US" altLang="ko-KR" sz="2400" dirty="0"/>
              <a:t>,</a:t>
            </a:r>
            <a:r>
              <a:rPr lang="en-US" altLang="ko-KR" dirty="0"/>
              <a:t> f</a:t>
            </a:r>
            <a:r>
              <a:rPr lang="ko-KR" altLang="en-US" sz="2400" dirty="0"/>
              <a:t>는 작업의 종료시간이다</a:t>
            </a:r>
            <a:r>
              <a:rPr lang="en-US" altLang="ko-KR" sz="2400" dirty="0" smtClean="0"/>
              <a:t>.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lvl="0" fontAlgn="base"/>
            <a:r>
              <a:rPr lang="en-US" altLang="ko-KR" dirty="0"/>
              <a:t>Line 1: </a:t>
            </a:r>
            <a:r>
              <a:rPr lang="ko-KR" altLang="en-US" dirty="0"/>
              <a:t>시작시간의 오름차순으로 정렬한다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en-US" altLang="ko-KR" dirty="0"/>
              <a:t>L = {[0,2], [1,6],</a:t>
            </a:r>
            <a:r>
              <a:rPr lang="ko-KR" altLang="en-US" dirty="0"/>
              <a:t> </a:t>
            </a:r>
            <a:r>
              <a:rPr lang="en-US" altLang="ko-KR" dirty="0"/>
              <a:t>[1,5], [3,7], [5,9], [6,8], [7,8]}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 smtClean="0"/>
              <a:t>다음은 </a:t>
            </a:r>
            <a:r>
              <a:rPr lang="en-US" altLang="ko-KR" dirty="0"/>
              <a:t>line 2~8</a:t>
            </a:r>
            <a:r>
              <a:rPr lang="ko-KR" altLang="en-US" dirty="0"/>
              <a:t>까지의 </a:t>
            </a:r>
            <a:r>
              <a:rPr lang="en-US" altLang="ko-KR" dirty="0"/>
              <a:t>while-</a:t>
            </a:r>
            <a:r>
              <a:rPr lang="ko-KR" altLang="en-US" dirty="0"/>
              <a:t>루프가 수행되면서</a:t>
            </a:r>
            <a:r>
              <a:rPr lang="en-US" altLang="ko-KR" dirty="0"/>
              <a:t>, </a:t>
            </a:r>
            <a:r>
              <a:rPr lang="ko-KR" altLang="en-US" dirty="0"/>
              <a:t>각 작업이 적절한 기계에 배정되는 것을 차례로 보이고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64540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5" name="직선 연결선 724"/>
          <p:cNvCxnSpPr/>
          <p:nvPr/>
        </p:nvCxnSpPr>
        <p:spPr bwMode="auto">
          <a:xfrm flipV="1">
            <a:off x="2006600" y="1270000"/>
            <a:ext cx="4673600" cy="0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24" name="직선 연결선 723"/>
          <p:cNvCxnSpPr/>
          <p:nvPr/>
        </p:nvCxnSpPr>
        <p:spPr bwMode="auto">
          <a:xfrm flipV="1">
            <a:off x="2006600" y="1127125"/>
            <a:ext cx="4673600" cy="0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101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763" lvl="1" indent="0" eaLnBrk="1" hangingPunct="1">
              <a:lnSpc>
                <a:spcPct val="105000"/>
              </a:lnSpc>
              <a:buClr>
                <a:schemeClr val="bg2">
                  <a:lumMod val="95000"/>
                  <a:lumOff val="5000"/>
                </a:schemeClr>
              </a:buClr>
              <a:buFont typeface="Arial" charset="0"/>
              <a:buNone/>
              <a:defRPr/>
            </a:pPr>
            <a:r>
              <a:rPr lang="en-US" altLang="ko-KR" sz="2000" dirty="0" smtClean="0">
                <a:solidFill>
                  <a:srgbClr val="FF6600"/>
                </a:solidFill>
                <a:ea typeface="굴림" pitchFamily="50" charset="-127"/>
              </a:rPr>
              <a:t>[0,2]</a:t>
            </a:r>
            <a:endParaRPr lang="en-US" altLang="ko-KR" sz="2000" dirty="0" smtClean="0">
              <a:solidFill>
                <a:srgbClr val="808080"/>
              </a:solidFill>
              <a:ea typeface="굴림" pitchFamily="50" charset="-127"/>
            </a:endParaRPr>
          </a:p>
        </p:txBody>
      </p:sp>
      <p:sp>
        <p:nvSpPr>
          <p:cNvPr id="5125" name="Line 686"/>
          <p:cNvSpPr>
            <a:spLocks noChangeShapeType="1"/>
          </p:cNvSpPr>
          <p:nvPr/>
        </p:nvSpPr>
        <p:spPr bwMode="auto">
          <a:xfrm flipV="1">
            <a:off x="2490788" y="1492250"/>
            <a:ext cx="0" cy="128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6" name="Line 687"/>
          <p:cNvSpPr>
            <a:spLocks noChangeShapeType="1"/>
          </p:cNvSpPr>
          <p:nvPr/>
        </p:nvSpPr>
        <p:spPr bwMode="auto">
          <a:xfrm>
            <a:off x="2233613" y="1492250"/>
            <a:ext cx="515937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7" name="Rectangle 688"/>
          <p:cNvSpPr>
            <a:spLocks noChangeArrowheads="1"/>
          </p:cNvSpPr>
          <p:nvPr/>
        </p:nvSpPr>
        <p:spPr bwMode="auto">
          <a:xfrm>
            <a:off x="2486025" y="1704975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latin typeface="Arial" charset="0"/>
                <a:ea typeface="굴림" pitchFamily="50" charset="-127"/>
              </a:rPr>
              <a:t>1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5128" name="Line 689"/>
          <p:cNvSpPr>
            <a:spLocks noChangeShapeType="1"/>
          </p:cNvSpPr>
          <p:nvPr/>
        </p:nvSpPr>
        <p:spPr bwMode="auto">
          <a:xfrm flipV="1">
            <a:off x="6608763" y="1492250"/>
            <a:ext cx="0" cy="128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9" name="Line 690"/>
          <p:cNvSpPr>
            <a:spLocks noChangeShapeType="1"/>
          </p:cNvSpPr>
          <p:nvPr/>
        </p:nvSpPr>
        <p:spPr bwMode="auto">
          <a:xfrm>
            <a:off x="6351588" y="1492250"/>
            <a:ext cx="515937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0" name="Rectangle 691"/>
          <p:cNvSpPr>
            <a:spLocks noChangeArrowheads="1"/>
          </p:cNvSpPr>
          <p:nvPr/>
        </p:nvSpPr>
        <p:spPr bwMode="auto">
          <a:xfrm>
            <a:off x="6604000" y="1704975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latin typeface="Arial" charset="0"/>
                <a:ea typeface="굴림" pitchFamily="50" charset="-127"/>
              </a:rPr>
              <a:t>9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5131" name="Line 692"/>
          <p:cNvSpPr>
            <a:spLocks noChangeShapeType="1"/>
          </p:cNvSpPr>
          <p:nvPr/>
        </p:nvSpPr>
        <p:spPr bwMode="auto">
          <a:xfrm flipV="1">
            <a:off x="6096000" y="1492250"/>
            <a:ext cx="1588" cy="128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2" name="Line 693"/>
          <p:cNvSpPr>
            <a:spLocks noChangeShapeType="1"/>
          </p:cNvSpPr>
          <p:nvPr/>
        </p:nvSpPr>
        <p:spPr bwMode="auto">
          <a:xfrm>
            <a:off x="5838825" y="1492250"/>
            <a:ext cx="512763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3" name="Rectangle 694"/>
          <p:cNvSpPr>
            <a:spLocks noChangeArrowheads="1"/>
          </p:cNvSpPr>
          <p:nvPr/>
        </p:nvSpPr>
        <p:spPr bwMode="auto">
          <a:xfrm>
            <a:off x="6089650" y="1704975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latin typeface="Arial" charset="0"/>
                <a:ea typeface="굴림" pitchFamily="50" charset="-127"/>
              </a:rPr>
              <a:t>8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5134" name="Line 696"/>
          <p:cNvSpPr>
            <a:spLocks noChangeShapeType="1"/>
          </p:cNvSpPr>
          <p:nvPr/>
        </p:nvSpPr>
        <p:spPr bwMode="auto">
          <a:xfrm>
            <a:off x="5322888" y="1492250"/>
            <a:ext cx="515937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5" name="Rectangle 697"/>
          <p:cNvSpPr>
            <a:spLocks noChangeArrowheads="1"/>
          </p:cNvSpPr>
          <p:nvPr/>
        </p:nvSpPr>
        <p:spPr bwMode="auto">
          <a:xfrm>
            <a:off x="5575300" y="1704975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latin typeface="Arial" charset="0"/>
                <a:ea typeface="굴림" pitchFamily="50" charset="-127"/>
              </a:rPr>
              <a:t>7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5136" name="Line 698"/>
          <p:cNvSpPr>
            <a:spLocks noChangeShapeType="1"/>
          </p:cNvSpPr>
          <p:nvPr/>
        </p:nvSpPr>
        <p:spPr bwMode="auto">
          <a:xfrm flipV="1">
            <a:off x="5065713" y="1492250"/>
            <a:ext cx="1587" cy="128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7" name="Line 699"/>
          <p:cNvSpPr>
            <a:spLocks noChangeShapeType="1"/>
          </p:cNvSpPr>
          <p:nvPr/>
        </p:nvSpPr>
        <p:spPr bwMode="auto">
          <a:xfrm>
            <a:off x="4808538" y="1492250"/>
            <a:ext cx="5143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8" name="Rectangle 700"/>
          <p:cNvSpPr>
            <a:spLocks noChangeArrowheads="1"/>
          </p:cNvSpPr>
          <p:nvPr/>
        </p:nvSpPr>
        <p:spPr bwMode="auto">
          <a:xfrm>
            <a:off x="5057775" y="1704975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latin typeface="Arial" charset="0"/>
                <a:ea typeface="굴림" pitchFamily="50" charset="-127"/>
              </a:rPr>
              <a:t>6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5139" name="Line 701"/>
          <p:cNvSpPr>
            <a:spLocks noChangeShapeType="1"/>
          </p:cNvSpPr>
          <p:nvPr/>
        </p:nvSpPr>
        <p:spPr bwMode="auto">
          <a:xfrm flipV="1">
            <a:off x="4549775" y="1492250"/>
            <a:ext cx="0" cy="128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40" name="Line 702"/>
          <p:cNvSpPr>
            <a:spLocks noChangeShapeType="1"/>
          </p:cNvSpPr>
          <p:nvPr/>
        </p:nvSpPr>
        <p:spPr bwMode="auto">
          <a:xfrm>
            <a:off x="4292600" y="1492250"/>
            <a:ext cx="515938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41" name="Rectangle 703"/>
          <p:cNvSpPr>
            <a:spLocks noChangeArrowheads="1"/>
          </p:cNvSpPr>
          <p:nvPr/>
        </p:nvSpPr>
        <p:spPr bwMode="auto">
          <a:xfrm>
            <a:off x="4545013" y="1704975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latin typeface="Arial" charset="0"/>
                <a:ea typeface="굴림" pitchFamily="50" charset="-127"/>
              </a:rPr>
              <a:t>5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5142" name="Line 704"/>
          <p:cNvSpPr>
            <a:spLocks noChangeShapeType="1"/>
          </p:cNvSpPr>
          <p:nvPr/>
        </p:nvSpPr>
        <p:spPr bwMode="auto">
          <a:xfrm flipV="1">
            <a:off x="4035425" y="1492250"/>
            <a:ext cx="1588" cy="128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43" name="Line 705"/>
          <p:cNvSpPr>
            <a:spLocks noChangeShapeType="1"/>
          </p:cNvSpPr>
          <p:nvPr/>
        </p:nvSpPr>
        <p:spPr bwMode="auto">
          <a:xfrm>
            <a:off x="3778250" y="1492250"/>
            <a:ext cx="5143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44" name="Rectangle 706"/>
          <p:cNvSpPr>
            <a:spLocks noChangeArrowheads="1"/>
          </p:cNvSpPr>
          <p:nvPr/>
        </p:nvSpPr>
        <p:spPr bwMode="auto">
          <a:xfrm>
            <a:off x="4030663" y="1704975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latin typeface="Arial" charset="0"/>
                <a:ea typeface="굴림" pitchFamily="50" charset="-127"/>
              </a:rPr>
              <a:t>4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5145" name="Line 707"/>
          <p:cNvSpPr>
            <a:spLocks noChangeShapeType="1"/>
          </p:cNvSpPr>
          <p:nvPr/>
        </p:nvSpPr>
        <p:spPr bwMode="auto">
          <a:xfrm flipV="1">
            <a:off x="3521075" y="1492250"/>
            <a:ext cx="0" cy="128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46" name="Line 708"/>
          <p:cNvSpPr>
            <a:spLocks noChangeShapeType="1"/>
          </p:cNvSpPr>
          <p:nvPr/>
        </p:nvSpPr>
        <p:spPr bwMode="auto">
          <a:xfrm>
            <a:off x="3263900" y="1492250"/>
            <a:ext cx="5143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47" name="Rectangle 709"/>
          <p:cNvSpPr>
            <a:spLocks noChangeArrowheads="1"/>
          </p:cNvSpPr>
          <p:nvPr/>
        </p:nvSpPr>
        <p:spPr bwMode="auto">
          <a:xfrm>
            <a:off x="3516313" y="1704975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latin typeface="Arial" charset="0"/>
                <a:ea typeface="굴림" pitchFamily="50" charset="-127"/>
              </a:rPr>
              <a:t>3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5148" name="Line 710"/>
          <p:cNvSpPr>
            <a:spLocks noChangeShapeType="1"/>
          </p:cNvSpPr>
          <p:nvPr/>
        </p:nvSpPr>
        <p:spPr bwMode="auto">
          <a:xfrm flipV="1">
            <a:off x="3006725" y="1492250"/>
            <a:ext cx="1588" cy="128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49" name="Line 711"/>
          <p:cNvSpPr>
            <a:spLocks noChangeShapeType="1"/>
          </p:cNvSpPr>
          <p:nvPr/>
        </p:nvSpPr>
        <p:spPr bwMode="auto">
          <a:xfrm>
            <a:off x="2749550" y="1492250"/>
            <a:ext cx="5143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50" name="Rectangle 712"/>
          <p:cNvSpPr>
            <a:spLocks noChangeArrowheads="1"/>
          </p:cNvSpPr>
          <p:nvPr/>
        </p:nvSpPr>
        <p:spPr bwMode="auto">
          <a:xfrm>
            <a:off x="2998788" y="1704975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latin typeface="Arial" charset="0"/>
                <a:ea typeface="굴림" pitchFamily="50" charset="-127"/>
              </a:rPr>
              <a:t>2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5151" name="Rectangle 723"/>
          <p:cNvSpPr>
            <a:spLocks noChangeArrowheads="1"/>
          </p:cNvSpPr>
          <p:nvPr/>
        </p:nvSpPr>
        <p:spPr bwMode="auto">
          <a:xfrm>
            <a:off x="1258888" y="1066800"/>
            <a:ext cx="65562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1200" dirty="0">
                <a:latin typeface="Times" pitchFamily="18" charset="0"/>
                <a:ea typeface="굴림" pitchFamily="50" charset="-127"/>
              </a:rPr>
              <a:t>Machine 1</a:t>
            </a:r>
            <a:endParaRPr lang="en-US" altLang="ko-KR" dirty="0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5152" name="Freeform 726"/>
          <p:cNvSpPr>
            <a:spLocks/>
          </p:cNvSpPr>
          <p:nvPr/>
        </p:nvSpPr>
        <p:spPr bwMode="auto">
          <a:xfrm>
            <a:off x="1976438" y="620713"/>
            <a:ext cx="5148262" cy="871537"/>
          </a:xfrm>
          <a:custGeom>
            <a:avLst/>
            <a:gdLst>
              <a:gd name="T0" fmla="*/ 0 w 2878"/>
              <a:gd name="T1" fmla="*/ 0 h 718"/>
              <a:gd name="T2" fmla="*/ 0 w 2878"/>
              <a:gd name="T3" fmla="*/ 2147483647 h 718"/>
              <a:gd name="T4" fmla="*/ 2147483647 w 2878"/>
              <a:gd name="T5" fmla="*/ 2147483647 h 718"/>
              <a:gd name="T6" fmla="*/ 0 60000 65536"/>
              <a:gd name="T7" fmla="*/ 0 60000 65536"/>
              <a:gd name="T8" fmla="*/ 0 60000 65536"/>
              <a:gd name="T9" fmla="*/ 0 w 2878"/>
              <a:gd name="T10" fmla="*/ 0 h 718"/>
              <a:gd name="T11" fmla="*/ 2878 w 2878"/>
              <a:gd name="T12" fmla="*/ 718 h 71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78" h="718">
                <a:moveTo>
                  <a:pt x="0" y="0"/>
                </a:moveTo>
                <a:lnTo>
                  <a:pt x="0" y="718"/>
                </a:lnTo>
                <a:lnTo>
                  <a:pt x="2878" y="718"/>
                </a:lnTo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1735" name="Freeform 727"/>
          <p:cNvSpPr>
            <a:spLocks/>
          </p:cNvSpPr>
          <p:nvPr/>
        </p:nvSpPr>
        <p:spPr bwMode="auto">
          <a:xfrm>
            <a:off x="1993900" y="1138238"/>
            <a:ext cx="1008063" cy="131762"/>
          </a:xfrm>
          <a:custGeom>
            <a:avLst/>
            <a:gdLst>
              <a:gd name="T0" fmla="*/ 2147483647 w 575"/>
              <a:gd name="T1" fmla="*/ 2147483647 h 72"/>
              <a:gd name="T2" fmla="*/ 2147483647 w 575"/>
              <a:gd name="T3" fmla="*/ 2147483647 h 72"/>
              <a:gd name="T4" fmla="*/ 2147483647 w 575"/>
              <a:gd name="T5" fmla="*/ 2147483647 h 72"/>
              <a:gd name="T6" fmla="*/ 2147483647 w 575"/>
              <a:gd name="T7" fmla="*/ 2147483647 h 72"/>
              <a:gd name="T8" fmla="*/ 2147483647 w 575"/>
              <a:gd name="T9" fmla="*/ 2147483647 h 72"/>
              <a:gd name="T10" fmla="*/ 2147483647 w 575"/>
              <a:gd name="T11" fmla="*/ 2147483647 h 72"/>
              <a:gd name="T12" fmla="*/ 2147483647 w 575"/>
              <a:gd name="T13" fmla="*/ 0 h 72"/>
              <a:gd name="T14" fmla="*/ 2147483647 w 575"/>
              <a:gd name="T15" fmla="*/ 0 h 72"/>
              <a:gd name="T16" fmla="*/ 2147483647 w 575"/>
              <a:gd name="T17" fmla="*/ 2147483647 h 72"/>
              <a:gd name="T18" fmla="*/ 0 w 575"/>
              <a:gd name="T19" fmla="*/ 2147483647 h 72"/>
              <a:gd name="T20" fmla="*/ 0 w 575"/>
              <a:gd name="T21" fmla="*/ 2147483647 h 72"/>
              <a:gd name="T22" fmla="*/ 2147483647 w 575"/>
              <a:gd name="T23" fmla="*/ 2147483647 h 72"/>
              <a:gd name="T24" fmla="*/ 2147483647 w 575"/>
              <a:gd name="T25" fmla="*/ 2147483647 h 7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575"/>
              <a:gd name="T40" fmla="*/ 0 h 72"/>
              <a:gd name="T41" fmla="*/ 575 w 575"/>
              <a:gd name="T42" fmla="*/ 72 h 7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575" h="72">
                <a:moveTo>
                  <a:pt x="5" y="72"/>
                </a:moveTo>
                <a:lnTo>
                  <a:pt x="569" y="72"/>
                </a:lnTo>
                <a:lnTo>
                  <a:pt x="573" y="70"/>
                </a:lnTo>
                <a:lnTo>
                  <a:pt x="575" y="66"/>
                </a:lnTo>
                <a:lnTo>
                  <a:pt x="575" y="6"/>
                </a:lnTo>
                <a:lnTo>
                  <a:pt x="573" y="2"/>
                </a:lnTo>
                <a:lnTo>
                  <a:pt x="569" y="0"/>
                </a:lnTo>
                <a:lnTo>
                  <a:pt x="5" y="0"/>
                </a:lnTo>
                <a:lnTo>
                  <a:pt x="2" y="2"/>
                </a:lnTo>
                <a:lnTo>
                  <a:pt x="0" y="6"/>
                </a:lnTo>
                <a:lnTo>
                  <a:pt x="0" y="66"/>
                </a:lnTo>
                <a:lnTo>
                  <a:pt x="2" y="70"/>
                </a:lnTo>
                <a:lnTo>
                  <a:pt x="5" y="72"/>
                </a:lnTo>
                <a:close/>
              </a:path>
            </a:pathLst>
          </a:custGeom>
          <a:solidFill>
            <a:srgbClr val="FF6600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54" name="Line 686"/>
          <p:cNvSpPr>
            <a:spLocks noChangeShapeType="1"/>
          </p:cNvSpPr>
          <p:nvPr/>
        </p:nvSpPr>
        <p:spPr bwMode="auto">
          <a:xfrm flipV="1">
            <a:off x="2008188" y="1485900"/>
            <a:ext cx="0" cy="128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55" name="Rectangle 688"/>
          <p:cNvSpPr>
            <a:spLocks noChangeArrowheads="1"/>
          </p:cNvSpPr>
          <p:nvPr/>
        </p:nvSpPr>
        <p:spPr bwMode="auto">
          <a:xfrm>
            <a:off x="1993900" y="1700213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1200">
                <a:latin typeface="Arial" charset="0"/>
                <a:ea typeface="굴림" pitchFamily="50" charset="-127"/>
              </a:rPr>
              <a:t>0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5156" name="Line 698"/>
          <p:cNvSpPr>
            <a:spLocks noChangeShapeType="1"/>
          </p:cNvSpPr>
          <p:nvPr/>
        </p:nvSpPr>
        <p:spPr bwMode="auto">
          <a:xfrm flipV="1">
            <a:off x="5607050" y="1485900"/>
            <a:ext cx="1588" cy="128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54" name="직선 연결선 53"/>
          <p:cNvCxnSpPr/>
          <p:nvPr/>
        </p:nvCxnSpPr>
        <p:spPr bwMode="auto">
          <a:xfrm flipV="1">
            <a:off x="2012950" y="2854325"/>
            <a:ext cx="4673600" cy="0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직선 연결선 54"/>
          <p:cNvCxnSpPr/>
          <p:nvPr/>
        </p:nvCxnSpPr>
        <p:spPr bwMode="auto">
          <a:xfrm flipV="1">
            <a:off x="1966913" y="2998788"/>
            <a:ext cx="4673600" cy="0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직선 연결선 55"/>
          <p:cNvCxnSpPr/>
          <p:nvPr/>
        </p:nvCxnSpPr>
        <p:spPr bwMode="auto">
          <a:xfrm flipV="1">
            <a:off x="2006600" y="3286125"/>
            <a:ext cx="4673600" cy="0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직선 연결선 56"/>
          <p:cNvCxnSpPr/>
          <p:nvPr/>
        </p:nvCxnSpPr>
        <p:spPr bwMode="auto">
          <a:xfrm flipV="1">
            <a:off x="2006600" y="3143250"/>
            <a:ext cx="4673600" cy="0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161" name="Line 686"/>
          <p:cNvSpPr>
            <a:spLocks noChangeShapeType="1"/>
          </p:cNvSpPr>
          <p:nvPr/>
        </p:nvSpPr>
        <p:spPr bwMode="auto">
          <a:xfrm flipV="1">
            <a:off x="2490788" y="3508375"/>
            <a:ext cx="0" cy="128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62" name="Line 687"/>
          <p:cNvSpPr>
            <a:spLocks noChangeShapeType="1"/>
          </p:cNvSpPr>
          <p:nvPr/>
        </p:nvSpPr>
        <p:spPr bwMode="auto">
          <a:xfrm>
            <a:off x="2233613" y="3508375"/>
            <a:ext cx="515937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63" name="Rectangle 688"/>
          <p:cNvSpPr>
            <a:spLocks noChangeArrowheads="1"/>
          </p:cNvSpPr>
          <p:nvPr/>
        </p:nvSpPr>
        <p:spPr bwMode="auto">
          <a:xfrm>
            <a:off x="2486025" y="3721100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latin typeface="Arial" charset="0"/>
                <a:ea typeface="굴림" pitchFamily="50" charset="-127"/>
              </a:rPr>
              <a:t>1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5164" name="Line 689"/>
          <p:cNvSpPr>
            <a:spLocks noChangeShapeType="1"/>
          </p:cNvSpPr>
          <p:nvPr/>
        </p:nvSpPr>
        <p:spPr bwMode="auto">
          <a:xfrm flipV="1">
            <a:off x="6608763" y="3508375"/>
            <a:ext cx="0" cy="128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65" name="Line 690"/>
          <p:cNvSpPr>
            <a:spLocks noChangeShapeType="1"/>
          </p:cNvSpPr>
          <p:nvPr/>
        </p:nvSpPr>
        <p:spPr bwMode="auto">
          <a:xfrm>
            <a:off x="6351588" y="3508375"/>
            <a:ext cx="515937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66" name="Rectangle 691"/>
          <p:cNvSpPr>
            <a:spLocks noChangeArrowheads="1"/>
          </p:cNvSpPr>
          <p:nvPr/>
        </p:nvSpPr>
        <p:spPr bwMode="auto">
          <a:xfrm>
            <a:off x="6604000" y="3721100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latin typeface="Arial" charset="0"/>
                <a:ea typeface="굴림" pitchFamily="50" charset="-127"/>
              </a:rPr>
              <a:t>9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5167" name="Line 692"/>
          <p:cNvSpPr>
            <a:spLocks noChangeShapeType="1"/>
          </p:cNvSpPr>
          <p:nvPr/>
        </p:nvSpPr>
        <p:spPr bwMode="auto">
          <a:xfrm flipV="1">
            <a:off x="6096000" y="3508375"/>
            <a:ext cx="1588" cy="128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68" name="Line 693"/>
          <p:cNvSpPr>
            <a:spLocks noChangeShapeType="1"/>
          </p:cNvSpPr>
          <p:nvPr/>
        </p:nvSpPr>
        <p:spPr bwMode="auto">
          <a:xfrm>
            <a:off x="5838825" y="3508375"/>
            <a:ext cx="512763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69" name="Rectangle 694"/>
          <p:cNvSpPr>
            <a:spLocks noChangeArrowheads="1"/>
          </p:cNvSpPr>
          <p:nvPr/>
        </p:nvSpPr>
        <p:spPr bwMode="auto">
          <a:xfrm>
            <a:off x="6089650" y="3721100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latin typeface="Arial" charset="0"/>
                <a:ea typeface="굴림" pitchFamily="50" charset="-127"/>
              </a:rPr>
              <a:t>8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5170" name="Line 696"/>
          <p:cNvSpPr>
            <a:spLocks noChangeShapeType="1"/>
          </p:cNvSpPr>
          <p:nvPr/>
        </p:nvSpPr>
        <p:spPr bwMode="auto">
          <a:xfrm>
            <a:off x="5322888" y="3508375"/>
            <a:ext cx="515937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71" name="Rectangle 697"/>
          <p:cNvSpPr>
            <a:spLocks noChangeArrowheads="1"/>
          </p:cNvSpPr>
          <p:nvPr/>
        </p:nvSpPr>
        <p:spPr bwMode="auto">
          <a:xfrm>
            <a:off x="5575300" y="3721100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latin typeface="Arial" charset="0"/>
                <a:ea typeface="굴림" pitchFamily="50" charset="-127"/>
              </a:rPr>
              <a:t>7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5172" name="Line 698"/>
          <p:cNvSpPr>
            <a:spLocks noChangeShapeType="1"/>
          </p:cNvSpPr>
          <p:nvPr/>
        </p:nvSpPr>
        <p:spPr bwMode="auto">
          <a:xfrm flipV="1">
            <a:off x="5065713" y="3508375"/>
            <a:ext cx="1587" cy="128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73" name="Line 699"/>
          <p:cNvSpPr>
            <a:spLocks noChangeShapeType="1"/>
          </p:cNvSpPr>
          <p:nvPr/>
        </p:nvSpPr>
        <p:spPr bwMode="auto">
          <a:xfrm>
            <a:off x="4808538" y="3508375"/>
            <a:ext cx="5143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74" name="Rectangle 700"/>
          <p:cNvSpPr>
            <a:spLocks noChangeArrowheads="1"/>
          </p:cNvSpPr>
          <p:nvPr/>
        </p:nvSpPr>
        <p:spPr bwMode="auto">
          <a:xfrm>
            <a:off x="5057775" y="3721100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latin typeface="Arial" charset="0"/>
                <a:ea typeface="굴림" pitchFamily="50" charset="-127"/>
              </a:rPr>
              <a:t>6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5175" name="Line 701"/>
          <p:cNvSpPr>
            <a:spLocks noChangeShapeType="1"/>
          </p:cNvSpPr>
          <p:nvPr/>
        </p:nvSpPr>
        <p:spPr bwMode="auto">
          <a:xfrm flipV="1">
            <a:off x="4549775" y="3508375"/>
            <a:ext cx="0" cy="128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76" name="Line 702"/>
          <p:cNvSpPr>
            <a:spLocks noChangeShapeType="1"/>
          </p:cNvSpPr>
          <p:nvPr/>
        </p:nvSpPr>
        <p:spPr bwMode="auto">
          <a:xfrm>
            <a:off x="4292600" y="3508375"/>
            <a:ext cx="515938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77" name="Rectangle 703"/>
          <p:cNvSpPr>
            <a:spLocks noChangeArrowheads="1"/>
          </p:cNvSpPr>
          <p:nvPr/>
        </p:nvSpPr>
        <p:spPr bwMode="auto">
          <a:xfrm>
            <a:off x="4545013" y="3721100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latin typeface="Arial" charset="0"/>
                <a:ea typeface="굴림" pitchFamily="50" charset="-127"/>
              </a:rPr>
              <a:t>5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5178" name="Line 704"/>
          <p:cNvSpPr>
            <a:spLocks noChangeShapeType="1"/>
          </p:cNvSpPr>
          <p:nvPr/>
        </p:nvSpPr>
        <p:spPr bwMode="auto">
          <a:xfrm flipV="1">
            <a:off x="4035425" y="3508375"/>
            <a:ext cx="1588" cy="128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79" name="Line 705"/>
          <p:cNvSpPr>
            <a:spLocks noChangeShapeType="1"/>
          </p:cNvSpPr>
          <p:nvPr/>
        </p:nvSpPr>
        <p:spPr bwMode="auto">
          <a:xfrm>
            <a:off x="3778250" y="3508375"/>
            <a:ext cx="5143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0" name="Rectangle 706"/>
          <p:cNvSpPr>
            <a:spLocks noChangeArrowheads="1"/>
          </p:cNvSpPr>
          <p:nvPr/>
        </p:nvSpPr>
        <p:spPr bwMode="auto">
          <a:xfrm>
            <a:off x="4030663" y="3721100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latin typeface="Arial" charset="0"/>
                <a:ea typeface="굴림" pitchFamily="50" charset="-127"/>
              </a:rPr>
              <a:t>4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5181" name="Line 707"/>
          <p:cNvSpPr>
            <a:spLocks noChangeShapeType="1"/>
          </p:cNvSpPr>
          <p:nvPr/>
        </p:nvSpPr>
        <p:spPr bwMode="auto">
          <a:xfrm flipV="1">
            <a:off x="3521075" y="3508375"/>
            <a:ext cx="0" cy="128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2" name="Line 708"/>
          <p:cNvSpPr>
            <a:spLocks noChangeShapeType="1"/>
          </p:cNvSpPr>
          <p:nvPr/>
        </p:nvSpPr>
        <p:spPr bwMode="auto">
          <a:xfrm>
            <a:off x="3263900" y="3508375"/>
            <a:ext cx="5143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3" name="Rectangle 709"/>
          <p:cNvSpPr>
            <a:spLocks noChangeArrowheads="1"/>
          </p:cNvSpPr>
          <p:nvPr/>
        </p:nvSpPr>
        <p:spPr bwMode="auto">
          <a:xfrm>
            <a:off x="3516313" y="3721100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latin typeface="Arial" charset="0"/>
                <a:ea typeface="굴림" pitchFamily="50" charset="-127"/>
              </a:rPr>
              <a:t>3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5184" name="Line 710"/>
          <p:cNvSpPr>
            <a:spLocks noChangeShapeType="1"/>
          </p:cNvSpPr>
          <p:nvPr/>
        </p:nvSpPr>
        <p:spPr bwMode="auto">
          <a:xfrm flipV="1">
            <a:off x="3006725" y="3508375"/>
            <a:ext cx="1588" cy="128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5" name="Line 711"/>
          <p:cNvSpPr>
            <a:spLocks noChangeShapeType="1"/>
          </p:cNvSpPr>
          <p:nvPr/>
        </p:nvSpPr>
        <p:spPr bwMode="auto">
          <a:xfrm>
            <a:off x="2749550" y="3508375"/>
            <a:ext cx="5143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6" name="Rectangle 712"/>
          <p:cNvSpPr>
            <a:spLocks noChangeArrowheads="1"/>
          </p:cNvSpPr>
          <p:nvPr/>
        </p:nvSpPr>
        <p:spPr bwMode="auto">
          <a:xfrm>
            <a:off x="2998788" y="3721100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latin typeface="Arial" charset="0"/>
                <a:ea typeface="굴림" pitchFamily="50" charset="-127"/>
              </a:rPr>
              <a:t>2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84" name="Freeform 713"/>
          <p:cNvSpPr>
            <a:spLocks/>
          </p:cNvSpPr>
          <p:nvPr/>
        </p:nvSpPr>
        <p:spPr bwMode="auto">
          <a:xfrm>
            <a:off x="2470150" y="2867025"/>
            <a:ext cx="2590800" cy="131763"/>
          </a:xfrm>
          <a:custGeom>
            <a:avLst/>
            <a:gdLst>
              <a:gd name="T0" fmla="*/ 2147483647 w 863"/>
              <a:gd name="T1" fmla="*/ 2147483647 h 72"/>
              <a:gd name="T2" fmla="*/ 2147483647 w 863"/>
              <a:gd name="T3" fmla="*/ 2147483647 h 72"/>
              <a:gd name="T4" fmla="*/ 2147483647 w 863"/>
              <a:gd name="T5" fmla="*/ 2147483647 h 72"/>
              <a:gd name="T6" fmla="*/ 2147483647 w 863"/>
              <a:gd name="T7" fmla="*/ 2147483647 h 72"/>
              <a:gd name="T8" fmla="*/ 2147483647 w 863"/>
              <a:gd name="T9" fmla="*/ 2147483647 h 72"/>
              <a:gd name="T10" fmla="*/ 2147483647 w 863"/>
              <a:gd name="T11" fmla="*/ 2147483647 h 72"/>
              <a:gd name="T12" fmla="*/ 2147483647 w 863"/>
              <a:gd name="T13" fmla="*/ 0 h 72"/>
              <a:gd name="T14" fmla="*/ 2147483647 w 863"/>
              <a:gd name="T15" fmla="*/ 0 h 72"/>
              <a:gd name="T16" fmla="*/ 2147483647 w 863"/>
              <a:gd name="T17" fmla="*/ 2147483647 h 72"/>
              <a:gd name="T18" fmla="*/ 0 w 863"/>
              <a:gd name="T19" fmla="*/ 2147483647 h 72"/>
              <a:gd name="T20" fmla="*/ 0 w 863"/>
              <a:gd name="T21" fmla="*/ 2147483647 h 72"/>
              <a:gd name="T22" fmla="*/ 2147483647 w 863"/>
              <a:gd name="T23" fmla="*/ 2147483647 h 72"/>
              <a:gd name="T24" fmla="*/ 2147483647 w 863"/>
              <a:gd name="T25" fmla="*/ 2147483647 h 7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63"/>
              <a:gd name="T40" fmla="*/ 0 h 72"/>
              <a:gd name="T41" fmla="*/ 863 w 863"/>
              <a:gd name="T42" fmla="*/ 72 h 7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63" h="72">
                <a:moveTo>
                  <a:pt x="5" y="72"/>
                </a:moveTo>
                <a:lnTo>
                  <a:pt x="857" y="72"/>
                </a:lnTo>
                <a:lnTo>
                  <a:pt x="861" y="70"/>
                </a:lnTo>
                <a:lnTo>
                  <a:pt x="863" y="66"/>
                </a:lnTo>
                <a:lnTo>
                  <a:pt x="863" y="6"/>
                </a:lnTo>
                <a:lnTo>
                  <a:pt x="861" y="2"/>
                </a:lnTo>
                <a:lnTo>
                  <a:pt x="857" y="0"/>
                </a:lnTo>
                <a:lnTo>
                  <a:pt x="5" y="0"/>
                </a:lnTo>
                <a:lnTo>
                  <a:pt x="2" y="2"/>
                </a:lnTo>
                <a:lnTo>
                  <a:pt x="0" y="6"/>
                </a:lnTo>
                <a:lnTo>
                  <a:pt x="0" y="66"/>
                </a:lnTo>
                <a:lnTo>
                  <a:pt x="2" y="70"/>
                </a:lnTo>
                <a:lnTo>
                  <a:pt x="5" y="72"/>
                </a:lnTo>
                <a:close/>
              </a:path>
            </a:pathLst>
          </a:custGeom>
          <a:solidFill>
            <a:srgbClr val="2AA230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88" name="Rectangle 723"/>
          <p:cNvSpPr>
            <a:spLocks noChangeArrowheads="1"/>
          </p:cNvSpPr>
          <p:nvPr/>
        </p:nvSpPr>
        <p:spPr bwMode="auto">
          <a:xfrm>
            <a:off x="1258888" y="3082925"/>
            <a:ext cx="65562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1200" dirty="0">
                <a:latin typeface="Times" pitchFamily="18" charset="0"/>
                <a:ea typeface="굴림" pitchFamily="50" charset="-127"/>
              </a:rPr>
              <a:t>Machine 1</a:t>
            </a:r>
            <a:endParaRPr lang="en-US" altLang="ko-KR" dirty="0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5189" name="Freeform 726"/>
          <p:cNvSpPr>
            <a:spLocks/>
          </p:cNvSpPr>
          <p:nvPr/>
        </p:nvSpPr>
        <p:spPr bwMode="auto">
          <a:xfrm>
            <a:off x="1976438" y="2565400"/>
            <a:ext cx="5148262" cy="942975"/>
          </a:xfrm>
          <a:custGeom>
            <a:avLst/>
            <a:gdLst>
              <a:gd name="T0" fmla="*/ 0 w 2878"/>
              <a:gd name="T1" fmla="*/ 0 h 718"/>
              <a:gd name="T2" fmla="*/ 0 w 2878"/>
              <a:gd name="T3" fmla="*/ 2147483647 h 718"/>
              <a:gd name="T4" fmla="*/ 2147483647 w 2878"/>
              <a:gd name="T5" fmla="*/ 2147483647 h 718"/>
              <a:gd name="T6" fmla="*/ 0 60000 65536"/>
              <a:gd name="T7" fmla="*/ 0 60000 65536"/>
              <a:gd name="T8" fmla="*/ 0 60000 65536"/>
              <a:gd name="T9" fmla="*/ 0 w 2878"/>
              <a:gd name="T10" fmla="*/ 0 h 718"/>
              <a:gd name="T11" fmla="*/ 2878 w 2878"/>
              <a:gd name="T12" fmla="*/ 718 h 71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78" h="718">
                <a:moveTo>
                  <a:pt x="0" y="0"/>
                </a:moveTo>
                <a:lnTo>
                  <a:pt x="0" y="718"/>
                </a:lnTo>
                <a:lnTo>
                  <a:pt x="2878" y="718"/>
                </a:lnTo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" name="Freeform 727"/>
          <p:cNvSpPr>
            <a:spLocks/>
          </p:cNvSpPr>
          <p:nvPr/>
        </p:nvSpPr>
        <p:spPr bwMode="auto">
          <a:xfrm>
            <a:off x="1993900" y="3154363"/>
            <a:ext cx="1008063" cy="131762"/>
          </a:xfrm>
          <a:custGeom>
            <a:avLst/>
            <a:gdLst>
              <a:gd name="T0" fmla="*/ 2147483647 w 575"/>
              <a:gd name="T1" fmla="*/ 2147483647 h 72"/>
              <a:gd name="T2" fmla="*/ 2147483647 w 575"/>
              <a:gd name="T3" fmla="*/ 2147483647 h 72"/>
              <a:gd name="T4" fmla="*/ 2147483647 w 575"/>
              <a:gd name="T5" fmla="*/ 2147483647 h 72"/>
              <a:gd name="T6" fmla="*/ 2147483647 w 575"/>
              <a:gd name="T7" fmla="*/ 2147483647 h 72"/>
              <a:gd name="T8" fmla="*/ 2147483647 w 575"/>
              <a:gd name="T9" fmla="*/ 2147483647 h 72"/>
              <a:gd name="T10" fmla="*/ 2147483647 w 575"/>
              <a:gd name="T11" fmla="*/ 2147483647 h 72"/>
              <a:gd name="T12" fmla="*/ 2147483647 w 575"/>
              <a:gd name="T13" fmla="*/ 0 h 72"/>
              <a:gd name="T14" fmla="*/ 2147483647 w 575"/>
              <a:gd name="T15" fmla="*/ 0 h 72"/>
              <a:gd name="T16" fmla="*/ 2147483647 w 575"/>
              <a:gd name="T17" fmla="*/ 2147483647 h 72"/>
              <a:gd name="T18" fmla="*/ 0 w 575"/>
              <a:gd name="T19" fmla="*/ 2147483647 h 72"/>
              <a:gd name="T20" fmla="*/ 0 w 575"/>
              <a:gd name="T21" fmla="*/ 2147483647 h 72"/>
              <a:gd name="T22" fmla="*/ 2147483647 w 575"/>
              <a:gd name="T23" fmla="*/ 2147483647 h 72"/>
              <a:gd name="T24" fmla="*/ 2147483647 w 575"/>
              <a:gd name="T25" fmla="*/ 2147483647 h 7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575"/>
              <a:gd name="T40" fmla="*/ 0 h 72"/>
              <a:gd name="T41" fmla="*/ 575 w 575"/>
              <a:gd name="T42" fmla="*/ 72 h 7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575" h="72">
                <a:moveTo>
                  <a:pt x="5" y="72"/>
                </a:moveTo>
                <a:lnTo>
                  <a:pt x="569" y="72"/>
                </a:lnTo>
                <a:lnTo>
                  <a:pt x="573" y="70"/>
                </a:lnTo>
                <a:lnTo>
                  <a:pt x="575" y="66"/>
                </a:lnTo>
                <a:lnTo>
                  <a:pt x="575" y="6"/>
                </a:lnTo>
                <a:lnTo>
                  <a:pt x="573" y="2"/>
                </a:lnTo>
                <a:lnTo>
                  <a:pt x="569" y="0"/>
                </a:lnTo>
                <a:lnTo>
                  <a:pt x="5" y="0"/>
                </a:lnTo>
                <a:lnTo>
                  <a:pt x="2" y="2"/>
                </a:lnTo>
                <a:lnTo>
                  <a:pt x="0" y="6"/>
                </a:lnTo>
                <a:lnTo>
                  <a:pt x="0" y="66"/>
                </a:lnTo>
                <a:lnTo>
                  <a:pt x="2" y="70"/>
                </a:lnTo>
                <a:lnTo>
                  <a:pt x="5" y="72"/>
                </a:lnTo>
                <a:close/>
              </a:path>
            </a:pathLst>
          </a:custGeom>
          <a:solidFill>
            <a:srgbClr val="FF6600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91" name="Line 686"/>
          <p:cNvSpPr>
            <a:spLocks noChangeShapeType="1"/>
          </p:cNvSpPr>
          <p:nvPr/>
        </p:nvSpPr>
        <p:spPr bwMode="auto">
          <a:xfrm flipV="1">
            <a:off x="2008188" y="3502025"/>
            <a:ext cx="0" cy="128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92" name="Rectangle 688"/>
          <p:cNvSpPr>
            <a:spLocks noChangeArrowheads="1"/>
          </p:cNvSpPr>
          <p:nvPr/>
        </p:nvSpPr>
        <p:spPr bwMode="auto">
          <a:xfrm>
            <a:off x="1993900" y="3716338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1200">
                <a:latin typeface="Arial" charset="0"/>
                <a:ea typeface="굴림" pitchFamily="50" charset="-127"/>
              </a:rPr>
              <a:t>0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5193" name="Line 698"/>
          <p:cNvSpPr>
            <a:spLocks noChangeShapeType="1"/>
          </p:cNvSpPr>
          <p:nvPr/>
        </p:nvSpPr>
        <p:spPr bwMode="auto">
          <a:xfrm flipV="1">
            <a:off x="5607050" y="3502025"/>
            <a:ext cx="1588" cy="128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108" name="직선 연결선 107"/>
          <p:cNvCxnSpPr/>
          <p:nvPr/>
        </p:nvCxnSpPr>
        <p:spPr bwMode="auto">
          <a:xfrm flipV="1">
            <a:off x="2012950" y="5086350"/>
            <a:ext cx="4673600" cy="0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09" name="직선 연결선 108"/>
          <p:cNvCxnSpPr/>
          <p:nvPr/>
        </p:nvCxnSpPr>
        <p:spPr bwMode="auto">
          <a:xfrm flipV="1">
            <a:off x="2012950" y="5229225"/>
            <a:ext cx="4673600" cy="0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0" name="직선 연결선 109"/>
          <p:cNvCxnSpPr/>
          <p:nvPr/>
        </p:nvCxnSpPr>
        <p:spPr bwMode="auto">
          <a:xfrm flipV="1">
            <a:off x="2012950" y="5373688"/>
            <a:ext cx="4673600" cy="0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직선 연결선 110"/>
          <p:cNvCxnSpPr/>
          <p:nvPr/>
        </p:nvCxnSpPr>
        <p:spPr bwMode="auto">
          <a:xfrm flipV="1">
            <a:off x="1966913" y="5518150"/>
            <a:ext cx="4673600" cy="0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2" name="직선 연결선 111"/>
          <p:cNvCxnSpPr/>
          <p:nvPr/>
        </p:nvCxnSpPr>
        <p:spPr bwMode="auto">
          <a:xfrm flipV="1">
            <a:off x="2006600" y="5805488"/>
            <a:ext cx="4673600" cy="0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3" name="직선 연결선 112"/>
          <p:cNvCxnSpPr/>
          <p:nvPr/>
        </p:nvCxnSpPr>
        <p:spPr bwMode="auto">
          <a:xfrm flipV="1">
            <a:off x="2006600" y="5662613"/>
            <a:ext cx="4673600" cy="0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200" name="Line 686"/>
          <p:cNvSpPr>
            <a:spLocks noChangeShapeType="1"/>
          </p:cNvSpPr>
          <p:nvPr/>
        </p:nvSpPr>
        <p:spPr bwMode="auto">
          <a:xfrm flipV="1">
            <a:off x="2490788" y="6027738"/>
            <a:ext cx="0" cy="128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01" name="Line 687"/>
          <p:cNvSpPr>
            <a:spLocks noChangeShapeType="1"/>
          </p:cNvSpPr>
          <p:nvPr/>
        </p:nvSpPr>
        <p:spPr bwMode="auto">
          <a:xfrm>
            <a:off x="2233613" y="6027738"/>
            <a:ext cx="515937" cy="1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02" name="Rectangle 688"/>
          <p:cNvSpPr>
            <a:spLocks noChangeArrowheads="1"/>
          </p:cNvSpPr>
          <p:nvPr/>
        </p:nvSpPr>
        <p:spPr bwMode="auto">
          <a:xfrm>
            <a:off x="2486025" y="6345238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latin typeface="Arial" charset="0"/>
                <a:ea typeface="굴림" pitchFamily="50" charset="-127"/>
              </a:rPr>
              <a:t>1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5203" name="Line 689"/>
          <p:cNvSpPr>
            <a:spLocks noChangeShapeType="1"/>
          </p:cNvSpPr>
          <p:nvPr/>
        </p:nvSpPr>
        <p:spPr bwMode="auto">
          <a:xfrm flipV="1">
            <a:off x="6608763" y="6027738"/>
            <a:ext cx="0" cy="128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04" name="Line 690"/>
          <p:cNvSpPr>
            <a:spLocks noChangeShapeType="1"/>
          </p:cNvSpPr>
          <p:nvPr/>
        </p:nvSpPr>
        <p:spPr bwMode="auto">
          <a:xfrm>
            <a:off x="6351588" y="6027738"/>
            <a:ext cx="515937" cy="1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05" name="Rectangle 691"/>
          <p:cNvSpPr>
            <a:spLocks noChangeArrowheads="1"/>
          </p:cNvSpPr>
          <p:nvPr/>
        </p:nvSpPr>
        <p:spPr bwMode="auto">
          <a:xfrm>
            <a:off x="6604000" y="6345238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latin typeface="Arial" charset="0"/>
                <a:ea typeface="굴림" pitchFamily="50" charset="-127"/>
              </a:rPr>
              <a:t>9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5206" name="Line 692"/>
          <p:cNvSpPr>
            <a:spLocks noChangeShapeType="1"/>
          </p:cNvSpPr>
          <p:nvPr/>
        </p:nvSpPr>
        <p:spPr bwMode="auto">
          <a:xfrm flipV="1">
            <a:off x="6096000" y="6027738"/>
            <a:ext cx="1588" cy="128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07" name="Line 693"/>
          <p:cNvSpPr>
            <a:spLocks noChangeShapeType="1"/>
          </p:cNvSpPr>
          <p:nvPr/>
        </p:nvSpPr>
        <p:spPr bwMode="auto">
          <a:xfrm>
            <a:off x="5838825" y="6027738"/>
            <a:ext cx="512763" cy="1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08" name="Rectangle 694"/>
          <p:cNvSpPr>
            <a:spLocks noChangeArrowheads="1"/>
          </p:cNvSpPr>
          <p:nvPr/>
        </p:nvSpPr>
        <p:spPr bwMode="auto">
          <a:xfrm>
            <a:off x="6089650" y="6345238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latin typeface="Arial" charset="0"/>
                <a:ea typeface="굴림" pitchFamily="50" charset="-127"/>
              </a:rPr>
              <a:t>8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5209" name="Line 696"/>
          <p:cNvSpPr>
            <a:spLocks noChangeShapeType="1"/>
          </p:cNvSpPr>
          <p:nvPr/>
        </p:nvSpPr>
        <p:spPr bwMode="auto">
          <a:xfrm>
            <a:off x="5322888" y="6027738"/>
            <a:ext cx="515937" cy="1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10" name="Rectangle 697"/>
          <p:cNvSpPr>
            <a:spLocks noChangeArrowheads="1"/>
          </p:cNvSpPr>
          <p:nvPr/>
        </p:nvSpPr>
        <p:spPr bwMode="auto">
          <a:xfrm>
            <a:off x="5575300" y="6345238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latin typeface="Arial" charset="0"/>
                <a:ea typeface="굴림" pitchFamily="50" charset="-127"/>
              </a:rPr>
              <a:t>7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5211" name="Line 698"/>
          <p:cNvSpPr>
            <a:spLocks noChangeShapeType="1"/>
          </p:cNvSpPr>
          <p:nvPr/>
        </p:nvSpPr>
        <p:spPr bwMode="auto">
          <a:xfrm flipV="1">
            <a:off x="5065713" y="6027738"/>
            <a:ext cx="1587" cy="128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12" name="Line 699"/>
          <p:cNvSpPr>
            <a:spLocks noChangeShapeType="1"/>
          </p:cNvSpPr>
          <p:nvPr/>
        </p:nvSpPr>
        <p:spPr bwMode="auto">
          <a:xfrm>
            <a:off x="4808538" y="6027738"/>
            <a:ext cx="514350" cy="1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13" name="Rectangle 700"/>
          <p:cNvSpPr>
            <a:spLocks noChangeArrowheads="1"/>
          </p:cNvSpPr>
          <p:nvPr/>
        </p:nvSpPr>
        <p:spPr bwMode="auto">
          <a:xfrm>
            <a:off x="5057775" y="6345238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latin typeface="Arial" charset="0"/>
                <a:ea typeface="굴림" pitchFamily="50" charset="-127"/>
              </a:rPr>
              <a:t>6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5214" name="Line 701"/>
          <p:cNvSpPr>
            <a:spLocks noChangeShapeType="1"/>
          </p:cNvSpPr>
          <p:nvPr/>
        </p:nvSpPr>
        <p:spPr bwMode="auto">
          <a:xfrm flipV="1">
            <a:off x="4549775" y="6027738"/>
            <a:ext cx="0" cy="128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15" name="Line 702"/>
          <p:cNvSpPr>
            <a:spLocks noChangeShapeType="1"/>
          </p:cNvSpPr>
          <p:nvPr/>
        </p:nvSpPr>
        <p:spPr bwMode="auto">
          <a:xfrm>
            <a:off x="4292600" y="6027738"/>
            <a:ext cx="515938" cy="1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16" name="Rectangle 703"/>
          <p:cNvSpPr>
            <a:spLocks noChangeArrowheads="1"/>
          </p:cNvSpPr>
          <p:nvPr/>
        </p:nvSpPr>
        <p:spPr bwMode="auto">
          <a:xfrm>
            <a:off x="4545013" y="6345238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latin typeface="Arial" charset="0"/>
                <a:ea typeface="굴림" pitchFamily="50" charset="-127"/>
              </a:rPr>
              <a:t>5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5217" name="Line 704"/>
          <p:cNvSpPr>
            <a:spLocks noChangeShapeType="1"/>
          </p:cNvSpPr>
          <p:nvPr/>
        </p:nvSpPr>
        <p:spPr bwMode="auto">
          <a:xfrm flipV="1">
            <a:off x="4035425" y="6027738"/>
            <a:ext cx="1588" cy="128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18" name="Line 705"/>
          <p:cNvSpPr>
            <a:spLocks noChangeShapeType="1"/>
          </p:cNvSpPr>
          <p:nvPr/>
        </p:nvSpPr>
        <p:spPr bwMode="auto">
          <a:xfrm>
            <a:off x="3778250" y="6027738"/>
            <a:ext cx="514350" cy="1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19" name="Rectangle 706"/>
          <p:cNvSpPr>
            <a:spLocks noChangeArrowheads="1"/>
          </p:cNvSpPr>
          <p:nvPr/>
        </p:nvSpPr>
        <p:spPr bwMode="auto">
          <a:xfrm>
            <a:off x="4030663" y="6345238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latin typeface="Arial" charset="0"/>
                <a:ea typeface="굴림" pitchFamily="50" charset="-127"/>
              </a:rPr>
              <a:t>4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5220" name="Line 707"/>
          <p:cNvSpPr>
            <a:spLocks noChangeShapeType="1"/>
          </p:cNvSpPr>
          <p:nvPr/>
        </p:nvSpPr>
        <p:spPr bwMode="auto">
          <a:xfrm flipV="1">
            <a:off x="3521075" y="6027738"/>
            <a:ext cx="0" cy="128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1" name="Line 708"/>
          <p:cNvSpPr>
            <a:spLocks noChangeShapeType="1"/>
          </p:cNvSpPr>
          <p:nvPr/>
        </p:nvSpPr>
        <p:spPr bwMode="auto">
          <a:xfrm>
            <a:off x="3263900" y="6027738"/>
            <a:ext cx="514350" cy="1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2" name="Rectangle 709"/>
          <p:cNvSpPr>
            <a:spLocks noChangeArrowheads="1"/>
          </p:cNvSpPr>
          <p:nvPr/>
        </p:nvSpPr>
        <p:spPr bwMode="auto">
          <a:xfrm>
            <a:off x="3516313" y="6345238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latin typeface="Arial" charset="0"/>
                <a:ea typeface="굴림" pitchFamily="50" charset="-127"/>
              </a:rPr>
              <a:t>3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5223" name="Line 710"/>
          <p:cNvSpPr>
            <a:spLocks noChangeShapeType="1"/>
          </p:cNvSpPr>
          <p:nvPr/>
        </p:nvSpPr>
        <p:spPr bwMode="auto">
          <a:xfrm flipV="1">
            <a:off x="3006725" y="6027738"/>
            <a:ext cx="1588" cy="128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4" name="Line 711"/>
          <p:cNvSpPr>
            <a:spLocks noChangeShapeType="1"/>
          </p:cNvSpPr>
          <p:nvPr/>
        </p:nvSpPr>
        <p:spPr bwMode="auto">
          <a:xfrm>
            <a:off x="2749550" y="6027738"/>
            <a:ext cx="514350" cy="1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5" name="Rectangle 712"/>
          <p:cNvSpPr>
            <a:spLocks noChangeArrowheads="1"/>
          </p:cNvSpPr>
          <p:nvPr/>
        </p:nvSpPr>
        <p:spPr bwMode="auto">
          <a:xfrm>
            <a:off x="2998788" y="6345238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latin typeface="Arial" charset="0"/>
                <a:ea typeface="굴림" pitchFamily="50" charset="-127"/>
              </a:rPr>
              <a:t>2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140" name="Freeform 713"/>
          <p:cNvSpPr>
            <a:spLocks/>
          </p:cNvSpPr>
          <p:nvPr/>
        </p:nvSpPr>
        <p:spPr bwMode="auto">
          <a:xfrm>
            <a:off x="2470150" y="5386388"/>
            <a:ext cx="2590800" cy="131762"/>
          </a:xfrm>
          <a:custGeom>
            <a:avLst/>
            <a:gdLst>
              <a:gd name="T0" fmla="*/ 2147483647 w 863"/>
              <a:gd name="T1" fmla="*/ 2147483647 h 72"/>
              <a:gd name="T2" fmla="*/ 2147483647 w 863"/>
              <a:gd name="T3" fmla="*/ 2147483647 h 72"/>
              <a:gd name="T4" fmla="*/ 2147483647 w 863"/>
              <a:gd name="T5" fmla="*/ 2147483647 h 72"/>
              <a:gd name="T6" fmla="*/ 2147483647 w 863"/>
              <a:gd name="T7" fmla="*/ 2147483647 h 72"/>
              <a:gd name="T8" fmla="*/ 2147483647 w 863"/>
              <a:gd name="T9" fmla="*/ 2147483647 h 72"/>
              <a:gd name="T10" fmla="*/ 2147483647 w 863"/>
              <a:gd name="T11" fmla="*/ 2147483647 h 72"/>
              <a:gd name="T12" fmla="*/ 2147483647 w 863"/>
              <a:gd name="T13" fmla="*/ 0 h 72"/>
              <a:gd name="T14" fmla="*/ 2147483647 w 863"/>
              <a:gd name="T15" fmla="*/ 0 h 72"/>
              <a:gd name="T16" fmla="*/ 2147483647 w 863"/>
              <a:gd name="T17" fmla="*/ 2147483647 h 72"/>
              <a:gd name="T18" fmla="*/ 0 w 863"/>
              <a:gd name="T19" fmla="*/ 2147483647 h 72"/>
              <a:gd name="T20" fmla="*/ 0 w 863"/>
              <a:gd name="T21" fmla="*/ 2147483647 h 72"/>
              <a:gd name="T22" fmla="*/ 2147483647 w 863"/>
              <a:gd name="T23" fmla="*/ 2147483647 h 72"/>
              <a:gd name="T24" fmla="*/ 2147483647 w 863"/>
              <a:gd name="T25" fmla="*/ 2147483647 h 7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63"/>
              <a:gd name="T40" fmla="*/ 0 h 72"/>
              <a:gd name="T41" fmla="*/ 863 w 863"/>
              <a:gd name="T42" fmla="*/ 72 h 7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63" h="72">
                <a:moveTo>
                  <a:pt x="5" y="72"/>
                </a:moveTo>
                <a:lnTo>
                  <a:pt x="857" y="72"/>
                </a:lnTo>
                <a:lnTo>
                  <a:pt x="861" y="70"/>
                </a:lnTo>
                <a:lnTo>
                  <a:pt x="863" y="66"/>
                </a:lnTo>
                <a:lnTo>
                  <a:pt x="863" y="6"/>
                </a:lnTo>
                <a:lnTo>
                  <a:pt x="861" y="2"/>
                </a:lnTo>
                <a:lnTo>
                  <a:pt x="857" y="0"/>
                </a:lnTo>
                <a:lnTo>
                  <a:pt x="5" y="0"/>
                </a:lnTo>
                <a:lnTo>
                  <a:pt x="2" y="2"/>
                </a:lnTo>
                <a:lnTo>
                  <a:pt x="0" y="6"/>
                </a:lnTo>
                <a:lnTo>
                  <a:pt x="0" y="66"/>
                </a:lnTo>
                <a:lnTo>
                  <a:pt x="2" y="70"/>
                </a:lnTo>
                <a:lnTo>
                  <a:pt x="5" y="72"/>
                </a:lnTo>
                <a:close/>
              </a:path>
            </a:pathLst>
          </a:custGeom>
          <a:solidFill>
            <a:srgbClr val="2AA230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27" name="Rectangle 723"/>
          <p:cNvSpPr>
            <a:spLocks noChangeArrowheads="1"/>
          </p:cNvSpPr>
          <p:nvPr/>
        </p:nvSpPr>
        <p:spPr bwMode="auto">
          <a:xfrm>
            <a:off x="1258888" y="5602288"/>
            <a:ext cx="65562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1200">
                <a:latin typeface="Times" pitchFamily="18" charset="0"/>
                <a:ea typeface="굴림" pitchFamily="50" charset="-127"/>
              </a:rPr>
              <a:t>Machine 1</a:t>
            </a:r>
            <a:endParaRPr lang="en-US" altLang="ko-KR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5228" name="Rectangle 724"/>
          <p:cNvSpPr>
            <a:spLocks noChangeArrowheads="1"/>
          </p:cNvSpPr>
          <p:nvPr/>
        </p:nvSpPr>
        <p:spPr bwMode="auto">
          <a:xfrm>
            <a:off x="1258888" y="5068888"/>
            <a:ext cx="65562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1200">
                <a:latin typeface="Times" pitchFamily="18" charset="0"/>
                <a:ea typeface="굴림" pitchFamily="50" charset="-127"/>
              </a:rPr>
              <a:t>Machine 3</a:t>
            </a:r>
            <a:endParaRPr lang="en-US" altLang="ko-KR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5229" name="Rectangle 725"/>
          <p:cNvSpPr>
            <a:spLocks noChangeArrowheads="1"/>
          </p:cNvSpPr>
          <p:nvPr/>
        </p:nvSpPr>
        <p:spPr bwMode="auto">
          <a:xfrm>
            <a:off x="1258888" y="5343525"/>
            <a:ext cx="655637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1200" dirty="0">
                <a:latin typeface="Times" pitchFamily="18" charset="0"/>
                <a:ea typeface="굴림" pitchFamily="50" charset="-127"/>
              </a:rPr>
              <a:t>Machine 2</a:t>
            </a:r>
            <a:endParaRPr lang="en-US" altLang="ko-KR" dirty="0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5230" name="Freeform 726"/>
          <p:cNvSpPr>
            <a:spLocks/>
          </p:cNvSpPr>
          <p:nvPr/>
        </p:nvSpPr>
        <p:spPr bwMode="auto">
          <a:xfrm>
            <a:off x="1976438" y="4868863"/>
            <a:ext cx="5148262" cy="1158875"/>
          </a:xfrm>
          <a:custGeom>
            <a:avLst/>
            <a:gdLst>
              <a:gd name="T0" fmla="*/ 0 w 2878"/>
              <a:gd name="T1" fmla="*/ 0 h 718"/>
              <a:gd name="T2" fmla="*/ 0 w 2878"/>
              <a:gd name="T3" fmla="*/ 2147483647 h 718"/>
              <a:gd name="T4" fmla="*/ 2147483647 w 2878"/>
              <a:gd name="T5" fmla="*/ 2147483647 h 718"/>
              <a:gd name="T6" fmla="*/ 0 60000 65536"/>
              <a:gd name="T7" fmla="*/ 0 60000 65536"/>
              <a:gd name="T8" fmla="*/ 0 60000 65536"/>
              <a:gd name="T9" fmla="*/ 0 w 2878"/>
              <a:gd name="T10" fmla="*/ 0 h 718"/>
              <a:gd name="T11" fmla="*/ 2878 w 2878"/>
              <a:gd name="T12" fmla="*/ 718 h 71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78" h="718">
                <a:moveTo>
                  <a:pt x="0" y="0"/>
                </a:moveTo>
                <a:lnTo>
                  <a:pt x="0" y="718"/>
                </a:lnTo>
                <a:lnTo>
                  <a:pt x="2878" y="718"/>
                </a:lnTo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8" name="Freeform 727"/>
          <p:cNvSpPr>
            <a:spLocks/>
          </p:cNvSpPr>
          <p:nvPr/>
        </p:nvSpPr>
        <p:spPr bwMode="auto">
          <a:xfrm>
            <a:off x="1993900" y="5675313"/>
            <a:ext cx="1008063" cy="131762"/>
          </a:xfrm>
          <a:custGeom>
            <a:avLst/>
            <a:gdLst>
              <a:gd name="T0" fmla="*/ 2147483647 w 575"/>
              <a:gd name="T1" fmla="*/ 2147483647 h 72"/>
              <a:gd name="T2" fmla="*/ 2147483647 w 575"/>
              <a:gd name="T3" fmla="*/ 2147483647 h 72"/>
              <a:gd name="T4" fmla="*/ 2147483647 w 575"/>
              <a:gd name="T5" fmla="*/ 2147483647 h 72"/>
              <a:gd name="T6" fmla="*/ 2147483647 w 575"/>
              <a:gd name="T7" fmla="*/ 2147483647 h 72"/>
              <a:gd name="T8" fmla="*/ 2147483647 w 575"/>
              <a:gd name="T9" fmla="*/ 2147483647 h 72"/>
              <a:gd name="T10" fmla="*/ 2147483647 w 575"/>
              <a:gd name="T11" fmla="*/ 2147483647 h 72"/>
              <a:gd name="T12" fmla="*/ 2147483647 w 575"/>
              <a:gd name="T13" fmla="*/ 0 h 72"/>
              <a:gd name="T14" fmla="*/ 2147483647 w 575"/>
              <a:gd name="T15" fmla="*/ 0 h 72"/>
              <a:gd name="T16" fmla="*/ 2147483647 w 575"/>
              <a:gd name="T17" fmla="*/ 2147483647 h 72"/>
              <a:gd name="T18" fmla="*/ 0 w 575"/>
              <a:gd name="T19" fmla="*/ 2147483647 h 72"/>
              <a:gd name="T20" fmla="*/ 0 w 575"/>
              <a:gd name="T21" fmla="*/ 2147483647 h 72"/>
              <a:gd name="T22" fmla="*/ 2147483647 w 575"/>
              <a:gd name="T23" fmla="*/ 2147483647 h 72"/>
              <a:gd name="T24" fmla="*/ 2147483647 w 575"/>
              <a:gd name="T25" fmla="*/ 2147483647 h 7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575"/>
              <a:gd name="T40" fmla="*/ 0 h 72"/>
              <a:gd name="T41" fmla="*/ 575 w 575"/>
              <a:gd name="T42" fmla="*/ 72 h 7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575" h="72">
                <a:moveTo>
                  <a:pt x="5" y="72"/>
                </a:moveTo>
                <a:lnTo>
                  <a:pt x="569" y="72"/>
                </a:lnTo>
                <a:lnTo>
                  <a:pt x="573" y="70"/>
                </a:lnTo>
                <a:lnTo>
                  <a:pt x="575" y="66"/>
                </a:lnTo>
                <a:lnTo>
                  <a:pt x="575" y="6"/>
                </a:lnTo>
                <a:lnTo>
                  <a:pt x="573" y="2"/>
                </a:lnTo>
                <a:lnTo>
                  <a:pt x="569" y="0"/>
                </a:lnTo>
                <a:lnTo>
                  <a:pt x="5" y="0"/>
                </a:lnTo>
                <a:lnTo>
                  <a:pt x="2" y="2"/>
                </a:lnTo>
                <a:lnTo>
                  <a:pt x="0" y="6"/>
                </a:lnTo>
                <a:lnTo>
                  <a:pt x="0" y="66"/>
                </a:lnTo>
                <a:lnTo>
                  <a:pt x="2" y="70"/>
                </a:lnTo>
                <a:lnTo>
                  <a:pt x="5" y="72"/>
                </a:lnTo>
                <a:close/>
              </a:path>
            </a:pathLst>
          </a:custGeom>
          <a:solidFill>
            <a:srgbClr val="FF6600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9" name="Freeform 729"/>
          <p:cNvSpPr>
            <a:spLocks/>
          </p:cNvSpPr>
          <p:nvPr/>
        </p:nvSpPr>
        <p:spPr bwMode="auto">
          <a:xfrm>
            <a:off x="2470150" y="5086350"/>
            <a:ext cx="2076450" cy="152400"/>
          </a:xfrm>
          <a:custGeom>
            <a:avLst/>
            <a:gdLst>
              <a:gd name="T0" fmla="*/ 2147483647 w 864"/>
              <a:gd name="T1" fmla="*/ 2147483647 h 71"/>
              <a:gd name="T2" fmla="*/ 2147483647 w 864"/>
              <a:gd name="T3" fmla="*/ 2147483647 h 71"/>
              <a:gd name="T4" fmla="*/ 2147483647 w 864"/>
              <a:gd name="T5" fmla="*/ 2147483647 h 71"/>
              <a:gd name="T6" fmla="*/ 2147483647 w 864"/>
              <a:gd name="T7" fmla="*/ 2147483647 h 71"/>
              <a:gd name="T8" fmla="*/ 2147483647 w 864"/>
              <a:gd name="T9" fmla="*/ 2147483647 h 71"/>
              <a:gd name="T10" fmla="*/ 2147483647 w 864"/>
              <a:gd name="T11" fmla="*/ 2147483647 h 71"/>
              <a:gd name="T12" fmla="*/ 2147483647 w 864"/>
              <a:gd name="T13" fmla="*/ 0 h 71"/>
              <a:gd name="T14" fmla="*/ 2147483647 w 864"/>
              <a:gd name="T15" fmla="*/ 0 h 71"/>
              <a:gd name="T16" fmla="*/ 2147483647 w 864"/>
              <a:gd name="T17" fmla="*/ 2147483647 h 71"/>
              <a:gd name="T18" fmla="*/ 0 w 864"/>
              <a:gd name="T19" fmla="*/ 2147483647 h 71"/>
              <a:gd name="T20" fmla="*/ 0 w 864"/>
              <a:gd name="T21" fmla="*/ 2147483647 h 71"/>
              <a:gd name="T22" fmla="*/ 2147483647 w 864"/>
              <a:gd name="T23" fmla="*/ 2147483647 h 71"/>
              <a:gd name="T24" fmla="*/ 2147483647 w 864"/>
              <a:gd name="T25" fmla="*/ 2147483647 h 7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64"/>
              <a:gd name="T40" fmla="*/ 0 h 71"/>
              <a:gd name="T41" fmla="*/ 864 w 864"/>
              <a:gd name="T42" fmla="*/ 71 h 7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64" h="71">
                <a:moveTo>
                  <a:pt x="6" y="71"/>
                </a:moveTo>
                <a:lnTo>
                  <a:pt x="858" y="71"/>
                </a:lnTo>
                <a:lnTo>
                  <a:pt x="863" y="69"/>
                </a:lnTo>
                <a:lnTo>
                  <a:pt x="864" y="66"/>
                </a:lnTo>
                <a:lnTo>
                  <a:pt x="864" y="5"/>
                </a:lnTo>
                <a:lnTo>
                  <a:pt x="863" y="1"/>
                </a:lnTo>
                <a:lnTo>
                  <a:pt x="858" y="0"/>
                </a:lnTo>
                <a:lnTo>
                  <a:pt x="6" y="0"/>
                </a:lnTo>
                <a:lnTo>
                  <a:pt x="2" y="1"/>
                </a:lnTo>
                <a:lnTo>
                  <a:pt x="0" y="5"/>
                </a:lnTo>
                <a:lnTo>
                  <a:pt x="0" y="66"/>
                </a:lnTo>
                <a:lnTo>
                  <a:pt x="2" y="69"/>
                </a:lnTo>
                <a:lnTo>
                  <a:pt x="6" y="71"/>
                </a:lnTo>
                <a:close/>
              </a:path>
            </a:pathLst>
          </a:custGeom>
          <a:solidFill>
            <a:srgbClr val="5674F6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33" name="Line 686"/>
          <p:cNvSpPr>
            <a:spLocks noChangeShapeType="1"/>
          </p:cNvSpPr>
          <p:nvPr/>
        </p:nvSpPr>
        <p:spPr bwMode="auto">
          <a:xfrm flipV="1">
            <a:off x="2008188" y="6022975"/>
            <a:ext cx="0" cy="128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34" name="Rectangle 688"/>
          <p:cNvSpPr>
            <a:spLocks noChangeArrowheads="1"/>
          </p:cNvSpPr>
          <p:nvPr/>
        </p:nvSpPr>
        <p:spPr bwMode="auto">
          <a:xfrm>
            <a:off x="1993900" y="6342063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1200">
                <a:latin typeface="Arial" charset="0"/>
                <a:ea typeface="굴림" pitchFamily="50" charset="-127"/>
              </a:rPr>
              <a:t>0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5235" name="Line 698"/>
          <p:cNvSpPr>
            <a:spLocks noChangeShapeType="1"/>
          </p:cNvSpPr>
          <p:nvPr/>
        </p:nvSpPr>
        <p:spPr bwMode="auto">
          <a:xfrm flipV="1">
            <a:off x="5607050" y="6022975"/>
            <a:ext cx="1588" cy="128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234950" y="2060575"/>
            <a:ext cx="199866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71500" indent="-5715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10000"/>
              <a:buFont typeface="Arial" pitchFamily="34" charset="0"/>
              <a:buChar char="•"/>
              <a:defRPr sz="2800" b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D0D0D"/>
              </a:buClr>
              <a:buSzPct val="60000"/>
              <a:buFont typeface="Arial" charset="0"/>
              <a:buChar char="•"/>
              <a:defRPr sz="2400">
                <a:solidFill>
                  <a:schemeClr val="bg2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bg2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bg2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bg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68288" lvl="1" indent="0" eaLnBrk="1" hangingPunct="1">
              <a:lnSpc>
                <a:spcPct val="105000"/>
              </a:lnSpc>
              <a:buClr>
                <a:schemeClr val="bg2">
                  <a:lumMod val="95000"/>
                  <a:lumOff val="5000"/>
                </a:schemeClr>
              </a:buClr>
              <a:buFont typeface="Arial" charset="0"/>
              <a:buNone/>
              <a:defRPr/>
            </a:pPr>
            <a:r>
              <a:rPr lang="en-US" altLang="ko-KR" sz="2000" dirty="0" smtClean="0">
                <a:solidFill>
                  <a:srgbClr val="FFFF66"/>
                </a:solidFill>
                <a:ea typeface="굴림" pitchFamily="50" charset="-127"/>
              </a:rPr>
              <a:t> </a:t>
            </a:r>
            <a:r>
              <a:rPr lang="en-US" altLang="ko-KR" sz="2000" dirty="0" smtClean="0">
                <a:solidFill>
                  <a:srgbClr val="FF6600"/>
                </a:solidFill>
                <a:ea typeface="굴림" pitchFamily="50" charset="-127"/>
              </a:rPr>
              <a:t>[0,2]</a:t>
            </a:r>
            <a:r>
              <a:rPr lang="en-US" altLang="ko-KR" sz="2000" dirty="0" smtClean="0">
                <a:solidFill>
                  <a:srgbClr val="000000"/>
                </a:solidFill>
                <a:ea typeface="굴림" pitchFamily="50" charset="-127"/>
              </a:rPr>
              <a:t>, </a:t>
            </a:r>
            <a:r>
              <a:rPr lang="en-US" altLang="ko-KR" sz="2000" dirty="0" smtClean="0">
                <a:solidFill>
                  <a:srgbClr val="2AA230"/>
                </a:solidFill>
                <a:ea typeface="굴림" pitchFamily="50" charset="-127"/>
              </a:rPr>
              <a:t>[1,6]</a:t>
            </a:r>
            <a:endParaRPr lang="en-US" altLang="ko-KR" sz="2000" dirty="0" smtClean="0">
              <a:solidFill>
                <a:srgbClr val="808080"/>
              </a:solidFill>
              <a:ea typeface="굴림" pitchFamily="50" charset="-127"/>
            </a:endParaRPr>
          </a:p>
        </p:txBody>
      </p:sp>
      <p:sp>
        <p:nvSpPr>
          <p:cNvPr id="154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234950" y="4292600"/>
            <a:ext cx="25146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71500" indent="-5715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10000"/>
              <a:buFont typeface="Arial" pitchFamily="34" charset="0"/>
              <a:buChar char="•"/>
              <a:defRPr sz="2800" b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D0D0D"/>
              </a:buClr>
              <a:buSzPct val="60000"/>
              <a:buFont typeface="Arial" charset="0"/>
              <a:buChar char="•"/>
              <a:defRPr sz="2400">
                <a:solidFill>
                  <a:schemeClr val="bg2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bg2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bg2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bg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68288" lvl="1" indent="0" eaLnBrk="1" hangingPunct="1">
              <a:lnSpc>
                <a:spcPct val="105000"/>
              </a:lnSpc>
              <a:buClr>
                <a:schemeClr val="bg2">
                  <a:lumMod val="95000"/>
                  <a:lumOff val="5000"/>
                </a:schemeClr>
              </a:buClr>
              <a:buFont typeface="Arial" charset="0"/>
              <a:buNone/>
              <a:defRPr/>
            </a:pPr>
            <a:r>
              <a:rPr lang="en-US" altLang="ko-KR" sz="2000" dirty="0" smtClean="0">
                <a:solidFill>
                  <a:srgbClr val="FFFF66"/>
                </a:solidFill>
                <a:ea typeface="굴림" pitchFamily="50" charset="-127"/>
              </a:rPr>
              <a:t> </a:t>
            </a:r>
            <a:r>
              <a:rPr lang="en-US" altLang="ko-KR" sz="2000" dirty="0" smtClean="0">
                <a:solidFill>
                  <a:srgbClr val="FF6600"/>
                </a:solidFill>
                <a:ea typeface="굴림" pitchFamily="50" charset="-127"/>
              </a:rPr>
              <a:t>[0,2]</a:t>
            </a:r>
            <a:r>
              <a:rPr lang="en-US" altLang="ko-KR" sz="2000" dirty="0" smtClean="0">
                <a:solidFill>
                  <a:srgbClr val="000000"/>
                </a:solidFill>
                <a:ea typeface="굴림" pitchFamily="50" charset="-127"/>
              </a:rPr>
              <a:t>, </a:t>
            </a:r>
            <a:r>
              <a:rPr lang="en-US" altLang="ko-KR" sz="2000" dirty="0" smtClean="0">
                <a:solidFill>
                  <a:srgbClr val="2AA230"/>
                </a:solidFill>
                <a:ea typeface="굴림" pitchFamily="50" charset="-127"/>
              </a:rPr>
              <a:t>[1,6]</a:t>
            </a:r>
            <a:r>
              <a:rPr lang="en-US" altLang="ko-KR" sz="2000" dirty="0" smtClean="0">
                <a:ea typeface="굴림" pitchFamily="50" charset="-127"/>
              </a:rPr>
              <a:t>,</a:t>
            </a:r>
            <a:r>
              <a:rPr lang="en-US" altLang="ko-KR" sz="2000" dirty="0" smtClean="0">
                <a:solidFill>
                  <a:srgbClr val="1F03EF"/>
                </a:solidFill>
                <a:ea typeface="굴림" pitchFamily="50" charset="-127"/>
              </a:rPr>
              <a:t> [1,5]</a:t>
            </a:r>
            <a:endParaRPr lang="en-US" altLang="ko-KR" sz="2000" dirty="0" smtClean="0">
              <a:solidFill>
                <a:srgbClr val="808080"/>
              </a:solidFill>
              <a:ea typeface="굴림" pitchFamily="50" charset="-127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173</a:t>
            </a:fld>
            <a:endParaRPr lang="en-US" dirty="0"/>
          </a:p>
        </p:txBody>
      </p:sp>
      <p:sp>
        <p:nvSpPr>
          <p:cNvPr id="121" name="Rectangle 725"/>
          <p:cNvSpPr>
            <a:spLocks noChangeArrowheads="1"/>
          </p:cNvSpPr>
          <p:nvPr/>
        </p:nvSpPr>
        <p:spPr bwMode="auto">
          <a:xfrm>
            <a:off x="1258888" y="2836863"/>
            <a:ext cx="655637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1200" dirty="0">
                <a:latin typeface="Times" pitchFamily="18" charset="0"/>
                <a:ea typeface="굴림" pitchFamily="50" charset="-127"/>
              </a:rPr>
              <a:t>Machine 2</a:t>
            </a:r>
            <a:endParaRPr lang="en-US" altLang="ko-KR" dirty="0">
              <a:latin typeface="Tahoma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138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1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1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735" grpId="0" animBg="1"/>
      <p:bldP spid="84" grpId="0" animBg="1"/>
      <p:bldP spid="92" grpId="0" animBg="1"/>
      <p:bldP spid="140" grpId="0" animBg="1"/>
      <p:bldP spid="148" grpId="0" animBg="1"/>
      <p:bldP spid="149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101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261257" y="238119"/>
            <a:ext cx="8621486" cy="5934081"/>
          </a:xfrm>
        </p:spPr>
        <p:txBody>
          <a:bodyPr>
            <a:normAutofit/>
          </a:bodyPr>
          <a:lstStyle/>
          <a:p>
            <a:pPr marL="268288" lvl="1" indent="0" eaLnBrk="1" hangingPunct="1">
              <a:lnSpc>
                <a:spcPct val="105000"/>
              </a:lnSpc>
              <a:buClr>
                <a:schemeClr val="bg2">
                  <a:lumMod val="95000"/>
                  <a:lumOff val="5000"/>
                </a:schemeClr>
              </a:buClr>
              <a:buFont typeface="Arial" charset="0"/>
              <a:buNone/>
              <a:defRPr/>
            </a:pPr>
            <a:r>
              <a:rPr lang="en-US" altLang="ko-KR" sz="2000" dirty="0" smtClean="0">
                <a:solidFill>
                  <a:srgbClr val="FFFF66"/>
                </a:solidFill>
                <a:ea typeface="굴림" pitchFamily="50" charset="-127"/>
              </a:rPr>
              <a:t> </a:t>
            </a:r>
            <a:r>
              <a:rPr lang="en-US" altLang="ko-KR" sz="2000" dirty="0">
                <a:solidFill>
                  <a:srgbClr val="FF6600"/>
                </a:solidFill>
                <a:ea typeface="굴림" pitchFamily="50" charset="-127"/>
              </a:rPr>
              <a:t>[</a:t>
            </a:r>
            <a:r>
              <a:rPr lang="en-US" altLang="ko-KR" sz="2000" dirty="0" smtClean="0">
                <a:solidFill>
                  <a:srgbClr val="FF6600"/>
                </a:solidFill>
                <a:ea typeface="굴림" pitchFamily="50" charset="-127"/>
              </a:rPr>
              <a:t>0,2]</a:t>
            </a:r>
            <a:r>
              <a:rPr lang="en-US" altLang="ko-KR" sz="2000" dirty="0" smtClean="0">
                <a:solidFill>
                  <a:srgbClr val="000000"/>
                </a:solidFill>
                <a:ea typeface="굴림" pitchFamily="50" charset="-127"/>
              </a:rPr>
              <a:t>, </a:t>
            </a:r>
            <a:r>
              <a:rPr lang="en-US" altLang="ko-KR" sz="2000" dirty="0" smtClean="0">
                <a:solidFill>
                  <a:srgbClr val="2AA230"/>
                </a:solidFill>
                <a:ea typeface="굴림" pitchFamily="50" charset="-127"/>
              </a:rPr>
              <a:t>[1,6]</a:t>
            </a:r>
            <a:r>
              <a:rPr lang="en-US" altLang="ko-KR" sz="2000" dirty="0" smtClean="0">
                <a:ea typeface="굴림" pitchFamily="50" charset="-127"/>
              </a:rPr>
              <a:t>,</a:t>
            </a:r>
            <a:r>
              <a:rPr lang="en-US" altLang="ko-KR" sz="2000" dirty="0" smtClean="0">
                <a:solidFill>
                  <a:srgbClr val="1F03EF"/>
                </a:solidFill>
                <a:ea typeface="굴림" pitchFamily="50" charset="-127"/>
              </a:rPr>
              <a:t> [1,5]</a:t>
            </a:r>
            <a:r>
              <a:rPr lang="en-US" altLang="ko-KR" sz="2000" dirty="0" smtClean="0">
                <a:solidFill>
                  <a:srgbClr val="000000"/>
                </a:solidFill>
                <a:ea typeface="굴림" pitchFamily="50" charset="-127"/>
              </a:rPr>
              <a:t>, </a:t>
            </a:r>
            <a:r>
              <a:rPr lang="en-US" altLang="ko-KR" sz="2000" dirty="0" smtClean="0">
                <a:solidFill>
                  <a:srgbClr val="7030A0"/>
                </a:solidFill>
                <a:ea typeface="굴림" pitchFamily="50" charset="-127"/>
              </a:rPr>
              <a:t>[3,7]</a:t>
            </a:r>
            <a:endParaRPr lang="en-US" altLang="ko-KR" sz="2000" dirty="0" smtClean="0">
              <a:solidFill>
                <a:srgbClr val="000000"/>
              </a:solidFill>
              <a:ea typeface="굴림" pitchFamily="50" charset="-127"/>
            </a:endParaRPr>
          </a:p>
        </p:txBody>
      </p:sp>
      <p:cxnSp>
        <p:nvCxnSpPr>
          <p:cNvPr id="108" name="직선 연결선 107"/>
          <p:cNvCxnSpPr/>
          <p:nvPr/>
        </p:nvCxnSpPr>
        <p:spPr bwMode="auto">
          <a:xfrm flipV="1">
            <a:off x="1797050" y="982663"/>
            <a:ext cx="4673600" cy="0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09" name="직선 연결선 108"/>
          <p:cNvCxnSpPr/>
          <p:nvPr/>
        </p:nvCxnSpPr>
        <p:spPr bwMode="auto">
          <a:xfrm flipV="1">
            <a:off x="1797050" y="1125538"/>
            <a:ext cx="4673600" cy="0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0" name="직선 연결선 109"/>
          <p:cNvCxnSpPr/>
          <p:nvPr/>
        </p:nvCxnSpPr>
        <p:spPr bwMode="auto">
          <a:xfrm flipV="1">
            <a:off x="1797050" y="1270000"/>
            <a:ext cx="4673600" cy="0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직선 연결선 110"/>
          <p:cNvCxnSpPr/>
          <p:nvPr/>
        </p:nvCxnSpPr>
        <p:spPr bwMode="auto">
          <a:xfrm flipV="1">
            <a:off x="1751013" y="1414463"/>
            <a:ext cx="4673600" cy="0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2" name="직선 연결선 111"/>
          <p:cNvCxnSpPr/>
          <p:nvPr/>
        </p:nvCxnSpPr>
        <p:spPr bwMode="auto">
          <a:xfrm flipV="1">
            <a:off x="1790700" y="1701800"/>
            <a:ext cx="4673600" cy="0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3" name="직선 연결선 112"/>
          <p:cNvCxnSpPr/>
          <p:nvPr/>
        </p:nvCxnSpPr>
        <p:spPr bwMode="auto">
          <a:xfrm flipV="1">
            <a:off x="1790700" y="1558925"/>
            <a:ext cx="4673600" cy="0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6153" name="Line 686"/>
          <p:cNvSpPr>
            <a:spLocks noChangeShapeType="1"/>
          </p:cNvSpPr>
          <p:nvPr/>
        </p:nvSpPr>
        <p:spPr bwMode="auto">
          <a:xfrm flipV="1">
            <a:off x="2274888" y="1924050"/>
            <a:ext cx="0" cy="128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4" name="Line 687"/>
          <p:cNvSpPr>
            <a:spLocks noChangeShapeType="1"/>
          </p:cNvSpPr>
          <p:nvPr/>
        </p:nvSpPr>
        <p:spPr bwMode="auto">
          <a:xfrm>
            <a:off x="2017713" y="1924050"/>
            <a:ext cx="515937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5" name="Rectangle 688"/>
          <p:cNvSpPr>
            <a:spLocks noChangeArrowheads="1"/>
          </p:cNvSpPr>
          <p:nvPr/>
        </p:nvSpPr>
        <p:spPr bwMode="auto">
          <a:xfrm>
            <a:off x="2270125" y="2136775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latin typeface="Arial" charset="0"/>
                <a:ea typeface="굴림" pitchFamily="50" charset="-127"/>
              </a:rPr>
              <a:t>1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6156" name="Line 689"/>
          <p:cNvSpPr>
            <a:spLocks noChangeShapeType="1"/>
          </p:cNvSpPr>
          <p:nvPr/>
        </p:nvSpPr>
        <p:spPr bwMode="auto">
          <a:xfrm flipV="1">
            <a:off x="6392863" y="1924050"/>
            <a:ext cx="0" cy="128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7" name="Line 690"/>
          <p:cNvSpPr>
            <a:spLocks noChangeShapeType="1"/>
          </p:cNvSpPr>
          <p:nvPr/>
        </p:nvSpPr>
        <p:spPr bwMode="auto">
          <a:xfrm>
            <a:off x="6135688" y="1924050"/>
            <a:ext cx="515937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8" name="Rectangle 691"/>
          <p:cNvSpPr>
            <a:spLocks noChangeArrowheads="1"/>
          </p:cNvSpPr>
          <p:nvPr/>
        </p:nvSpPr>
        <p:spPr bwMode="auto">
          <a:xfrm>
            <a:off x="6388100" y="2136775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latin typeface="Arial" charset="0"/>
                <a:ea typeface="굴림" pitchFamily="50" charset="-127"/>
              </a:rPr>
              <a:t>9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6159" name="Line 692"/>
          <p:cNvSpPr>
            <a:spLocks noChangeShapeType="1"/>
          </p:cNvSpPr>
          <p:nvPr/>
        </p:nvSpPr>
        <p:spPr bwMode="auto">
          <a:xfrm flipV="1">
            <a:off x="5880100" y="1924050"/>
            <a:ext cx="1588" cy="128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0" name="Line 693"/>
          <p:cNvSpPr>
            <a:spLocks noChangeShapeType="1"/>
          </p:cNvSpPr>
          <p:nvPr/>
        </p:nvSpPr>
        <p:spPr bwMode="auto">
          <a:xfrm>
            <a:off x="5622925" y="1924050"/>
            <a:ext cx="512763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1" name="Rectangle 694"/>
          <p:cNvSpPr>
            <a:spLocks noChangeArrowheads="1"/>
          </p:cNvSpPr>
          <p:nvPr/>
        </p:nvSpPr>
        <p:spPr bwMode="auto">
          <a:xfrm>
            <a:off x="5873750" y="2136775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latin typeface="Arial" charset="0"/>
                <a:ea typeface="굴림" pitchFamily="50" charset="-127"/>
              </a:rPr>
              <a:t>8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6162" name="Line 696"/>
          <p:cNvSpPr>
            <a:spLocks noChangeShapeType="1"/>
          </p:cNvSpPr>
          <p:nvPr/>
        </p:nvSpPr>
        <p:spPr bwMode="auto">
          <a:xfrm>
            <a:off x="5106988" y="1924050"/>
            <a:ext cx="515937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3" name="Rectangle 697"/>
          <p:cNvSpPr>
            <a:spLocks noChangeArrowheads="1"/>
          </p:cNvSpPr>
          <p:nvPr/>
        </p:nvSpPr>
        <p:spPr bwMode="auto">
          <a:xfrm>
            <a:off x="5359400" y="2136775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latin typeface="Arial" charset="0"/>
                <a:ea typeface="굴림" pitchFamily="50" charset="-127"/>
              </a:rPr>
              <a:t>7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6164" name="Line 698"/>
          <p:cNvSpPr>
            <a:spLocks noChangeShapeType="1"/>
          </p:cNvSpPr>
          <p:nvPr/>
        </p:nvSpPr>
        <p:spPr bwMode="auto">
          <a:xfrm flipV="1">
            <a:off x="4849813" y="1924050"/>
            <a:ext cx="1587" cy="128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5" name="Line 699"/>
          <p:cNvSpPr>
            <a:spLocks noChangeShapeType="1"/>
          </p:cNvSpPr>
          <p:nvPr/>
        </p:nvSpPr>
        <p:spPr bwMode="auto">
          <a:xfrm>
            <a:off x="4592638" y="1924050"/>
            <a:ext cx="5143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6" name="Rectangle 700"/>
          <p:cNvSpPr>
            <a:spLocks noChangeArrowheads="1"/>
          </p:cNvSpPr>
          <p:nvPr/>
        </p:nvSpPr>
        <p:spPr bwMode="auto">
          <a:xfrm>
            <a:off x="4841875" y="2136775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latin typeface="Arial" charset="0"/>
                <a:ea typeface="굴림" pitchFamily="50" charset="-127"/>
              </a:rPr>
              <a:t>6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6167" name="Line 701"/>
          <p:cNvSpPr>
            <a:spLocks noChangeShapeType="1"/>
          </p:cNvSpPr>
          <p:nvPr/>
        </p:nvSpPr>
        <p:spPr bwMode="auto">
          <a:xfrm flipV="1">
            <a:off x="4333875" y="1924050"/>
            <a:ext cx="0" cy="128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8" name="Line 702"/>
          <p:cNvSpPr>
            <a:spLocks noChangeShapeType="1"/>
          </p:cNvSpPr>
          <p:nvPr/>
        </p:nvSpPr>
        <p:spPr bwMode="auto">
          <a:xfrm>
            <a:off x="4076700" y="1924050"/>
            <a:ext cx="515938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9" name="Rectangle 703"/>
          <p:cNvSpPr>
            <a:spLocks noChangeArrowheads="1"/>
          </p:cNvSpPr>
          <p:nvPr/>
        </p:nvSpPr>
        <p:spPr bwMode="auto">
          <a:xfrm>
            <a:off x="4329113" y="2136775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latin typeface="Arial" charset="0"/>
                <a:ea typeface="굴림" pitchFamily="50" charset="-127"/>
              </a:rPr>
              <a:t>5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6170" name="Line 704"/>
          <p:cNvSpPr>
            <a:spLocks noChangeShapeType="1"/>
          </p:cNvSpPr>
          <p:nvPr/>
        </p:nvSpPr>
        <p:spPr bwMode="auto">
          <a:xfrm flipV="1">
            <a:off x="3819525" y="1924050"/>
            <a:ext cx="1588" cy="128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71" name="Line 705"/>
          <p:cNvSpPr>
            <a:spLocks noChangeShapeType="1"/>
          </p:cNvSpPr>
          <p:nvPr/>
        </p:nvSpPr>
        <p:spPr bwMode="auto">
          <a:xfrm>
            <a:off x="3562350" y="1924050"/>
            <a:ext cx="5143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72" name="Rectangle 706"/>
          <p:cNvSpPr>
            <a:spLocks noChangeArrowheads="1"/>
          </p:cNvSpPr>
          <p:nvPr/>
        </p:nvSpPr>
        <p:spPr bwMode="auto">
          <a:xfrm>
            <a:off x="3814763" y="2136775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latin typeface="Arial" charset="0"/>
                <a:ea typeface="굴림" pitchFamily="50" charset="-127"/>
              </a:rPr>
              <a:t>4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6173" name="Line 707"/>
          <p:cNvSpPr>
            <a:spLocks noChangeShapeType="1"/>
          </p:cNvSpPr>
          <p:nvPr/>
        </p:nvSpPr>
        <p:spPr bwMode="auto">
          <a:xfrm flipV="1">
            <a:off x="3305175" y="1924050"/>
            <a:ext cx="0" cy="128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74" name="Line 708"/>
          <p:cNvSpPr>
            <a:spLocks noChangeShapeType="1"/>
          </p:cNvSpPr>
          <p:nvPr/>
        </p:nvSpPr>
        <p:spPr bwMode="auto">
          <a:xfrm>
            <a:off x="3048000" y="1924050"/>
            <a:ext cx="5143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75" name="Rectangle 709"/>
          <p:cNvSpPr>
            <a:spLocks noChangeArrowheads="1"/>
          </p:cNvSpPr>
          <p:nvPr/>
        </p:nvSpPr>
        <p:spPr bwMode="auto">
          <a:xfrm>
            <a:off x="3300413" y="2136775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latin typeface="Arial" charset="0"/>
                <a:ea typeface="굴림" pitchFamily="50" charset="-127"/>
              </a:rPr>
              <a:t>3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6176" name="Line 710"/>
          <p:cNvSpPr>
            <a:spLocks noChangeShapeType="1"/>
          </p:cNvSpPr>
          <p:nvPr/>
        </p:nvSpPr>
        <p:spPr bwMode="auto">
          <a:xfrm flipV="1">
            <a:off x="2790825" y="1924050"/>
            <a:ext cx="1588" cy="128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77" name="Line 711"/>
          <p:cNvSpPr>
            <a:spLocks noChangeShapeType="1"/>
          </p:cNvSpPr>
          <p:nvPr/>
        </p:nvSpPr>
        <p:spPr bwMode="auto">
          <a:xfrm>
            <a:off x="2533650" y="1924050"/>
            <a:ext cx="5143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78" name="Rectangle 712"/>
          <p:cNvSpPr>
            <a:spLocks noChangeArrowheads="1"/>
          </p:cNvSpPr>
          <p:nvPr/>
        </p:nvSpPr>
        <p:spPr bwMode="auto">
          <a:xfrm>
            <a:off x="2782888" y="2136775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latin typeface="Arial" charset="0"/>
                <a:ea typeface="굴림" pitchFamily="50" charset="-127"/>
              </a:rPr>
              <a:t>2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140" name="Freeform 713"/>
          <p:cNvSpPr>
            <a:spLocks/>
          </p:cNvSpPr>
          <p:nvPr/>
        </p:nvSpPr>
        <p:spPr bwMode="auto">
          <a:xfrm>
            <a:off x="2254250" y="1282700"/>
            <a:ext cx="2590800" cy="131763"/>
          </a:xfrm>
          <a:custGeom>
            <a:avLst/>
            <a:gdLst>
              <a:gd name="T0" fmla="*/ 2147483647 w 863"/>
              <a:gd name="T1" fmla="*/ 2147483647 h 72"/>
              <a:gd name="T2" fmla="*/ 2147483647 w 863"/>
              <a:gd name="T3" fmla="*/ 2147483647 h 72"/>
              <a:gd name="T4" fmla="*/ 2147483647 w 863"/>
              <a:gd name="T5" fmla="*/ 2147483647 h 72"/>
              <a:gd name="T6" fmla="*/ 2147483647 w 863"/>
              <a:gd name="T7" fmla="*/ 2147483647 h 72"/>
              <a:gd name="T8" fmla="*/ 2147483647 w 863"/>
              <a:gd name="T9" fmla="*/ 2147483647 h 72"/>
              <a:gd name="T10" fmla="*/ 2147483647 w 863"/>
              <a:gd name="T11" fmla="*/ 2147483647 h 72"/>
              <a:gd name="T12" fmla="*/ 2147483647 w 863"/>
              <a:gd name="T13" fmla="*/ 0 h 72"/>
              <a:gd name="T14" fmla="*/ 2147483647 w 863"/>
              <a:gd name="T15" fmla="*/ 0 h 72"/>
              <a:gd name="T16" fmla="*/ 2147483647 w 863"/>
              <a:gd name="T17" fmla="*/ 2147483647 h 72"/>
              <a:gd name="T18" fmla="*/ 0 w 863"/>
              <a:gd name="T19" fmla="*/ 2147483647 h 72"/>
              <a:gd name="T20" fmla="*/ 0 w 863"/>
              <a:gd name="T21" fmla="*/ 2147483647 h 72"/>
              <a:gd name="T22" fmla="*/ 2147483647 w 863"/>
              <a:gd name="T23" fmla="*/ 2147483647 h 72"/>
              <a:gd name="T24" fmla="*/ 2147483647 w 863"/>
              <a:gd name="T25" fmla="*/ 2147483647 h 7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63"/>
              <a:gd name="T40" fmla="*/ 0 h 72"/>
              <a:gd name="T41" fmla="*/ 863 w 863"/>
              <a:gd name="T42" fmla="*/ 72 h 7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63" h="72">
                <a:moveTo>
                  <a:pt x="5" y="72"/>
                </a:moveTo>
                <a:lnTo>
                  <a:pt x="857" y="72"/>
                </a:lnTo>
                <a:lnTo>
                  <a:pt x="861" y="70"/>
                </a:lnTo>
                <a:lnTo>
                  <a:pt x="863" y="66"/>
                </a:lnTo>
                <a:lnTo>
                  <a:pt x="863" y="6"/>
                </a:lnTo>
                <a:lnTo>
                  <a:pt x="861" y="2"/>
                </a:lnTo>
                <a:lnTo>
                  <a:pt x="857" y="0"/>
                </a:lnTo>
                <a:lnTo>
                  <a:pt x="5" y="0"/>
                </a:lnTo>
                <a:lnTo>
                  <a:pt x="2" y="2"/>
                </a:lnTo>
                <a:lnTo>
                  <a:pt x="0" y="6"/>
                </a:lnTo>
                <a:lnTo>
                  <a:pt x="0" y="66"/>
                </a:lnTo>
                <a:lnTo>
                  <a:pt x="2" y="70"/>
                </a:lnTo>
                <a:lnTo>
                  <a:pt x="5" y="72"/>
                </a:lnTo>
                <a:close/>
              </a:path>
            </a:pathLst>
          </a:custGeom>
          <a:solidFill>
            <a:srgbClr val="2AA230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1" name="Freeform 715"/>
          <p:cNvSpPr>
            <a:spLocks/>
          </p:cNvSpPr>
          <p:nvPr/>
        </p:nvSpPr>
        <p:spPr bwMode="auto">
          <a:xfrm>
            <a:off x="3286125" y="1558925"/>
            <a:ext cx="2089150" cy="142875"/>
          </a:xfrm>
          <a:custGeom>
            <a:avLst/>
            <a:gdLst>
              <a:gd name="T0" fmla="*/ 2147483647 w 1151"/>
              <a:gd name="T1" fmla="*/ 2147483647 h 72"/>
              <a:gd name="T2" fmla="*/ 2147483647 w 1151"/>
              <a:gd name="T3" fmla="*/ 2147483647 h 72"/>
              <a:gd name="T4" fmla="*/ 2147483647 w 1151"/>
              <a:gd name="T5" fmla="*/ 2147483647 h 72"/>
              <a:gd name="T6" fmla="*/ 2147483647 w 1151"/>
              <a:gd name="T7" fmla="*/ 2147483647 h 72"/>
              <a:gd name="T8" fmla="*/ 2147483647 w 1151"/>
              <a:gd name="T9" fmla="*/ 2147483647 h 72"/>
              <a:gd name="T10" fmla="*/ 2147483647 w 1151"/>
              <a:gd name="T11" fmla="*/ 2147483647 h 72"/>
              <a:gd name="T12" fmla="*/ 2147483647 w 1151"/>
              <a:gd name="T13" fmla="*/ 0 h 72"/>
              <a:gd name="T14" fmla="*/ 2147483647 w 1151"/>
              <a:gd name="T15" fmla="*/ 0 h 72"/>
              <a:gd name="T16" fmla="*/ 2147483647 w 1151"/>
              <a:gd name="T17" fmla="*/ 2147483647 h 72"/>
              <a:gd name="T18" fmla="*/ 0 w 1151"/>
              <a:gd name="T19" fmla="*/ 2147483647 h 72"/>
              <a:gd name="T20" fmla="*/ 0 w 1151"/>
              <a:gd name="T21" fmla="*/ 2147483647 h 72"/>
              <a:gd name="T22" fmla="*/ 2147483647 w 1151"/>
              <a:gd name="T23" fmla="*/ 2147483647 h 72"/>
              <a:gd name="T24" fmla="*/ 2147483647 w 1151"/>
              <a:gd name="T25" fmla="*/ 2147483647 h 7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151"/>
              <a:gd name="T40" fmla="*/ 0 h 72"/>
              <a:gd name="T41" fmla="*/ 1151 w 1151"/>
              <a:gd name="T42" fmla="*/ 72 h 7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151" h="72">
                <a:moveTo>
                  <a:pt x="6" y="72"/>
                </a:moveTo>
                <a:lnTo>
                  <a:pt x="1146" y="72"/>
                </a:lnTo>
                <a:lnTo>
                  <a:pt x="1150" y="70"/>
                </a:lnTo>
                <a:lnTo>
                  <a:pt x="1151" y="66"/>
                </a:lnTo>
                <a:lnTo>
                  <a:pt x="1151" y="6"/>
                </a:lnTo>
                <a:lnTo>
                  <a:pt x="1150" y="2"/>
                </a:lnTo>
                <a:lnTo>
                  <a:pt x="1146" y="0"/>
                </a:lnTo>
                <a:lnTo>
                  <a:pt x="6" y="0"/>
                </a:lnTo>
                <a:lnTo>
                  <a:pt x="2" y="2"/>
                </a:lnTo>
                <a:lnTo>
                  <a:pt x="0" y="6"/>
                </a:lnTo>
                <a:lnTo>
                  <a:pt x="0" y="66"/>
                </a:lnTo>
                <a:lnTo>
                  <a:pt x="2" y="70"/>
                </a:lnTo>
                <a:lnTo>
                  <a:pt x="6" y="72"/>
                </a:lnTo>
                <a:close/>
              </a:path>
            </a:pathLst>
          </a:custGeom>
          <a:solidFill>
            <a:srgbClr val="7030A0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81" name="Rectangle 723"/>
          <p:cNvSpPr>
            <a:spLocks noChangeArrowheads="1"/>
          </p:cNvSpPr>
          <p:nvPr/>
        </p:nvSpPr>
        <p:spPr bwMode="auto">
          <a:xfrm>
            <a:off x="1042988" y="1498600"/>
            <a:ext cx="65562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1200">
                <a:latin typeface="Times" pitchFamily="18" charset="0"/>
                <a:ea typeface="굴림" pitchFamily="50" charset="-127"/>
              </a:rPr>
              <a:t>Machine 1</a:t>
            </a:r>
            <a:endParaRPr lang="en-US" altLang="ko-KR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6182" name="Rectangle 724"/>
          <p:cNvSpPr>
            <a:spLocks noChangeArrowheads="1"/>
          </p:cNvSpPr>
          <p:nvPr/>
        </p:nvSpPr>
        <p:spPr bwMode="auto">
          <a:xfrm>
            <a:off x="1042988" y="965200"/>
            <a:ext cx="65562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1200">
                <a:latin typeface="Times" pitchFamily="18" charset="0"/>
                <a:ea typeface="굴림" pitchFamily="50" charset="-127"/>
              </a:rPr>
              <a:t>Machine 3</a:t>
            </a:r>
            <a:endParaRPr lang="en-US" altLang="ko-KR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6183" name="Rectangle 725"/>
          <p:cNvSpPr>
            <a:spLocks noChangeArrowheads="1"/>
          </p:cNvSpPr>
          <p:nvPr/>
        </p:nvSpPr>
        <p:spPr bwMode="auto">
          <a:xfrm>
            <a:off x="1042988" y="1239838"/>
            <a:ext cx="655637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1200">
                <a:latin typeface="Times" pitchFamily="18" charset="0"/>
                <a:ea typeface="굴림" pitchFamily="50" charset="-127"/>
              </a:rPr>
              <a:t>Machine 2</a:t>
            </a:r>
            <a:endParaRPr lang="en-US" altLang="ko-KR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6184" name="Freeform 726"/>
          <p:cNvSpPr>
            <a:spLocks/>
          </p:cNvSpPr>
          <p:nvPr/>
        </p:nvSpPr>
        <p:spPr bwMode="auto">
          <a:xfrm>
            <a:off x="1760538" y="765175"/>
            <a:ext cx="5148262" cy="1158875"/>
          </a:xfrm>
          <a:custGeom>
            <a:avLst/>
            <a:gdLst>
              <a:gd name="T0" fmla="*/ 0 w 2878"/>
              <a:gd name="T1" fmla="*/ 0 h 718"/>
              <a:gd name="T2" fmla="*/ 0 w 2878"/>
              <a:gd name="T3" fmla="*/ 2147483647 h 718"/>
              <a:gd name="T4" fmla="*/ 2147483647 w 2878"/>
              <a:gd name="T5" fmla="*/ 2147483647 h 718"/>
              <a:gd name="T6" fmla="*/ 0 60000 65536"/>
              <a:gd name="T7" fmla="*/ 0 60000 65536"/>
              <a:gd name="T8" fmla="*/ 0 60000 65536"/>
              <a:gd name="T9" fmla="*/ 0 w 2878"/>
              <a:gd name="T10" fmla="*/ 0 h 718"/>
              <a:gd name="T11" fmla="*/ 2878 w 2878"/>
              <a:gd name="T12" fmla="*/ 718 h 71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78" h="718">
                <a:moveTo>
                  <a:pt x="0" y="0"/>
                </a:moveTo>
                <a:lnTo>
                  <a:pt x="0" y="718"/>
                </a:lnTo>
                <a:lnTo>
                  <a:pt x="2878" y="718"/>
                </a:lnTo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8" name="Freeform 727"/>
          <p:cNvSpPr>
            <a:spLocks/>
          </p:cNvSpPr>
          <p:nvPr/>
        </p:nvSpPr>
        <p:spPr bwMode="auto">
          <a:xfrm>
            <a:off x="1778000" y="1570038"/>
            <a:ext cx="1008063" cy="131762"/>
          </a:xfrm>
          <a:custGeom>
            <a:avLst/>
            <a:gdLst>
              <a:gd name="T0" fmla="*/ 2147483647 w 575"/>
              <a:gd name="T1" fmla="*/ 2147483647 h 72"/>
              <a:gd name="T2" fmla="*/ 2147483647 w 575"/>
              <a:gd name="T3" fmla="*/ 2147483647 h 72"/>
              <a:gd name="T4" fmla="*/ 2147483647 w 575"/>
              <a:gd name="T5" fmla="*/ 2147483647 h 72"/>
              <a:gd name="T6" fmla="*/ 2147483647 w 575"/>
              <a:gd name="T7" fmla="*/ 2147483647 h 72"/>
              <a:gd name="T8" fmla="*/ 2147483647 w 575"/>
              <a:gd name="T9" fmla="*/ 2147483647 h 72"/>
              <a:gd name="T10" fmla="*/ 2147483647 w 575"/>
              <a:gd name="T11" fmla="*/ 2147483647 h 72"/>
              <a:gd name="T12" fmla="*/ 2147483647 w 575"/>
              <a:gd name="T13" fmla="*/ 0 h 72"/>
              <a:gd name="T14" fmla="*/ 2147483647 w 575"/>
              <a:gd name="T15" fmla="*/ 0 h 72"/>
              <a:gd name="T16" fmla="*/ 2147483647 w 575"/>
              <a:gd name="T17" fmla="*/ 2147483647 h 72"/>
              <a:gd name="T18" fmla="*/ 0 w 575"/>
              <a:gd name="T19" fmla="*/ 2147483647 h 72"/>
              <a:gd name="T20" fmla="*/ 0 w 575"/>
              <a:gd name="T21" fmla="*/ 2147483647 h 72"/>
              <a:gd name="T22" fmla="*/ 2147483647 w 575"/>
              <a:gd name="T23" fmla="*/ 2147483647 h 72"/>
              <a:gd name="T24" fmla="*/ 2147483647 w 575"/>
              <a:gd name="T25" fmla="*/ 2147483647 h 7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575"/>
              <a:gd name="T40" fmla="*/ 0 h 72"/>
              <a:gd name="T41" fmla="*/ 575 w 575"/>
              <a:gd name="T42" fmla="*/ 72 h 7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575" h="72">
                <a:moveTo>
                  <a:pt x="5" y="72"/>
                </a:moveTo>
                <a:lnTo>
                  <a:pt x="569" y="72"/>
                </a:lnTo>
                <a:lnTo>
                  <a:pt x="573" y="70"/>
                </a:lnTo>
                <a:lnTo>
                  <a:pt x="575" y="66"/>
                </a:lnTo>
                <a:lnTo>
                  <a:pt x="575" y="6"/>
                </a:lnTo>
                <a:lnTo>
                  <a:pt x="573" y="2"/>
                </a:lnTo>
                <a:lnTo>
                  <a:pt x="569" y="0"/>
                </a:lnTo>
                <a:lnTo>
                  <a:pt x="5" y="0"/>
                </a:lnTo>
                <a:lnTo>
                  <a:pt x="2" y="2"/>
                </a:lnTo>
                <a:lnTo>
                  <a:pt x="0" y="6"/>
                </a:lnTo>
                <a:lnTo>
                  <a:pt x="0" y="66"/>
                </a:lnTo>
                <a:lnTo>
                  <a:pt x="2" y="70"/>
                </a:lnTo>
                <a:lnTo>
                  <a:pt x="5" y="72"/>
                </a:lnTo>
                <a:close/>
              </a:path>
            </a:pathLst>
          </a:custGeom>
          <a:solidFill>
            <a:srgbClr val="FF6600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9" name="Freeform 729"/>
          <p:cNvSpPr>
            <a:spLocks/>
          </p:cNvSpPr>
          <p:nvPr/>
        </p:nvSpPr>
        <p:spPr bwMode="auto">
          <a:xfrm>
            <a:off x="2254250" y="982663"/>
            <a:ext cx="2076450" cy="152400"/>
          </a:xfrm>
          <a:custGeom>
            <a:avLst/>
            <a:gdLst>
              <a:gd name="T0" fmla="*/ 2147483647 w 864"/>
              <a:gd name="T1" fmla="*/ 2147483647 h 71"/>
              <a:gd name="T2" fmla="*/ 2147483647 w 864"/>
              <a:gd name="T3" fmla="*/ 2147483647 h 71"/>
              <a:gd name="T4" fmla="*/ 2147483647 w 864"/>
              <a:gd name="T5" fmla="*/ 2147483647 h 71"/>
              <a:gd name="T6" fmla="*/ 2147483647 w 864"/>
              <a:gd name="T7" fmla="*/ 2147483647 h 71"/>
              <a:gd name="T8" fmla="*/ 2147483647 w 864"/>
              <a:gd name="T9" fmla="*/ 2147483647 h 71"/>
              <a:gd name="T10" fmla="*/ 2147483647 w 864"/>
              <a:gd name="T11" fmla="*/ 2147483647 h 71"/>
              <a:gd name="T12" fmla="*/ 2147483647 w 864"/>
              <a:gd name="T13" fmla="*/ 0 h 71"/>
              <a:gd name="T14" fmla="*/ 2147483647 w 864"/>
              <a:gd name="T15" fmla="*/ 0 h 71"/>
              <a:gd name="T16" fmla="*/ 2147483647 w 864"/>
              <a:gd name="T17" fmla="*/ 2147483647 h 71"/>
              <a:gd name="T18" fmla="*/ 0 w 864"/>
              <a:gd name="T19" fmla="*/ 2147483647 h 71"/>
              <a:gd name="T20" fmla="*/ 0 w 864"/>
              <a:gd name="T21" fmla="*/ 2147483647 h 71"/>
              <a:gd name="T22" fmla="*/ 2147483647 w 864"/>
              <a:gd name="T23" fmla="*/ 2147483647 h 71"/>
              <a:gd name="T24" fmla="*/ 2147483647 w 864"/>
              <a:gd name="T25" fmla="*/ 2147483647 h 7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64"/>
              <a:gd name="T40" fmla="*/ 0 h 71"/>
              <a:gd name="T41" fmla="*/ 864 w 864"/>
              <a:gd name="T42" fmla="*/ 71 h 7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64" h="71">
                <a:moveTo>
                  <a:pt x="6" y="71"/>
                </a:moveTo>
                <a:lnTo>
                  <a:pt x="858" y="71"/>
                </a:lnTo>
                <a:lnTo>
                  <a:pt x="863" y="69"/>
                </a:lnTo>
                <a:lnTo>
                  <a:pt x="864" y="66"/>
                </a:lnTo>
                <a:lnTo>
                  <a:pt x="864" y="5"/>
                </a:lnTo>
                <a:lnTo>
                  <a:pt x="863" y="1"/>
                </a:lnTo>
                <a:lnTo>
                  <a:pt x="858" y="0"/>
                </a:lnTo>
                <a:lnTo>
                  <a:pt x="6" y="0"/>
                </a:lnTo>
                <a:lnTo>
                  <a:pt x="2" y="1"/>
                </a:lnTo>
                <a:lnTo>
                  <a:pt x="0" y="5"/>
                </a:lnTo>
                <a:lnTo>
                  <a:pt x="0" y="66"/>
                </a:lnTo>
                <a:lnTo>
                  <a:pt x="2" y="69"/>
                </a:lnTo>
                <a:lnTo>
                  <a:pt x="6" y="71"/>
                </a:lnTo>
                <a:close/>
              </a:path>
            </a:pathLst>
          </a:custGeom>
          <a:solidFill>
            <a:srgbClr val="5674F6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87" name="Line 686"/>
          <p:cNvSpPr>
            <a:spLocks noChangeShapeType="1"/>
          </p:cNvSpPr>
          <p:nvPr/>
        </p:nvSpPr>
        <p:spPr bwMode="auto">
          <a:xfrm flipV="1">
            <a:off x="1792288" y="1917700"/>
            <a:ext cx="0" cy="128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88" name="Rectangle 688"/>
          <p:cNvSpPr>
            <a:spLocks noChangeArrowheads="1"/>
          </p:cNvSpPr>
          <p:nvPr/>
        </p:nvSpPr>
        <p:spPr bwMode="auto">
          <a:xfrm>
            <a:off x="1778000" y="2133600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1200">
                <a:latin typeface="Arial" charset="0"/>
                <a:ea typeface="굴림" pitchFamily="50" charset="-127"/>
              </a:rPr>
              <a:t>0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6189" name="Line 698"/>
          <p:cNvSpPr>
            <a:spLocks noChangeShapeType="1"/>
          </p:cNvSpPr>
          <p:nvPr/>
        </p:nvSpPr>
        <p:spPr bwMode="auto">
          <a:xfrm flipV="1">
            <a:off x="5389563" y="1917700"/>
            <a:ext cx="3175" cy="128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154" name="직선 연결선 153"/>
          <p:cNvCxnSpPr/>
          <p:nvPr/>
        </p:nvCxnSpPr>
        <p:spPr bwMode="auto">
          <a:xfrm flipV="1">
            <a:off x="1797050" y="3243263"/>
            <a:ext cx="4673600" cy="0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55" name="직선 연결선 154"/>
          <p:cNvCxnSpPr/>
          <p:nvPr/>
        </p:nvCxnSpPr>
        <p:spPr bwMode="auto">
          <a:xfrm flipV="1">
            <a:off x="1797050" y="3386138"/>
            <a:ext cx="4673600" cy="0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56" name="직선 연결선 155"/>
          <p:cNvCxnSpPr/>
          <p:nvPr/>
        </p:nvCxnSpPr>
        <p:spPr bwMode="auto">
          <a:xfrm flipV="1">
            <a:off x="1797050" y="3530600"/>
            <a:ext cx="4673600" cy="0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57" name="직선 연결선 156"/>
          <p:cNvCxnSpPr/>
          <p:nvPr/>
        </p:nvCxnSpPr>
        <p:spPr bwMode="auto">
          <a:xfrm flipV="1">
            <a:off x="1751013" y="3675063"/>
            <a:ext cx="4673600" cy="0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58" name="직선 연결선 157"/>
          <p:cNvCxnSpPr/>
          <p:nvPr/>
        </p:nvCxnSpPr>
        <p:spPr bwMode="auto">
          <a:xfrm flipV="1">
            <a:off x="1790700" y="3962400"/>
            <a:ext cx="4673600" cy="0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59" name="직선 연결선 158"/>
          <p:cNvCxnSpPr/>
          <p:nvPr/>
        </p:nvCxnSpPr>
        <p:spPr bwMode="auto">
          <a:xfrm flipV="1">
            <a:off x="1790700" y="3819525"/>
            <a:ext cx="4673600" cy="0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6196" name="Line 686"/>
          <p:cNvSpPr>
            <a:spLocks noChangeShapeType="1"/>
          </p:cNvSpPr>
          <p:nvPr/>
        </p:nvSpPr>
        <p:spPr bwMode="auto">
          <a:xfrm flipV="1">
            <a:off x="2274888" y="4184650"/>
            <a:ext cx="0" cy="128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97" name="Line 687"/>
          <p:cNvSpPr>
            <a:spLocks noChangeShapeType="1"/>
          </p:cNvSpPr>
          <p:nvPr/>
        </p:nvSpPr>
        <p:spPr bwMode="auto">
          <a:xfrm>
            <a:off x="2017713" y="4184650"/>
            <a:ext cx="515937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98" name="Rectangle 688"/>
          <p:cNvSpPr>
            <a:spLocks noChangeArrowheads="1"/>
          </p:cNvSpPr>
          <p:nvPr/>
        </p:nvSpPr>
        <p:spPr bwMode="auto">
          <a:xfrm>
            <a:off x="2270125" y="4397375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latin typeface="Arial" charset="0"/>
                <a:ea typeface="굴림" pitchFamily="50" charset="-127"/>
              </a:rPr>
              <a:t>1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6199" name="Line 689"/>
          <p:cNvSpPr>
            <a:spLocks noChangeShapeType="1"/>
          </p:cNvSpPr>
          <p:nvPr/>
        </p:nvSpPr>
        <p:spPr bwMode="auto">
          <a:xfrm flipV="1">
            <a:off x="6392863" y="4184650"/>
            <a:ext cx="0" cy="128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00" name="Line 690"/>
          <p:cNvSpPr>
            <a:spLocks noChangeShapeType="1"/>
          </p:cNvSpPr>
          <p:nvPr/>
        </p:nvSpPr>
        <p:spPr bwMode="auto">
          <a:xfrm>
            <a:off x="6135688" y="4184650"/>
            <a:ext cx="515937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01" name="Rectangle 691"/>
          <p:cNvSpPr>
            <a:spLocks noChangeArrowheads="1"/>
          </p:cNvSpPr>
          <p:nvPr/>
        </p:nvSpPr>
        <p:spPr bwMode="auto">
          <a:xfrm>
            <a:off x="6388100" y="4397375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latin typeface="Arial" charset="0"/>
                <a:ea typeface="굴림" pitchFamily="50" charset="-127"/>
              </a:rPr>
              <a:t>9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6202" name="Line 692"/>
          <p:cNvSpPr>
            <a:spLocks noChangeShapeType="1"/>
          </p:cNvSpPr>
          <p:nvPr/>
        </p:nvSpPr>
        <p:spPr bwMode="auto">
          <a:xfrm flipV="1">
            <a:off x="5880100" y="4184650"/>
            <a:ext cx="1588" cy="128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03" name="Line 693"/>
          <p:cNvSpPr>
            <a:spLocks noChangeShapeType="1"/>
          </p:cNvSpPr>
          <p:nvPr/>
        </p:nvSpPr>
        <p:spPr bwMode="auto">
          <a:xfrm>
            <a:off x="5622925" y="4184650"/>
            <a:ext cx="512763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04" name="Rectangle 694"/>
          <p:cNvSpPr>
            <a:spLocks noChangeArrowheads="1"/>
          </p:cNvSpPr>
          <p:nvPr/>
        </p:nvSpPr>
        <p:spPr bwMode="auto">
          <a:xfrm>
            <a:off x="5873750" y="4397375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latin typeface="Arial" charset="0"/>
                <a:ea typeface="굴림" pitchFamily="50" charset="-127"/>
              </a:rPr>
              <a:t>8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6205" name="Line 696"/>
          <p:cNvSpPr>
            <a:spLocks noChangeShapeType="1"/>
          </p:cNvSpPr>
          <p:nvPr/>
        </p:nvSpPr>
        <p:spPr bwMode="auto">
          <a:xfrm>
            <a:off x="5106988" y="4184650"/>
            <a:ext cx="515937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06" name="Rectangle 697"/>
          <p:cNvSpPr>
            <a:spLocks noChangeArrowheads="1"/>
          </p:cNvSpPr>
          <p:nvPr/>
        </p:nvSpPr>
        <p:spPr bwMode="auto">
          <a:xfrm>
            <a:off x="5359400" y="4397375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latin typeface="Arial" charset="0"/>
                <a:ea typeface="굴림" pitchFamily="50" charset="-127"/>
              </a:rPr>
              <a:t>7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6207" name="Line 698"/>
          <p:cNvSpPr>
            <a:spLocks noChangeShapeType="1"/>
          </p:cNvSpPr>
          <p:nvPr/>
        </p:nvSpPr>
        <p:spPr bwMode="auto">
          <a:xfrm flipV="1">
            <a:off x="4849813" y="4184650"/>
            <a:ext cx="1587" cy="128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08" name="Line 699"/>
          <p:cNvSpPr>
            <a:spLocks noChangeShapeType="1"/>
          </p:cNvSpPr>
          <p:nvPr/>
        </p:nvSpPr>
        <p:spPr bwMode="auto">
          <a:xfrm>
            <a:off x="4592638" y="4184650"/>
            <a:ext cx="5143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09" name="Rectangle 700"/>
          <p:cNvSpPr>
            <a:spLocks noChangeArrowheads="1"/>
          </p:cNvSpPr>
          <p:nvPr/>
        </p:nvSpPr>
        <p:spPr bwMode="auto">
          <a:xfrm>
            <a:off x="4841875" y="4397375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latin typeface="Arial" charset="0"/>
                <a:ea typeface="굴림" pitchFamily="50" charset="-127"/>
              </a:rPr>
              <a:t>6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6210" name="Line 701"/>
          <p:cNvSpPr>
            <a:spLocks noChangeShapeType="1"/>
          </p:cNvSpPr>
          <p:nvPr/>
        </p:nvSpPr>
        <p:spPr bwMode="auto">
          <a:xfrm flipV="1">
            <a:off x="4333875" y="4184650"/>
            <a:ext cx="0" cy="128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11" name="Line 702"/>
          <p:cNvSpPr>
            <a:spLocks noChangeShapeType="1"/>
          </p:cNvSpPr>
          <p:nvPr/>
        </p:nvSpPr>
        <p:spPr bwMode="auto">
          <a:xfrm>
            <a:off x="4076700" y="4184650"/>
            <a:ext cx="515938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12" name="Rectangle 703"/>
          <p:cNvSpPr>
            <a:spLocks noChangeArrowheads="1"/>
          </p:cNvSpPr>
          <p:nvPr/>
        </p:nvSpPr>
        <p:spPr bwMode="auto">
          <a:xfrm>
            <a:off x="4329113" y="4397375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latin typeface="Arial" charset="0"/>
                <a:ea typeface="굴림" pitchFamily="50" charset="-127"/>
              </a:rPr>
              <a:t>5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6213" name="Line 704"/>
          <p:cNvSpPr>
            <a:spLocks noChangeShapeType="1"/>
          </p:cNvSpPr>
          <p:nvPr/>
        </p:nvSpPr>
        <p:spPr bwMode="auto">
          <a:xfrm flipV="1">
            <a:off x="3819525" y="4184650"/>
            <a:ext cx="1588" cy="128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14" name="Line 705"/>
          <p:cNvSpPr>
            <a:spLocks noChangeShapeType="1"/>
          </p:cNvSpPr>
          <p:nvPr/>
        </p:nvSpPr>
        <p:spPr bwMode="auto">
          <a:xfrm>
            <a:off x="3562350" y="4184650"/>
            <a:ext cx="5143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15" name="Rectangle 706"/>
          <p:cNvSpPr>
            <a:spLocks noChangeArrowheads="1"/>
          </p:cNvSpPr>
          <p:nvPr/>
        </p:nvSpPr>
        <p:spPr bwMode="auto">
          <a:xfrm>
            <a:off x="3814763" y="4397375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latin typeface="Arial" charset="0"/>
                <a:ea typeface="굴림" pitchFamily="50" charset="-127"/>
              </a:rPr>
              <a:t>4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6216" name="Line 707"/>
          <p:cNvSpPr>
            <a:spLocks noChangeShapeType="1"/>
          </p:cNvSpPr>
          <p:nvPr/>
        </p:nvSpPr>
        <p:spPr bwMode="auto">
          <a:xfrm flipV="1">
            <a:off x="3305175" y="4184650"/>
            <a:ext cx="0" cy="128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17" name="Line 708"/>
          <p:cNvSpPr>
            <a:spLocks noChangeShapeType="1"/>
          </p:cNvSpPr>
          <p:nvPr/>
        </p:nvSpPr>
        <p:spPr bwMode="auto">
          <a:xfrm>
            <a:off x="3048000" y="4184650"/>
            <a:ext cx="5143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18" name="Rectangle 709"/>
          <p:cNvSpPr>
            <a:spLocks noChangeArrowheads="1"/>
          </p:cNvSpPr>
          <p:nvPr/>
        </p:nvSpPr>
        <p:spPr bwMode="auto">
          <a:xfrm>
            <a:off x="3300413" y="4397375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latin typeface="Arial" charset="0"/>
                <a:ea typeface="굴림" pitchFamily="50" charset="-127"/>
              </a:rPr>
              <a:t>3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6219" name="Line 710"/>
          <p:cNvSpPr>
            <a:spLocks noChangeShapeType="1"/>
          </p:cNvSpPr>
          <p:nvPr/>
        </p:nvSpPr>
        <p:spPr bwMode="auto">
          <a:xfrm flipV="1">
            <a:off x="2790825" y="4184650"/>
            <a:ext cx="1588" cy="128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20" name="Line 711"/>
          <p:cNvSpPr>
            <a:spLocks noChangeShapeType="1"/>
          </p:cNvSpPr>
          <p:nvPr/>
        </p:nvSpPr>
        <p:spPr bwMode="auto">
          <a:xfrm>
            <a:off x="2533650" y="4184650"/>
            <a:ext cx="5143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21" name="Rectangle 712"/>
          <p:cNvSpPr>
            <a:spLocks noChangeArrowheads="1"/>
          </p:cNvSpPr>
          <p:nvPr/>
        </p:nvSpPr>
        <p:spPr bwMode="auto">
          <a:xfrm>
            <a:off x="2782888" y="4397375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latin typeface="Arial" charset="0"/>
                <a:ea typeface="굴림" pitchFamily="50" charset="-127"/>
              </a:rPr>
              <a:t>2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186" name="Freeform 713"/>
          <p:cNvSpPr>
            <a:spLocks/>
          </p:cNvSpPr>
          <p:nvPr/>
        </p:nvSpPr>
        <p:spPr bwMode="auto">
          <a:xfrm>
            <a:off x="2254250" y="3543300"/>
            <a:ext cx="2590800" cy="131763"/>
          </a:xfrm>
          <a:custGeom>
            <a:avLst/>
            <a:gdLst>
              <a:gd name="T0" fmla="*/ 2147483647 w 863"/>
              <a:gd name="T1" fmla="*/ 2147483647 h 72"/>
              <a:gd name="T2" fmla="*/ 2147483647 w 863"/>
              <a:gd name="T3" fmla="*/ 2147483647 h 72"/>
              <a:gd name="T4" fmla="*/ 2147483647 w 863"/>
              <a:gd name="T5" fmla="*/ 2147483647 h 72"/>
              <a:gd name="T6" fmla="*/ 2147483647 w 863"/>
              <a:gd name="T7" fmla="*/ 2147483647 h 72"/>
              <a:gd name="T8" fmla="*/ 2147483647 w 863"/>
              <a:gd name="T9" fmla="*/ 2147483647 h 72"/>
              <a:gd name="T10" fmla="*/ 2147483647 w 863"/>
              <a:gd name="T11" fmla="*/ 2147483647 h 72"/>
              <a:gd name="T12" fmla="*/ 2147483647 w 863"/>
              <a:gd name="T13" fmla="*/ 0 h 72"/>
              <a:gd name="T14" fmla="*/ 2147483647 w 863"/>
              <a:gd name="T15" fmla="*/ 0 h 72"/>
              <a:gd name="T16" fmla="*/ 2147483647 w 863"/>
              <a:gd name="T17" fmla="*/ 2147483647 h 72"/>
              <a:gd name="T18" fmla="*/ 0 w 863"/>
              <a:gd name="T19" fmla="*/ 2147483647 h 72"/>
              <a:gd name="T20" fmla="*/ 0 w 863"/>
              <a:gd name="T21" fmla="*/ 2147483647 h 72"/>
              <a:gd name="T22" fmla="*/ 2147483647 w 863"/>
              <a:gd name="T23" fmla="*/ 2147483647 h 72"/>
              <a:gd name="T24" fmla="*/ 2147483647 w 863"/>
              <a:gd name="T25" fmla="*/ 2147483647 h 7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63"/>
              <a:gd name="T40" fmla="*/ 0 h 72"/>
              <a:gd name="T41" fmla="*/ 863 w 863"/>
              <a:gd name="T42" fmla="*/ 72 h 7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63" h="72">
                <a:moveTo>
                  <a:pt x="5" y="72"/>
                </a:moveTo>
                <a:lnTo>
                  <a:pt x="857" y="72"/>
                </a:lnTo>
                <a:lnTo>
                  <a:pt x="861" y="70"/>
                </a:lnTo>
                <a:lnTo>
                  <a:pt x="863" y="66"/>
                </a:lnTo>
                <a:lnTo>
                  <a:pt x="863" y="6"/>
                </a:lnTo>
                <a:lnTo>
                  <a:pt x="861" y="2"/>
                </a:lnTo>
                <a:lnTo>
                  <a:pt x="857" y="0"/>
                </a:lnTo>
                <a:lnTo>
                  <a:pt x="5" y="0"/>
                </a:lnTo>
                <a:lnTo>
                  <a:pt x="2" y="2"/>
                </a:lnTo>
                <a:lnTo>
                  <a:pt x="0" y="6"/>
                </a:lnTo>
                <a:lnTo>
                  <a:pt x="0" y="66"/>
                </a:lnTo>
                <a:lnTo>
                  <a:pt x="2" y="70"/>
                </a:lnTo>
                <a:lnTo>
                  <a:pt x="5" y="72"/>
                </a:lnTo>
                <a:close/>
              </a:path>
            </a:pathLst>
          </a:custGeom>
          <a:solidFill>
            <a:srgbClr val="2AA230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7" name="Freeform 715"/>
          <p:cNvSpPr>
            <a:spLocks/>
          </p:cNvSpPr>
          <p:nvPr/>
        </p:nvSpPr>
        <p:spPr bwMode="auto">
          <a:xfrm>
            <a:off x="3286125" y="3819525"/>
            <a:ext cx="2089150" cy="142875"/>
          </a:xfrm>
          <a:custGeom>
            <a:avLst/>
            <a:gdLst>
              <a:gd name="T0" fmla="*/ 2147483647 w 1151"/>
              <a:gd name="T1" fmla="*/ 2147483647 h 72"/>
              <a:gd name="T2" fmla="*/ 2147483647 w 1151"/>
              <a:gd name="T3" fmla="*/ 2147483647 h 72"/>
              <a:gd name="T4" fmla="*/ 2147483647 w 1151"/>
              <a:gd name="T5" fmla="*/ 2147483647 h 72"/>
              <a:gd name="T6" fmla="*/ 2147483647 w 1151"/>
              <a:gd name="T7" fmla="*/ 2147483647 h 72"/>
              <a:gd name="T8" fmla="*/ 2147483647 w 1151"/>
              <a:gd name="T9" fmla="*/ 2147483647 h 72"/>
              <a:gd name="T10" fmla="*/ 2147483647 w 1151"/>
              <a:gd name="T11" fmla="*/ 2147483647 h 72"/>
              <a:gd name="T12" fmla="*/ 2147483647 w 1151"/>
              <a:gd name="T13" fmla="*/ 0 h 72"/>
              <a:gd name="T14" fmla="*/ 2147483647 w 1151"/>
              <a:gd name="T15" fmla="*/ 0 h 72"/>
              <a:gd name="T16" fmla="*/ 2147483647 w 1151"/>
              <a:gd name="T17" fmla="*/ 2147483647 h 72"/>
              <a:gd name="T18" fmla="*/ 0 w 1151"/>
              <a:gd name="T19" fmla="*/ 2147483647 h 72"/>
              <a:gd name="T20" fmla="*/ 0 w 1151"/>
              <a:gd name="T21" fmla="*/ 2147483647 h 72"/>
              <a:gd name="T22" fmla="*/ 2147483647 w 1151"/>
              <a:gd name="T23" fmla="*/ 2147483647 h 72"/>
              <a:gd name="T24" fmla="*/ 2147483647 w 1151"/>
              <a:gd name="T25" fmla="*/ 2147483647 h 7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151"/>
              <a:gd name="T40" fmla="*/ 0 h 72"/>
              <a:gd name="T41" fmla="*/ 1151 w 1151"/>
              <a:gd name="T42" fmla="*/ 72 h 7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151" h="72">
                <a:moveTo>
                  <a:pt x="6" y="72"/>
                </a:moveTo>
                <a:lnTo>
                  <a:pt x="1146" y="72"/>
                </a:lnTo>
                <a:lnTo>
                  <a:pt x="1150" y="70"/>
                </a:lnTo>
                <a:lnTo>
                  <a:pt x="1151" y="66"/>
                </a:lnTo>
                <a:lnTo>
                  <a:pt x="1151" y="6"/>
                </a:lnTo>
                <a:lnTo>
                  <a:pt x="1150" y="2"/>
                </a:lnTo>
                <a:lnTo>
                  <a:pt x="1146" y="0"/>
                </a:lnTo>
                <a:lnTo>
                  <a:pt x="6" y="0"/>
                </a:lnTo>
                <a:lnTo>
                  <a:pt x="2" y="2"/>
                </a:lnTo>
                <a:lnTo>
                  <a:pt x="0" y="6"/>
                </a:lnTo>
                <a:lnTo>
                  <a:pt x="0" y="66"/>
                </a:lnTo>
                <a:lnTo>
                  <a:pt x="2" y="70"/>
                </a:lnTo>
                <a:lnTo>
                  <a:pt x="6" y="72"/>
                </a:lnTo>
                <a:close/>
              </a:path>
            </a:pathLst>
          </a:custGeom>
          <a:solidFill>
            <a:srgbClr val="7030A0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8" name="Freeform 719"/>
          <p:cNvSpPr>
            <a:spLocks/>
          </p:cNvSpPr>
          <p:nvPr/>
        </p:nvSpPr>
        <p:spPr bwMode="auto">
          <a:xfrm>
            <a:off x="4311650" y="3243263"/>
            <a:ext cx="2124075" cy="142875"/>
          </a:xfrm>
          <a:custGeom>
            <a:avLst/>
            <a:gdLst>
              <a:gd name="T0" fmla="*/ 2147483647 w 863"/>
              <a:gd name="T1" fmla="*/ 2147483647 h 71"/>
              <a:gd name="T2" fmla="*/ 2147483647 w 863"/>
              <a:gd name="T3" fmla="*/ 2147483647 h 71"/>
              <a:gd name="T4" fmla="*/ 2147483647 w 863"/>
              <a:gd name="T5" fmla="*/ 2147483647 h 71"/>
              <a:gd name="T6" fmla="*/ 2147483647 w 863"/>
              <a:gd name="T7" fmla="*/ 2147483647 h 71"/>
              <a:gd name="T8" fmla="*/ 2147483647 w 863"/>
              <a:gd name="T9" fmla="*/ 2147483647 h 71"/>
              <a:gd name="T10" fmla="*/ 2147483647 w 863"/>
              <a:gd name="T11" fmla="*/ 2147483647 h 71"/>
              <a:gd name="T12" fmla="*/ 2147483647 w 863"/>
              <a:gd name="T13" fmla="*/ 0 h 71"/>
              <a:gd name="T14" fmla="*/ 2147483647 w 863"/>
              <a:gd name="T15" fmla="*/ 0 h 71"/>
              <a:gd name="T16" fmla="*/ 2147483647 w 863"/>
              <a:gd name="T17" fmla="*/ 2147483647 h 71"/>
              <a:gd name="T18" fmla="*/ 0 w 863"/>
              <a:gd name="T19" fmla="*/ 2147483647 h 71"/>
              <a:gd name="T20" fmla="*/ 0 w 863"/>
              <a:gd name="T21" fmla="*/ 2147483647 h 71"/>
              <a:gd name="T22" fmla="*/ 2147483647 w 863"/>
              <a:gd name="T23" fmla="*/ 2147483647 h 71"/>
              <a:gd name="T24" fmla="*/ 2147483647 w 863"/>
              <a:gd name="T25" fmla="*/ 2147483647 h 7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63"/>
              <a:gd name="T40" fmla="*/ 0 h 71"/>
              <a:gd name="T41" fmla="*/ 863 w 863"/>
              <a:gd name="T42" fmla="*/ 71 h 7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63" h="71">
                <a:moveTo>
                  <a:pt x="5" y="71"/>
                </a:moveTo>
                <a:lnTo>
                  <a:pt x="857" y="71"/>
                </a:lnTo>
                <a:lnTo>
                  <a:pt x="862" y="69"/>
                </a:lnTo>
                <a:lnTo>
                  <a:pt x="863" y="66"/>
                </a:lnTo>
                <a:lnTo>
                  <a:pt x="863" y="5"/>
                </a:lnTo>
                <a:lnTo>
                  <a:pt x="862" y="1"/>
                </a:lnTo>
                <a:lnTo>
                  <a:pt x="857" y="0"/>
                </a:lnTo>
                <a:lnTo>
                  <a:pt x="5" y="0"/>
                </a:lnTo>
                <a:lnTo>
                  <a:pt x="2" y="1"/>
                </a:lnTo>
                <a:lnTo>
                  <a:pt x="0" y="5"/>
                </a:lnTo>
                <a:lnTo>
                  <a:pt x="0" y="66"/>
                </a:lnTo>
                <a:lnTo>
                  <a:pt x="2" y="69"/>
                </a:lnTo>
                <a:lnTo>
                  <a:pt x="5" y="71"/>
                </a:lnTo>
                <a:close/>
              </a:path>
            </a:pathLst>
          </a:custGeom>
          <a:solidFill>
            <a:srgbClr val="663300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225" name="Rectangle 723"/>
          <p:cNvSpPr>
            <a:spLocks noChangeArrowheads="1"/>
          </p:cNvSpPr>
          <p:nvPr/>
        </p:nvSpPr>
        <p:spPr bwMode="auto">
          <a:xfrm>
            <a:off x="1042988" y="3759200"/>
            <a:ext cx="65562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1200">
                <a:latin typeface="Times" pitchFamily="18" charset="0"/>
                <a:ea typeface="굴림" pitchFamily="50" charset="-127"/>
              </a:rPr>
              <a:t>Machine 1</a:t>
            </a:r>
            <a:endParaRPr lang="en-US" altLang="ko-KR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6226" name="Rectangle 724"/>
          <p:cNvSpPr>
            <a:spLocks noChangeArrowheads="1"/>
          </p:cNvSpPr>
          <p:nvPr/>
        </p:nvSpPr>
        <p:spPr bwMode="auto">
          <a:xfrm>
            <a:off x="1042988" y="3225800"/>
            <a:ext cx="65562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1200">
                <a:latin typeface="Times" pitchFamily="18" charset="0"/>
                <a:ea typeface="굴림" pitchFamily="50" charset="-127"/>
              </a:rPr>
              <a:t>Machine 3</a:t>
            </a:r>
            <a:endParaRPr lang="en-US" altLang="ko-KR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6227" name="Rectangle 725"/>
          <p:cNvSpPr>
            <a:spLocks noChangeArrowheads="1"/>
          </p:cNvSpPr>
          <p:nvPr/>
        </p:nvSpPr>
        <p:spPr bwMode="auto">
          <a:xfrm>
            <a:off x="1042988" y="3500438"/>
            <a:ext cx="655637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1200">
                <a:latin typeface="Times" pitchFamily="18" charset="0"/>
                <a:ea typeface="굴림" pitchFamily="50" charset="-127"/>
              </a:rPr>
              <a:t>Machine 2</a:t>
            </a:r>
            <a:endParaRPr lang="en-US" altLang="ko-KR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6228" name="Freeform 726"/>
          <p:cNvSpPr>
            <a:spLocks/>
          </p:cNvSpPr>
          <p:nvPr/>
        </p:nvSpPr>
        <p:spPr bwMode="auto">
          <a:xfrm>
            <a:off x="1760538" y="2997200"/>
            <a:ext cx="5148262" cy="1187450"/>
          </a:xfrm>
          <a:custGeom>
            <a:avLst/>
            <a:gdLst>
              <a:gd name="T0" fmla="*/ 0 w 2878"/>
              <a:gd name="T1" fmla="*/ 0 h 718"/>
              <a:gd name="T2" fmla="*/ 0 w 2878"/>
              <a:gd name="T3" fmla="*/ 2147483647 h 718"/>
              <a:gd name="T4" fmla="*/ 2147483647 w 2878"/>
              <a:gd name="T5" fmla="*/ 2147483647 h 718"/>
              <a:gd name="T6" fmla="*/ 0 60000 65536"/>
              <a:gd name="T7" fmla="*/ 0 60000 65536"/>
              <a:gd name="T8" fmla="*/ 0 60000 65536"/>
              <a:gd name="T9" fmla="*/ 0 w 2878"/>
              <a:gd name="T10" fmla="*/ 0 h 718"/>
              <a:gd name="T11" fmla="*/ 2878 w 2878"/>
              <a:gd name="T12" fmla="*/ 718 h 71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78" h="718">
                <a:moveTo>
                  <a:pt x="0" y="0"/>
                </a:moveTo>
                <a:lnTo>
                  <a:pt x="0" y="718"/>
                </a:lnTo>
                <a:lnTo>
                  <a:pt x="2878" y="718"/>
                </a:lnTo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3" name="Freeform 727"/>
          <p:cNvSpPr>
            <a:spLocks/>
          </p:cNvSpPr>
          <p:nvPr/>
        </p:nvSpPr>
        <p:spPr bwMode="auto">
          <a:xfrm>
            <a:off x="1778000" y="3830638"/>
            <a:ext cx="1008063" cy="131762"/>
          </a:xfrm>
          <a:custGeom>
            <a:avLst/>
            <a:gdLst>
              <a:gd name="T0" fmla="*/ 2147483647 w 575"/>
              <a:gd name="T1" fmla="*/ 2147483647 h 72"/>
              <a:gd name="T2" fmla="*/ 2147483647 w 575"/>
              <a:gd name="T3" fmla="*/ 2147483647 h 72"/>
              <a:gd name="T4" fmla="*/ 2147483647 w 575"/>
              <a:gd name="T5" fmla="*/ 2147483647 h 72"/>
              <a:gd name="T6" fmla="*/ 2147483647 w 575"/>
              <a:gd name="T7" fmla="*/ 2147483647 h 72"/>
              <a:gd name="T8" fmla="*/ 2147483647 w 575"/>
              <a:gd name="T9" fmla="*/ 2147483647 h 72"/>
              <a:gd name="T10" fmla="*/ 2147483647 w 575"/>
              <a:gd name="T11" fmla="*/ 2147483647 h 72"/>
              <a:gd name="T12" fmla="*/ 2147483647 w 575"/>
              <a:gd name="T13" fmla="*/ 0 h 72"/>
              <a:gd name="T14" fmla="*/ 2147483647 w 575"/>
              <a:gd name="T15" fmla="*/ 0 h 72"/>
              <a:gd name="T16" fmla="*/ 2147483647 w 575"/>
              <a:gd name="T17" fmla="*/ 2147483647 h 72"/>
              <a:gd name="T18" fmla="*/ 0 w 575"/>
              <a:gd name="T19" fmla="*/ 2147483647 h 72"/>
              <a:gd name="T20" fmla="*/ 0 w 575"/>
              <a:gd name="T21" fmla="*/ 2147483647 h 72"/>
              <a:gd name="T22" fmla="*/ 2147483647 w 575"/>
              <a:gd name="T23" fmla="*/ 2147483647 h 72"/>
              <a:gd name="T24" fmla="*/ 2147483647 w 575"/>
              <a:gd name="T25" fmla="*/ 2147483647 h 7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575"/>
              <a:gd name="T40" fmla="*/ 0 h 72"/>
              <a:gd name="T41" fmla="*/ 575 w 575"/>
              <a:gd name="T42" fmla="*/ 72 h 7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575" h="72">
                <a:moveTo>
                  <a:pt x="5" y="72"/>
                </a:moveTo>
                <a:lnTo>
                  <a:pt x="569" y="72"/>
                </a:lnTo>
                <a:lnTo>
                  <a:pt x="573" y="70"/>
                </a:lnTo>
                <a:lnTo>
                  <a:pt x="575" y="66"/>
                </a:lnTo>
                <a:lnTo>
                  <a:pt x="575" y="6"/>
                </a:lnTo>
                <a:lnTo>
                  <a:pt x="573" y="2"/>
                </a:lnTo>
                <a:lnTo>
                  <a:pt x="569" y="0"/>
                </a:lnTo>
                <a:lnTo>
                  <a:pt x="5" y="0"/>
                </a:lnTo>
                <a:lnTo>
                  <a:pt x="2" y="2"/>
                </a:lnTo>
                <a:lnTo>
                  <a:pt x="0" y="6"/>
                </a:lnTo>
                <a:lnTo>
                  <a:pt x="0" y="66"/>
                </a:lnTo>
                <a:lnTo>
                  <a:pt x="2" y="70"/>
                </a:lnTo>
                <a:lnTo>
                  <a:pt x="5" y="72"/>
                </a:lnTo>
                <a:close/>
              </a:path>
            </a:pathLst>
          </a:custGeom>
          <a:solidFill>
            <a:srgbClr val="FF6600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" name="Freeform 729"/>
          <p:cNvSpPr>
            <a:spLocks/>
          </p:cNvSpPr>
          <p:nvPr/>
        </p:nvSpPr>
        <p:spPr bwMode="auto">
          <a:xfrm>
            <a:off x="2254250" y="3243263"/>
            <a:ext cx="2076450" cy="152400"/>
          </a:xfrm>
          <a:custGeom>
            <a:avLst/>
            <a:gdLst>
              <a:gd name="T0" fmla="*/ 2147483647 w 864"/>
              <a:gd name="T1" fmla="*/ 2147483647 h 71"/>
              <a:gd name="T2" fmla="*/ 2147483647 w 864"/>
              <a:gd name="T3" fmla="*/ 2147483647 h 71"/>
              <a:gd name="T4" fmla="*/ 2147483647 w 864"/>
              <a:gd name="T5" fmla="*/ 2147483647 h 71"/>
              <a:gd name="T6" fmla="*/ 2147483647 w 864"/>
              <a:gd name="T7" fmla="*/ 2147483647 h 71"/>
              <a:gd name="T8" fmla="*/ 2147483647 w 864"/>
              <a:gd name="T9" fmla="*/ 2147483647 h 71"/>
              <a:gd name="T10" fmla="*/ 2147483647 w 864"/>
              <a:gd name="T11" fmla="*/ 2147483647 h 71"/>
              <a:gd name="T12" fmla="*/ 2147483647 w 864"/>
              <a:gd name="T13" fmla="*/ 0 h 71"/>
              <a:gd name="T14" fmla="*/ 2147483647 w 864"/>
              <a:gd name="T15" fmla="*/ 0 h 71"/>
              <a:gd name="T16" fmla="*/ 2147483647 w 864"/>
              <a:gd name="T17" fmla="*/ 2147483647 h 71"/>
              <a:gd name="T18" fmla="*/ 0 w 864"/>
              <a:gd name="T19" fmla="*/ 2147483647 h 71"/>
              <a:gd name="T20" fmla="*/ 0 w 864"/>
              <a:gd name="T21" fmla="*/ 2147483647 h 71"/>
              <a:gd name="T22" fmla="*/ 2147483647 w 864"/>
              <a:gd name="T23" fmla="*/ 2147483647 h 71"/>
              <a:gd name="T24" fmla="*/ 2147483647 w 864"/>
              <a:gd name="T25" fmla="*/ 2147483647 h 7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64"/>
              <a:gd name="T40" fmla="*/ 0 h 71"/>
              <a:gd name="T41" fmla="*/ 864 w 864"/>
              <a:gd name="T42" fmla="*/ 71 h 7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64" h="71">
                <a:moveTo>
                  <a:pt x="6" y="71"/>
                </a:moveTo>
                <a:lnTo>
                  <a:pt x="858" y="71"/>
                </a:lnTo>
                <a:lnTo>
                  <a:pt x="863" y="69"/>
                </a:lnTo>
                <a:lnTo>
                  <a:pt x="864" y="66"/>
                </a:lnTo>
                <a:lnTo>
                  <a:pt x="864" y="5"/>
                </a:lnTo>
                <a:lnTo>
                  <a:pt x="863" y="1"/>
                </a:lnTo>
                <a:lnTo>
                  <a:pt x="858" y="0"/>
                </a:lnTo>
                <a:lnTo>
                  <a:pt x="6" y="0"/>
                </a:lnTo>
                <a:lnTo>
                  <a:pt x="2" y="1"/>
                </a:lnTo>
                <a:lnTo>
                  <a:pt x="0" y="5"/>
                </a:lnTo>
                <a:lnTo>
                  <a:pt x="0" y="66"/>
                </a:lnTo>
                <a:lnTo>
                  <a:pt x="2" y="69"/>
                </a:lnTo>
                <a:lnTo>
                  <a:pt x="6" y="71"/>
                </a:lnTo>
                <a:close/>
              </a:path>
            </a:pathLst>
          </a:custGeom>
          <a:solidFill>
            <a:srgbClr val="5674F6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231" name="Line 686"/>
          <p:cNvSpPr>
            <a:spLocks noChangeShapeType="1"/>
          </p:cNvSpPr>
          <p:nvPr/>
        </p:nvSpPr>
        <p:spPr bwMode="auto">
          <a:xfrm flipV="1">
            <a:off x="1792288" y="4178300"/>
            <a:ext cx="0" cy="128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32" name="Rectangle 688"/>
          <p:cNvSpPr>
            <a:spLocks noChangeArrowheads="1"/>
          </p:cNvSpPr>
          <p:nvPr/>
        </p:nvSpPr>
        <p:spPr bwMode="auto">
          <a:xfrm>
            <a:off x="1778000" y="4394200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1200">
                <a:latin typeface="Arial" charset="0"/>
                <a:ea typeface="굴림" pitchFamily="50" charset="-127"/>
              </a:rPr>
              <a:t>0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6233" name="Line 698"/>
          <p:cNvSpPr>
            <a:spLocks noChangeShapeType="1"/>
          </p:cNvSpPr>
          <p:nvPr/>
        </p:nvSpPr>
        <p:spPr bwMode="auto">
          <a:xfrm flipV="1">
            <a:off x="5389563" y="4178300"/>
            <a:ext cx="3175" cy="128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8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169863" y="2565400"/>
            <a:ext cx="4114800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71500" indent="-5715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10000"/>
              <a:buFont typeface="Arial" pitchFamily="34" charset="0"/>
              <a:buChar char="•"/>
              <a:defRPr sz="2800" b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D0D0D"/>
              </a:buClr>
              <a:buSzPct val="60000"/>
              <a:buFont typeface="Arial" charset="0"/>
              <a:buChar char="•"/>
              <a:defRPr sz="2400">
                <a:solidFill>
                  <a:schemeClr val="bg2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bg2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bg2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bg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68288" lvl="1" indent="0" eaLnBrk="1" hangingPunct="1">
              <a:lnSpc>
                <a:spcPct val="105000"/>
              </a:lnSpc>
              <a:buClr>
                <a:schemeClr val="bg2">
                  <a:lumMod val="95000"/>
                  <a:lumOff val="5000"/>
                </a:schemeClr>
              </a:buClr>
              <a:buFont typeface="Arial" charset="0"/>
              <a:buNone/>
              <a:defRPr/>
            </a:pPr>
            <a:r>
              <a:rPr lang="en-US" altLang="ko-KR" sz="2000" dirty="0" smtClean="0">
                <a:solidFill>
                  <a:srgbClr val="FFFF66"/>
                </a:solidFill>
                <a:ea typeface="굴림" pitchFamily="50" charset="-127"/>
              </a:rPr>
              <a:t> </a:t>
            </a:r>
            <a:r>
              <a:rPr lang="en-US" altLang="ko-KR" sz="2000" dirty="0" smtClean="0">
                <a:solidFill>
                  <a:srgbClr val="FF6600"/>
                </a:solidFill>
                <a:ea typeface="굴림" pitchFamily="50" charset="-127"/>
              </a:rPr>
              <a:t>[0,2]</a:t>
            </a:r>
            <a:r>
              <a:rPr lang="en-US" altLang="ko-KR" sz="2000" dirty="0" smtClean="0">
                <a:solidFill>
                  <a:srgbClr val="000000"/>
                </a:solidFill>
                <a:ea typeface="굴림" pitchFamily="50" charset="-127"/>
              </a:rPr>
              <a:t>, </a:t>
            </a:r>
            <a:r>
              <a:rPr lang="en-US" altLang="ko-KR" sz="2000" dirty="0" smtClean="0">
                <a:solidFill>
                  <a:srgbClr val="2AA230"/>
                </a:solidFill>
                <a:ea typeface="굴림" pitchFamily="50" charset="-127"/>
              </a:rPr>
              <a:t>[1,6]</a:t>
            </a:r>
            <a:r>
              <a:rPr lang="en-US" altLang="ko-KR" sz="2000" dirty="0" smtClean="0">
                <a:ea typeface="굴림" pitchFamily="50" charset="-127"/>
              </a:rPr>
              <a:t>,</a:t>
            </a:r>
            <a:r>
              <a:rPr lang="en-US" altLang="ko-KR" sz="2000" dirty="0" smtClean="0">
                <a:solidFill>
                  <a:srgbClr val="1F03EF"/>
                </a:solidFill>
                <a:ea typeface="굴림" pitchFamily="50" charset="-127"/>
              </a:rPr>
              <a:t> [1,5]</a:t>
            </a:r>
            <a:r>
              <a:rPr lang="en-US" altLang="ko-KR" sz="2000" dirty="0" smtClean="0">
                <a:solidFill>
                  <a:srgbClr val="000000"/>
                </a:solidFill>
                <a:ea typeface="굴림" pitchFamily="50" charset="-127"/>
              </a:rPr>
              <a:t>, </a:t>
            </a:r>
            <a:r>
              <a:rPr lang="en-US" altLang="ko-KR" sz="2000" dirty="0" smtClean="0">
                <a:solidFill>
                  <a:srgbClr val="7030A0"/>
                </a:solidFill>
                <a:ea typeface="굴림" pitchFamily="50" charset="-127"/>
              </a:rPr>
              <a:t>[3,7]</a:t>
            </a:r>
            <a:r>
              <a:rPr lang="en-US" altLang="ko-KR" sz="2000" dirty="0" smtClean="0">
                <a:solidFill>
                  <a:srgbClr val="000000"/>
                </a:solidFill>
                <a:ea typeface="굴림" pitchFamily="50" charset="-127"/>
              </a:rPr>
              <a:t>, </a:t>
            </a:r>
            <a:r>
              <a:rPr lang="en-US" altLang="ko-KR" sz="2000" dirty="0">
                <a:solidFill>
                  <a:srgbClr val="663300"/>
                </a:solidFill>
                <a:ea typeface="굴림" pitchFamily="50" charset="-127"/>
              </a:rPr>
              <a:t>[5,9</a:t>
            </a:r>
            <a:r>
              <a:rPr lang="en-US" altLang="ko-KR" sz="2000" dirty="0" smtClean="0">
                <a:solidFill>
                  <a:srgbClr val="663300"/>
                </a:solidFill>
                <a:ea typeface="굴림" pitchFamily="50" charset="-127"/>
              </a:rPr>
              <a:t>]</a:t>
            </a:r>
            <a:endParaRPr lang="en-US" altLang="ko-KR" sz="2000" dirty="0" smtClean="0">
              <a:solidFill>
                <a:srgbClr val="000000"/>
              </a:solidFill>
              <a:ea typeface="굴림" pitchFamily="50" charset="-127"/>
            </a:endParaRPr>
          </a:p>
        </p:txBody>
      </p:sp>
      <p:sp>
        <p:nvSpPr>
          <p:cNvPr id="199" name="Freeform 717"/>
          <p:cNvSpPr>
            <a:spLocks/>
          </p:cNvSpPr>
          <p:nvPr/>
        </p:nvSpPr>
        <p:spPr bwMode="auto">
          <a:xfrm>
            <a:off x="4887913" y="5630863"/>
            <a:ext cx="1079500" cy="131762"/>
          </a:xfrm>
          <a:custGeom>
            <a:avLst/>
            <a:gdLst>
              <a:gd name="T0" fmla="*/ 2147483647 w 863"/>
              <a:gd name="T1" fmla="*/ 2147483647 h 72"/>
              <a:gd name="T2" fmla="*/ 2147483647 w 863"/>
              <a:gd name="T3" fmla="*/ 2147483647 h 72"/>
              <a:gd name="T4" fmla="*/ 2147483647 w 863"/>
              <a:gd name="T5" fmla="*/ 2147483647 h 72"/>
              <a:gd name="T6" fmla="*/ 2147483647 w 863"/>
              <a:gd name="T7" fmla="*/ 2147483647 h 72"/>
              <a:gd name="T8" fmla="*/ 2147483647 w 863"/>
              <a:gd name="T9" fmla="*/ 2147483647 h 72"/>
              <a:gd name="T10" fmla="*/ 2147483647 w 863"/>
              <a:gd name="T11" fmla="*/ 2147483647 h 72"/>
              <a:gd name="T12" fmla="*/ 2147483647 w 863"/>
              <a:gd name="T13" fmla="*/ 0 h 72"/>
              <a:gd name="T14" fmla="*/ 2147483647 w 863"/>
              <a:gd name="T15" fmla="*/ 0 h 72"/>
              <a:gd name="T16" fmla="*/ 2147483647 w 863"/>
              <a:gd name="T17" fmla="*/ 2147483647 h 72"/>
              <a:gd name="T18" fmla="*/ 0 w 863"/>
              <a:gd name="T19" fmla="*/ 2147483647 h 72"/>
              <a:gd name="T20" fmla="*/ 0 w 863"/>
              <a:gd name="T21" fmla="*/ 2147483647 h 72"/>
              <a:gd name="T22" fmla="*/ 2147483647 w 863"/>
              <a:gd name="T23" fmla="*/ 2147483647 h 72"/>
              <a:gd name="T24" fmla="*/ 2147483647 w 863"/>
              <a:gd name="T25" fmla="*/ 2147483647 h 7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63"/>
              <a:gd name="T40" fmla="*/ 0 h 72"/>
              <a:gd name="T41" fmla="*/ 863 w 863"/>
              <a:gd name="T42" fmla="*/ 72 h 7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63" h="72">
                <a:moveTo>
                  <a:pt x="6" y="72"/>
                </a:moveTo>
                <a:lnTo>
                  <a:pt x="858" y="72"/>
                </a:lnTo>
                <a:lnTo>
                  <a:pt x="862" y="70"/>
                </a:lnTo>
                <a:lnTo>
                  <a:pt x="863" y="66"/>
                </a:lnTo>
                <a:lnTo>
                  <a:pt x="863" y="6"/>
                </a:lnTo>
                <a:lnTo>
                  <a:pt x="862" y="2"/>
                </a:lnTo>
                <a:lnTo>
                  <a:pt x="858" y="0"/>
                </a:lnTo>
                <a:lnTo>
                  <a:pt x="6" y="0"/>
                </a:lnTo>
                <a:lnTo>
                  <a:pt x="2" y="2"/>
                </a:lnTo>
                <a:lnTo>
                  <a:pt x="0" y="6"/>
                </a:lnTo>
                <a:lnTo>
                  <a:pt x="0" y="66"/>
                </a:lnTo>
                <a:lnTo>
                  <a:pt x="2" y="70"/>
                </a:lnTo>
                <a:lnTo>
                  <a:pt x="6" y="72"/>
                </a:lnTo>
                <a:close/>
              </a:path>
            </a:pathLst>
          </a:custGeom>
          <a:solidFill>
            <a:schemeClr val="tx2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200" name="직선 연결선 199"/>
          <p:cNvCxnSpPr/>
          <p:nvPr/>
        </p:nvCxnSpPr>
        <p:spPr bwMode="auto">
          <a:xfrm flipV="1">
            <a:off x="1870075" y="5330825"/>
            <a:ext cx="4673600" cy="0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01" name="직선 연결선 200"/>
          <p:cNvCxnSpPr/>
          <p:nvPr/>
        </p:nvCxnSpPr>
        <p:spPr bwMode="auto">
          <a:xfrm flipV="1">
            <a:off x="1870075" y="5473700"/>
            <a:ext cx="4673600" cy="0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02" name="직선 연결선 201"/>
          <p:cNvCxnSpPr/>
          <p:nvPr/>
        </p:nvCxnSpPr>
        <p:spPr bwMode="auto">
          <a:xfrm flipV="1">
            <a:off x="1870075" y="5618163"/>
            <a:ext cx="4673600" cy="0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03" name="직선 연결선 202"/>
          <p:cNvCxnSpPr/>
          <p:nvPr/>
        </p:nvCxnSpPr>
        <p:spPr bwMode="auto">
          <a:xfrm flipV="1">
            <a:off x="1824038" y="5762625"/>
            <a:ext cx="4673600" cy="0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04" name="직선 연결선 203"/>
          <p:cNvCxnSpPr/>
          <p:nvPr/>
        </p:nvCxnSpPr>
        <p:spPr bwMode="auto">
          <a:xfrm flipV="1">
            <a:off x="1863725" y="6049963"/>
            <a:ext cx="4673600" cy="0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05" name="직선 연결선 204"/>
          <p:cNvCxnSpPr/>
          <p:nvPr/>
        </p:nvCxnSpPr>
        <p:spPr bwMode="auto">
          <a:xfrm flipV="1">
            <a:off x="1863725" y="5907088"/>
            <a:ext cx="4673600" cy="0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6242" name="Line 686"/>
          <p:cNvSpPr>
            <a:spLocks noChangeShapeType="1"/>
          </p:cNvSpPr>
          <p:nvPr/>
        </p:nvSpPr>
        <p:spPr bwMode="auto">
          <a:xfrm flipV="1">
            <a:off x="2347913" y="6272213"/>
            <a:ext cx="0" cy="128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43" name="Line 687"/>
          <p:cNvSpPr>
            <a:spLocks noChangeShapeType="1"/>
          </p:cNvSpPr>
          <p:nvPr/>
        </p:nvSpPr>
        <p:spPr bwMode="auto">
          <a:xfrm>
            <a:off x="2090738" y="6272213"/>
            <a:ext cx="515937" cy="1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44" name="Rectangle 688"/>
          <p:cNvSpPr>
            <a:spLocks noChangeArrowheads="1"/>
          </p:cNvSpPr>
          <p:nvPr/>
        </p:nvSpPr>
        <p:spPr bwMode="auto">
          <a:xfrm>
            <a:off x="2343150" y="6484938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latin typeface="Arial" charset="0"/>
                <a:ea typeface="굴림" pitchFamily="50" charset="-127"/>
              </a:rPr>
              <a:t>1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6245" name="Line 689"/>
          <p:cNvSpPr>
            <a:spLocks noChangeShapeType="1"/>
          </p:cNvSpPr>
          <p:nvPr/>
        </p:nvSpPr>
        <p:spPr bwMode="auto">
          <a:xfrm flipV="1">
            <a:off x="6465888" y="6272213"/>
            <a:ext cx="0" cy="128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46" name="Line 690"/>
          <p:cNvSpPr>
            <a:spLocks noChangeShapeType="1"/>
          </p:cNvSpPr>
          <p:nvPr/>
        </p:nvSpPr>
        <p:spPr bwMode="auto">
          <a:xfrm>
            <a:off x="6208713" y="6272213"/>
            <a:ext cx="515937" cy="1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47" name="Rectangle 691"/>
          <p:cNvSpPr>
            <a:spLocks noChangeArrowheads="1"/>
          </p:cNvSpPr>
          <p:nvPr/>
        </p:nvSpPr>
        <p:spPr bwMode="auto">
          <a:xfrm>
            <a:off x="6461125" y="6484938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latin typeface="Arial" charset="0"/>
                <a:ea typeface="굴림" pitchFamily="50" charset="-127"/>
              </a:rPr>
              <a:t>9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6248" name="Line 692"/>
          <p:cNvSpPr>
            <a:spLocks noChangeShapeType="1"/>
          </p:cNvSpPr>
          <p:nvPr/>
        </p:nvSpPr>
        <p:spPr bwMode="auto">
          <a:xfrm flipV="1">
            <a:off x="5953125" y="6272213"/>
            <a:ext cx="1588" cy="128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49" name="Line 693"/>
          <p:cNvSpPr>
            <a:spLocks noChangeShapeType="1"/>
          </p:cNvSpPr>
          <p:nvPr/>
        </p:nvSpPr>
        <p:spPr bwMode="auto">
          <a:xfrm>
            <a:off x="5695950" y="6272213"/>
            <a:ext cx="512763" cy="1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50" name="Rectangle 694"/>
          <p:cNvSpPr>
            <a:spLocks noChangeArrowheads="1"/>
          </p:cNvSpPr>
          <p:nvPr/>
        </p:nvSpPr>
        <p:spPr bwMode="auto">
          <a:xfrm>
            <a:off x="5946775" y="6484938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latin typeface="Arial" charset="0"/>
                <a:ea typeface="굴림" pitchFamily="50" charset="-127"/>
              </a:rPr>
              <a:t>8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6251" name="Line 696"/>
          <p:cNvSpPr>
            <a:spLocks noChangeShapeType="1"/>
          </p:cNvSpPr>
          <p:nvPr/>
        </p:nvSpPr>
        <p:spPr bwMode="auto">
          <a:xfrm>
            <a:off x="5180013" y="6272213"/>
            <a:ext cx="515937" cy="1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52" name="Rectangle 697"/>
          <p:cNvSpPr>
            <a:spLocks noChangeArrowheads="1"/>
          </p:cNvSpPr>
          <p:nvPr/>
        </p:nvSpPr>
        <p:spPr bwMode="auto">
          <a:xfrm>
            <a:off x="5432425" y="6484938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latin typeface="Arial" charset="0"/>
                <a:ea typeface="굴림" pitchFamily="50" charset="-127"/>
              </a:rPr>
              <a:t>7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6253" name="Line 698"/>
          <p:cNvSpPr>
            <a:spLocks noChangeShapeType="1"/>
          </p:cNvSpPr>
          <p:nvPr/>
        </p:nvSpPr>
        <p:spPr bwMode="auto">
          <a:xfrm flipV="1">
            <a:off x="4922838" y="6272213"/>
            <a:ext cx="1587" cy="128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54" name="Line 699"/>
          <p:cNvSpPr>
            <a:spLocks noChangeShapeType="1"/>
          </p:cNvSpPr>
          <p:nvPr/>
        </p:nvSpPr>
        <p:spPr bwMode="auto">
          <a:xfrm>
            <a:off x="4665663" y="6272213"/>
            <a:ext cx="514350" cy="1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55" name="Rectangle 700"/>
          <p:cNvSpPr>
            <a:spLocks noChangeArrowheads="1"/>
          </p:cNvSpPr>
          <p:nvPr/>
        </p:nvSpPr>
        <p:spPr bwMode="auto">
          <a:xfrm>
            <a:off x="4914900" y="6484938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latin typeface="Arial" charset="0"/>
                <a:ea typeface="굴림" pitchFamily="50" charset="-127"/>
              </a:rPr>
              <a:t>6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6256" name="Line 701"/>
          <p:cNvSpPr>
            <a:spLocks noChangeShapeType="1"/>
          </p:cNvSpPr>
          <p:nvPr/>
        </p:nvSpPr>
        <p:spPr bwMode="auto">
          <a:xfrm flipV="1">
            <a:off x="4406900" y="6272213"/>
            <a:ext cx="0" cy="128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57" name="Line 702"/>
          <p:cNvSpPr>
            <a:spLocks noChangeShapeType="1"/>
          </p:cNvSpPr>
          <p:nvPr/>
        </p:nvSpPr>
        <p:spPr bwMode="auto">
          <a:xfrm>
            <a:off x="4149725" y="6272213"/>
            <a:ext cx="515938" cy="1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58" name="Rectangle 703"/>
          <p:cNvSpPr>
            <a:spLocks noChangeArrowheads="1"/>
          </p:cNvSpPr>
          <p:nvPr/>
        </p:nvSpPr>
        <p:spPr bwMode="auto">
          <a:xfrm>
            <a:off x="4402138" y="6484938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latin typeface="Arial" charset="0"/>
                <a:ea typeface="굴림" pitchFamily="50" charset="-127"/>
              </a:rPr>
              <a:t>5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6259" name="Line 704"/>
          <p:cNvSpPr>
            <a:spLocks noChangeShapeType="1"/>
          </p:cNvSpPr>
          <p:nvPr/>
        </p:nvSpPr>
        <p:spPr bwMode="auto">
          <a:xfrm flipV="1">
            <a:off x="3892550" y="6272213"/>
            <a:ext cx="1588" cy="128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60" name="Line 705"/>
          <p:cNvSpPr>
            <a:spLocks noChangeShapeType="1"/>
          </p:cNvSpPr>
          <p:nvPr/>
        </p:nvSpPr>
        <p:spPr bwMode="auto">
          <a:xfrm>
            <a:off x="3635375" y="6272213"/>
            <a:ext cx="514350" cy="1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61" name="Rectangle 706"/>
          <p:cNvSpPr>
            <a:spLocks noChangeArrowheads="1"/>
          </p:cNvSpPr>
          <p:nvPr/>
        </p:nvSpPr>
        <p:spPr bwMode="auto">
          <a:xfrm>
            <a:off x="3887788" y="6484938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latin typeface="Arial" charset="0"/>
                <a:ea typeface="굴림" pitchFamily="50" charset="-127"/>
              </a:rPr>
              <a:t>4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6262" name="Line 707"/>
          <p:cNvSpPr>
            <a:spLocks noChangeShapeType="1"/>
          </p:cNvSpPr>
          <p:nvPr/>
        </p:nvSpPr>
        <p:spPr bwMode="auto">
          <a:xfrm flipV="1">
            <a:off x="3378200" y="6272213"/>
            <a:ext cx="0" cy="128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63" name="Line 708"/>
          <p:cNvSpPr>
            <a:spLocks noChangeShapeType="1"/>
          </p:cNvSpPr>
          <p:nvPr/>
        </p:nvSpPr>
        <p:spPr bwMode="auto">
          <a:xfrm>
            <a:off x="3121025" y="6272213"/>
            <a:ext cx="514350" cy="1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64" name="Rectangle 709"/>
          <p:cNvSpPr>
            <a:spLocks noChangeArrowheads="1"/>
          </p:cNvSpPr>
          <p:nvPr/>
        </p:nvSpPr>
        <p:spPr bwMode="auto">
          <a:xfrm>
            <a:off x="3373438" y="6484938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latin typeface="Arial" charset="0"/>
                <a:ea typeface="굴림" pitchFamily="50" charset="-127"/>
              </a:rPr>
              <a:t>3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6265" name="Line 710"/>
          <p:cNvSpPr>
            <a:spLocks noChangeShapeType="1"/>
          </p:cNvSpPr>
          <p:nvPr/>
        </p:nvSpPr>
        <p:spPr bwMode="auto">
          <a:xfrm flipV="1">
            <a:off x="2863850" y="6272213"/>
            <a:ext cx="0" cy="128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66" name="Line 711"/>
          <p:cNvSpPr>
            <a:spLocks noChangeShapeType="1"/>
          </p:cNvSpPr>
          <p:nvPr/>
        </p:nvSpPr>
        <p:spPr bwMode="auto">
          <a:xfrm>
            <a:off x="2606675" y="6272213"/>
            <a:ext cx="514350" cy="1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67" name="Rectangle 712"/>
          <p:cNvSpPr>
            <a:spLocks noChangeArrowheads="1"/>
          </p:cNvSpPr>
          <p:nvPr/>
        </p:nvSpPr>
        <p:spPr bwMode="auto">
          <a:xfrm>
            <a:off x="2855913" y="6484938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latin typeface="Arial" charset="0"/>
                <a:ea typeface="굴림" pitchFamily="50" charset="-127"/>
              </a:rPr>
              <a:t>2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232" name="Freeform 713"/>
          <p:cNvSpPr>
            <a:spLocks/>
          </p:cNvSpPr>
          <p:nvPr/>
        </p:nvSpPr>
        <p:spPr bwMode="auto">
          <a:xfrm>
            <a:off x="2325688" y="5630863"/>
            <a:ext cx="2592387" cy="131762"/>
          </a:xfrm>
          <a:custGeom>
            <a:avLst/>
            <a:gdLst>
              <a:gd name="T0" fmla="*/ 2147483647 w 863"/>
              <a:gd name="T1" fmla="*/ 2147483647 h 72"/>
              <a:gd name="T2" fmla="*/ 2147483647 w 863"/>
              <a:gd name="T3" fmla="*/ 2147483647 h 72"/>
              <a:gd name="T4" fmla="*/ 2147483647 w 863"/>
              <a:gd name="T5" fmla="*/ 2147483647 h 72"/>
              <a:gd name="T6" fmla="*/ 2147483647 w 863"/>
              <a:gd name="T7" fmla="*/ 2147483647 h 72"/>
              <a:gd name="T8" fmla="*/ 2147483647 w 863"/>
              <a:gd name="T9" fmla="*/ 2147483647 h 72"/>
              <a:gd name="T10" fmla="*/ 2147483647 w 863"/>
              <a:gd name="T11" fmla="*/ 2147483647 h 72"/>
              <a:gd name="T12" fmla="*/ 2147483647 w 863"/>
              <a:gd name="T13" fmla="*/ 0 h 72"/>
              <a:gd name="T14" fmla="*/ 2147483647 w 863"/>
              <a:gd name="T15" fmla="*/ 0 h 72"/>
              <a:gd name="T16" fmla="*/ 2147483647 w 863"/>
              <a:gd name="T17" fmla="*/ 2147483647 h 72"/>
              <a:gd name="T18" fmla="*/ 0 w 863"/>
              <a:gd name="T19" fmla="*/ 2147483647 h 72"/>
              <a:gd name="T20" fmla="*/ 0 w 863"/>
              <a:gd name="T21" fmla="*/ 2147483647 h 72"/>
              <a:gd name="T22" fmla="*/ 2147483647 w 863"/>
              <a:gd name="T23" fmla="*/ 2147483647 h 72"/>
              <a:gd name="T24" fmla="*/ 2147483647 w 863"/>
              <a:gd name="T25" fmla="*/ 2147483647 h 7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63"/>
              <a:gd name="T40" fmla="*/ 0 h 72"/>
              <a:gd name="T41" fmla="*/ 863 w 863"/>
              <a:gd name="T42" fmla="*/ 72 h 7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63" h="72">
                <a:moveTo>
                  <a:pt x="5" y="72"/>
                </a:moveTo>
                <a:lnTo>
                  <a:pt x="857" y="72"/>
                </a:lnTo>
                <a:lnTo>
                  <a:pt x="861" y="70"/>
                </a:lnTo>
                <a:lnTo>
                  <a:pt x="863" y="66"/>
                </a:lnTo>
                <a:lnTo>
                  <a:pt x="863" y="6"/>
                </a:lnTo>
                <a:lnTo>
                  <a:pt x="861" y="2"/>
                </a:lnTo>
                <a:lnTo>
                  <a:pt x="857" y="0"/>
                </a:lnTo>
                <a:lnTo>
                  <a:pt x="5" y="0"/>
                </a:lnTo>
                <a:lnTo>
                  <a:pt x="2" y="2"/>
                </a:lnTo>
                <a:lnTo>
                  <a:pt x="0" y="6"/>
                </a:lnTo>
                <a:lnTo>
                  <a:pt x="0" y="66"/>
                </a:lnTo>
                <a:lnTo>
                  <a:pt x="2" y="70"/>
                </a:lnTo>
                <a:lnTo>
                  <a:pt x="5" y="72"/>
                </a:lnTo>
                <a:close/>
              </a:path>
            </a:pathLst>
          </a:custGeom>
          <a:solidFill>
            <a:srgbClr val="2AA230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3" name="Freeform 715"/>
          <p:cNvSpPr>
            <a:spLocks/>
          </p:cNvSpPr>
          <p:nvPr/>
        </p:nvSpPr>
        <p:spPr bwMode="auto">
          <a:xfrm>
            <a:off x="3359150" y="5907088"/>
            <a:ext cx="2087563" cy="144462"/>
          </a:xfrm>
          <a:custGeom>
            <a:avLst/>
            <a:gdLst>
              <a:gd name="T0" fmla="*/ 2147483647 w 1151"/>
              <a:gd name="T1" fmla="*/ 2147483647 h 72"/>
              <a:gd name="T2" fmla="*/ 2147483647 w 1151"/>
              <a:gd name="T3" fmla="*/ 2147483647 h 72"/>
              <a:gd name="T4" fmla="*/ 2147483647 w 1151"/>
              <a:gd name="T5" fmla="*/ 2147483647 h 72"/>
              <a:gd name="T6" fmla="*/ 2147483647 w 1151"/>
              <a:gd name="T7" fmla="*/ 2147483647 h 72"/>
              <a:gd name="T8" fmla="*/ 2147483647 w 1151"/>
              <a:gd name="T9" fmla="*/ 2147483647 h 72"/>
              <a:gd name="T10" fmla="*/ 2147483647 w 1151"/>
              <a:gd name="T11" fmla="*/ 2147483647 h 72"/>
              <a:gd name="T12" fmla="*/ 2147483647 w 1151"/>
              <a:gd name="T13" fmla="*/ 0 h 72"/>
              <a:gd name="T14" fmla="*/ 2147483647 w 1151"/>
              <a:gd name="T15" fmla="*/ 0 h 72"/>
              <a:gd name="T16" fmla="*/ 2147483647 w 1151"/>
              <a:gd name="T17" fmla="*/ 2147483647 h 72"/>
              <a:gd name="T18" fmla="*/ 0 w 1151"/>
              <a:gd name="T19" fmla="*/ 2147483647 h 72"/>
              <a:gd name="T20" fmla="*/ 0 w 1151"/>
              <a:gd name="T21" fmla="*/ 2147483647 h 72"/>
              <a:gd name="T22" fmla="*/ 2147483647 w 1151"/>
              <a:gd name="T23" fmla="*/ 2147483647 h 72"/>
              <a:gd name="T24" fmla="*/ 2147483647 w 1151"/>
              <a:gd name="T25" fmla="*/ 2147483647 h 7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151"/>
              <a:gd name="T40" fmla="*/ 0 h 72"/>
              <a:gd name="T41" fmla="*/ 1151 w 1151"/>
              <a:gd name="T42" fmla="*/ 72 h 7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151" h="72">
                <a:moveTo>
                  <a:pt x="6" y="72"/>
                </a:moveTo>
                <a:lnTo>
                  <a:pt x="1146" y="72"/>
                </a:lnTo>
                <a:lnTo>
                  <a:pt x="1150" y="70"/>
                </a:lnTo>
                <a:lnTo>
                  <a:pt x="1151" y="66"/>
                </a:lnTo>
                <a:lnTo>
                  <a:pt x="1151" y="6"/>
                </a:lnTo>
                <a:lnTo>
                  <a:pt x="1150" y="2"/>
                </a:lnTo>
                <a:lnTo>
                  <a:pt x="1146" y="0"/>
                </a:lnTo>
                <a:lnTo>
                  <a:pt x="6" y="0"/>
                </a:lnTo>
                <a:lnTo>
                  <a:pt x="2" y="2"/>
                </a:lnTo>
                <a:lnTo>
                  <a:pt x="0" y="6"/>
                </a:lnTo>
                <a:lnTo>
                  <a:pt x="0" y="66"/>
                </a:lnTo>
                <a:lnTo>
                  <a:pt x="2" y="70"/>
                </a:lnTo>
                <a:lnTo>
                  <a:pt x="6" y="72"/>
                </a:lnTo>
                <a:close/>
              </a:path>
            </a:pathLst>
          </a:custGeom>
          <a:solidFill>
            <a:srgbClr val="7030A0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4" name="Freeform 719"/>
          <p:cNvSpPr>
            <a:spLocks/>
          </p:cNvSpPr>
          <p:nvPr/>
        </p:nvSpPr>
        <p:spPr bwMode="auto">
          <a:xfrm>
            <a:off x="4383088" y="5330825"/>
            <a:ext cx="2124075" cy="144463"/>
          </a:xfrm>
          <a:custGeom>
            <a:avLst/>
            <a:gdLst>
              <a:gd name="T0" fmla="*/ 2147483647 w 863"/>
              <a:gd name="T1" fmla="*/ 2147483647 h 71"/>
              <a:gd name="T2" fmla="*/ 2147483647 w 863"/>
              <a:gd name="T3" fmla="*/ 2147483647 h 71"/>
              <a:gd name="T4" fmla="*/ 2147483647 w 863"/>
              <a:gd name="T5" fmla="*/ 2147483647 h 71"/>
              <a:gd name="T6" fmla="*/ 2147483647 w 863"/>
              <a:gd name="T7" fmla="*/ 2147483647 h 71"/>
              <a:gd name="T8" fmla="*/ 2147483647 w 863"/>
              <a:gd name="T9" fmla="*/ 2147483647 h 71"/>
              <a:gd name="T10" fmla="*/ 2147483647 w 863"/>
              <a:gd name="T11" fmla="*/ 2147483647 h 71"/>
              <a:gd name="T12" fmla="*/ 2147483647 w 863"/>
              <a:gd name="T13" fmla="*/ 0 h 71"/>
              <a:gd name="T14" fmla="*/ 2147483647 w 863"/>
              <a:gd name="T15" fmla="*/ 0 h 71"/>
              <a:gd name="T16" fmla="*/ 2147483647 w 863"/>
              <a:gd name="T17" fmla="*/ 2147483647 h 71"/>
              <a:gd name="T18" fmla="*/ 0 w 863"/>
              <a:gd name="T19" fmla="*/ 2147483647 h 71"/>
              <a:gd name="T20" fmla="*/ 0 w 863"/>
              <a:gd name="T21" fmla="*/ 2147483647 h 71"/>
              <a:gd name="T22" fmla="*/ 2147483647 w 863"/>
              <a:gd name="T23" fmla="*/ 2147483647 h 71"/>
              <a:gd name="T24" fmla="*/ 2147483647 w 863"/>
              <a:gd name="T25" fmla="*/ 2147483647 h 7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63"/>
              <a:gd name="T40" fmla="*/ 0 h 71"/>
              <a:gd name="T41" fmla="*/ 863 w 863"/>
              <a:gd name="T42" fmla="*/ 71 h 7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63" h="71">
                <a:moveTo>
                  <a:pt x="5" y="71"/>
                </a:moveTo>
                <a:lnTo>
                  <a:pt x="857" y="71"/>
                </a:lnTo>
                <a:lnTo>
                  <a:pt x="862" y="69"/>
                </a:lnTo>
                <a:lnTo>
                  <a:pt x="863" y="66"/>
                </a:lnTo>
                <a:lnTo>
                  <a:pt x="863" y="5"/>
                </a:lnTo>
                <a:lnTo>
                  <a:pt x="862" y="1"/>
                </a:lnTo>
                <a:lnTo>
                  <a:pt x="857" y="0"/>
                </a:lnTo>
                <a:lnTo>
                  <a:pt x="5" y="0"/>
                </a:lnTo>
                <a:lnTo>
                  <a:pt x="2" y="1"/>
                </a:lnTo>
                <a:lnTo>
                  <a:pt x="0" y="5"/>
                </a:lnTo>
                <a:lnTo>
                  <a:pt x="0" y="66"/>
                </a:lnTo>
                <a:lnTo>
                  <a:pt x="2" y="69"/>
                </a:lnTo>
                <a:lnTo>
                  <a:pt x="5" y="71"/>
                </a:lnTo>
                <a:close/>
              </a:path>
            </a:pathLst>
          </a:custGeom>
          <a:solidFill>
            <a:srgbClr val="663300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271" name="Rectangle 723"/>
          <p:cNvSpPr>
            <a:spLocks noChangeArrowheads="1"/>
          </p:cNvSpPr>
          <p:nvPr/>
        </p:nvSpPr>
        <p:spPr bwMode="auto">
          <a:xfrm>
            <a:off x="1116013" y="5846763"/>
            <a:ext cx="65562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1200">
                <a:latin typeface="Times" pitchFamily="18" charset="0"/>
                <a:ea typeface="굴림" pitchFamily="50" charset="-127"/>
              </a:rPr>
              <a:t>Machine 1</a:t>
            </a:r>
            <a:endParaRPr lang="en-US" altLang="ko-KR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6272" name="Rectangle 724"/>
          <p:cNvSpPr>
            <a:spLocks noChangeArrowheads="1"/>
          </p:cNvSpPr>
          <p:nvPr/>
        </p:nvSpPr>
        <p:spPr bwMode="auto">
          <a:xfrm>
            <a:off x="1116013" y="5313363"/>
            <a:ext cx="65562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1200">
                <a:latin typeface="Times" pitchFamily="18" charset="0"/>
                <a:ea typeface="굴림" pitchFamily="50" charset="-127"/>
              </a:rPr>
              <a:t>Machine 3</a:t>
            </a:r>
            <a:endParaRPr lang="en-US" altLang="ko-KR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6273" name="Rectangle 725"/>
          <p:cNvSpPr>
            <a:spLocks noChangeArrowheads="1"/>
          </p:cNvSpPr>
          <p:nvPr/>
        </p:nvSpPr>
        <p:spPr bwMode="auto">
          <a:xfrm>
            <a:off x="1116013" y="5588000"/>
            <a:ext cx="655637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1200">
                <a:latin typeface="Times" pitchFamily="18" charset="0"/>
                <a:ea typeface="굴림" pitchFamily="50" charset="-127"/>
              </a:rPr>
              <a:t>Machine 2</a:t>
            </a:r>
            <a:endParaRPr lang="en-US" altLang="ko-KR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6274" name="Freeform 726"/>
          <p:cNvSpPr>
            <a:spLocks/>
          </p:cNvSpPr>
          <p:nvPr/>
        </p:nvSpPr>
        <p:spPr bwMode="auto">
          <a:xfrm>
            <a:off x="1833563" y="5186363"/>
            <a:ext cx="5148262" cy="1085850"/>
          </a:xfrm>
          <a:custGeom>
            <a:avLst/>
            <a:gdLst>
              <a:gd name="T0" fmla="*/ 0 w 2878"/>
              <a:gd name="T1" fmla="*/ 0 h 718"/>
              <a:gd name="T2" fmla="*/ 0 w 2878"/>
              <a:gd name="T3" fmla="*/ 2147483647 h 718"/>
              <a:gd name="T4" fmla="*/ 2147483647 w 2878"/>
              <a:gd name="T5" fmla="*/ 2147483647 h 718"/>
              <a:gd name="T6" fmla="*/ 0 60000 65536"/>
              <a:gd name="T7" fmla="*/ 0 60000 65536"/>
              <a:gd name="T8" fmla="*/ 0 60000 65536"/>
              <a:gd name="T9" fmla="*/ 0 w 2878"/>
              <a:gd name="T10" fmla="*/ 0 h 718"/>
              <a:gd name="T11" fmla="*/ 2878 w 2878"/>
              <a:gd name="T12" fmla="*/ 718 h 71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78" h="718">
                <a:moveTo>
                  <a:pt x="0" y="0"/>
                </a:moveTo>
                <a:lnTo>
                  <a:pt x="0" y="718"/>
                </a:lnTo>
                <a:lnTo>
                  <a:pt x="2878" y="718"/>
                </a:lnTo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9" name="Freeform 727"/>
          <p:cNvSpPr>
            <a:spLocks/>
          </p:cNvSpPr>
          <p:nvPr/>
        </p:nvSpPr>
        <p:spPr bwMode="auto">
          <a:xfrm>
            <a:off x="1849438" y="5919788"/>
            <a:ext cx="1008062" cy="131762"/>
          </a:xfrm>
          <a:custGeom>
            <a:avLst/>
            <a:gdLst>
              <a:gd name="T0" fmla="*/ 2147483647 w 575"/>
              <a:gd name="T1" fmla="*/ 2147483647 h 72"/>
              <a:gd name="T2" fmla="*/ 2147483647 w 575"/>
              <a:gd name="T3" fmla="*/ 2147483647 h 72"/>
              <a:gd name="T4" fmla="*/ 2147483647 w 575"/>
              <a:gd name="T5" fmla="*/ 2147483647 h 72"/>
              <a:gd name="T6" fmla="*/ 2147483647 w 575"/>
              <a:gd name="T7" fmla="*/ 2147483647 h 72"/>
              <a:gd name="T8" fmla="*/ 2147483647 w 575"/>
              <a:gd name="T9" fmla="*/ 2147483647 h 72"/>
              <a:gd name="T10" fmla="*/ 2147483647 w 575"/>
              <a:gd name="T11" fmla="*/ 2147483647 h 72"/>
              <a:gd name="T12" fmla="*/ 2147483647 w 575"/>
              <a:gd name="T13" fmla="*/ 0 h 72"/>
              <a:gd name="T14" fmla="*/ 2147483647 w 575"/>
              <a:gd name="T15" fmla="*/ 0 h 72"/>
              <a:gd name="T16" fmla="*/ 2147483647 w 575"/>
              <a:gd name="T17" fmla="*/ 2147483647 h 72"/>
              <a:gd name="T18" fmla="*/ 0 w 575"/>
              <a:gd name="T19" fmla="*/ 2147483647 h 72"/>
              <a:gd name="T20" fmla="*/ 0 w 575"/>
              <a:gd name="T21" fmla="*/ 2147483647 h 72"/>
              <a:gd name="T22" fmla="*/ 2147483647 w 575"/>
              <a:gd name="T23" fmla="*/ 2147483647 h 72"/>
              <a:gd name="T24" fmla="*/ 2147483647 w 575"/>
              <a:gd name="T25" fmla="*/ 2147483647 h 7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575"/>
              <a:gd name="T40" fmla="*/ 0 h 72"/>
              <a:gd name="T41" fmla="*/ 575 w 575"/>
              <a:gd name="T42" fmla="*/ 72 h 7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575" h="72">
                <a:moveTo>
                  <a:pt x="5" y="72"/>
                </a:moveTo>
                <a:lnTo>
                  <a:pt x="569" y="72"/>
                </a:lnTo>
                <a:lnTo>
                  <a:pt x="573" y="70"/>
                </a:lnTo>
                <a:lnTo>
                  <a:pt x="575" y="66"/>
                </a:lnTo>
                <a:lnTo>
                  <a:pt x="575" y="6"/>
                </a:lnTo>
                <a:lnTo>
                  <a:pt x="573" y="2"/>
                </a:lnTo>
                <a:lnTo>
                  <a:pt x="569" y="0"/>
                </a:lnTo>
                <a:lnTo>
                  <a:pt x="5" y="0"/>
                </a:lnTo>
                <a:lnTo>
                  <a:pt x="2" y="2"/>
                </a:lnTo>
                <a:lnTo>
                  <a:pt x="0" y="6"/>
                </a:lnTo>
                <a:lnTo>
                  <a:pt x="0" y="66"/>
                </a:lnTo>
                <a:lnTo>
                  <a:pt x="2" y="70"/>
                </a:lnTo>
                <a:lnTo>
                  <a:pt x="5" y="72"/>
                </a:lnTo>
                <a:close/>
              </a:path>
            </a:pathLst>
          </a:custGeom>
          <a:solidFill>
            <a:srgbClr val="FF6600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" name="Freeform 729"/>
          <p:cNvSpPr>
            <a:spLocks/>
          </p:cNvSpPr>
          <p:nvPr/>
        </p:nvSpPr>
        <p:spPr bwMode="auto">
          <a:xfrm>
            <a:off x="2325688" y="5330825"/>
            <a:ext cx="2076450" cy="152400"/>
          </a:xfrm>
          <a:custGeom>
            <a:avLst/>
            <a:gdLst>
              <a:gd name="T0" fmla="*/ 2147483647 w 864"/>
              <a:gd name="T1" fmla="*/ 2147483647 h 71"/>
              <a:gd name="T2" fmla="*/ 2147483647 w 864"/>
              <a:gd name="T3" fmla="*/ 2147483647 h 71"/>
              <a:gd name="T4" fmla="*/ 2147483647 w 864"/>
              <a:gd name="T5" fmla="*/ 2147483647 h 71"/>
              <a:gd name="T6" fmla="*/ 2147483647 w 864"/>
              <a:gd name="T7" fmla="*/ 2147483647 h 71"/>
              <a:gd name="T8" fmla="*/ 2147483647 w 864"/>
              <a:gd name="T9" fmla="*/ 2147483647 h 71"/>
              <a:gd name="T10" fmla="*/ 2147483647 w 864"/>
              <a:gd name="T11" fmla="*/ 2147483647 h 71"/>
              <a:gd name="T12" fmla="*/ 2147483647 w 864"/>
              <a:gd name="T13" fmla="*/ 0 h 71"/>
              <a:gd name="T14" fmla="*/ 2147483647 w 864"/>
              <a:gd name="T15" fmla="*/ 0 h 71"/>
              <a:gd name="T16" fmla="*/ 2147483647 w 864"/>
              <a:gd name="T17" fmla="*/ 2147483647 h 71"/>
              <a:gd name="T18" fmla="*/ 0 w 864"/>
              <a:gd name="T19" fmla="*/ 2147483647 h 71"/>
              <a:gd name="T20" fmla="*/ 0 w 864"/>
              <a:gd name="T21" fmla="*/ 2147483647 h 71"/>
              <a:gd name="T22" fmla="*/ 2147483647 w 864"/>
              <a:gd name="T23" fmla="*/ 2147483647 h 71"/>
              <a:gd name="T24" fmla="*/ 2147483647 w 864"/>
              <a:gd name="T25" fmla="*/ 2147483647 h 7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64"/>
              <a:gd name="T40" fmla="*/ 0 h 71"/>
              <a:gd name="T41" fmla="*/ 864 w 864"/>
              <a:gd name="T42" fmla="*/ 71 h 7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64" h="71">
                <a:moveTo>
                  <a:pt x="6" y="71"/>
                </a:moveTo>
                <a:lnTo>
                  <a:pt x="858" y="71"/>
                </a:lnTo>
                <a:lnTo>
                  <a:pt x="863" y="69"/>
                </a:lnTo>
                <a:lnTo>
                  <a:pt x="864" y="66"/>
                </a:lnTo>
                <a:lnTo>
                  <a:pt x="864" y="5"/>
                </a:lnTo>
                <a:lnTo>
                  <a:pt x="863" y="1"/>
                </a:lnTo>
                <a:lnTo>
                  <a:pt x="858" y="0"/>
                </a:lnTo>
                <a:lnTo>
                  <a:pt x="6" y="0"/>
                </a:lnTo>
                <a:lnTo>
                  <a:pt x="2" y="1"/>
                </a:lnTo>
                <a:lnTo>
                  <a:pt x="0" y="5"/>
                </a:lnTo>
                <a:lnTo>
                  <a:pt x="0" y="66"/>
                </a:lnTo>
                <a:lnTo>
                  <a:pt x="2" y="69"/>
                </a:lnTo>
                <a:lnTo>
                  <a:pt x="6" y="71"/>
                </a:lnTo>
                <a:close/>
              </a:path>
            </a:pathLst>
          </a:custGeom>
          <a:solidFill>
            <a:srgbClr val="5674F6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277" name="Line 686"/>
          <p:cNvSpPr>
            <a:spLocks noChangeShapeType="1"/>
          </p:cNvSpPr>
          <p:nvPr/>
        </p:nvSpPr>
        <p:spPr bwMode="auto">
          <a:xfrm flipV="1">
            <a:off x="1863725" y="6267450"/>
            <a:ext cx="0" cy="128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78" name="Rectangle 688"/>
          <p:cNvSpPr>
            <a:spLocks noChangeArrowheads="1"/>
          </p:cNvSpPr>
          <p:nvPr/>
        </p:nvSpPr>
        <p:spPr bwMode="auto">
          <a:xfrm>
            <a:off x="1849438" y="6481763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1200">
                <a:latin typeface="Arial" charset="0"/>
                <a:ea typeface="굴림" pitchFamily="50" charset="-127"/>
              </a:rPr>
              <a:t>0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6279" name="Line 698"/>
          <p:cNvSpPr>
            <a:spLocks noChangeShapeType="1"/>
          </p:cNvSpPr>
          <p:nvPr/>
        </p:nvSpPr>
        <p:spPr bwMode="auto">
          <a:xfrm flipV="1">
            <a:off x="5462588" y="6267450"/>
            <a:ext cx="1587" cy="128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4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179388" y="4724400"/>
            <a:ext cx="4821237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71500" indent="-5715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10000"/>
              <a:buFont typeface="Arial" pitchFamily="34" charset="0"/>
              <a:buChar char="•"/>
              <a:defRPr sz="2800" b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D0D0D"/>
              </a:buClr>
              <a:buSzPct val="60000"/>
              <a:buFont typeface="Arial" charset="0"/>
              <a:buChar char="•"/>
              <a:defRPr sz="2400">
                <a:solidFill>
                  <a:schemeClr val="bg2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bg2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bg2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bg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68288" lvl="1" indent="0" eaLnBrk="1" hangingPunct="1">
              <a:lnSpc>
                <a:spcPct val="105000"/>
              </a:lnSpc>
              <a:buClr>
                <a:schemeClr val="bg2">
                  <a:lumMod val="95000"/>
                  <a:lumOff val="5000"/>
                </a:schemeClr>
              </a:buClr>
              <a:buFont typeface="Arial" charset="0"/>
              <a:buNone/>
              <a:defRPr/>
            </a:pPr>
            <a:r>
              <a:rPr lang="en-US" altLang="ko-KR" sz="2000" dirty="0" smtClean="0">
                <a:solidFill>
                  <a:srgbClr val="FFFF66"/>
                </a:solidFill>
                <a:ea typeface="굴림" pitchFamily="50" charset="-127"/>
              </a:rPr>
              <a:t> </a:t>
            </a:r>
            <a:r>
              <a:rPr lang="en-US" altLang="ko-KR" sz="2000" dirty="0" smtClean="0">
                <a:solidFill>
                  <a:srgbClr val="FF6600"/>
                </a:solidFill>
                <a:ea typeface="굴림" pitchFamily="50" charset="-127"/>
              </a:rPr>
              <a:t>[0,2]</a:t>
            </a:r>
            <a:r>
              <a:rPr lang="en-US" altLang="ko-KR" sz="2000" dirty="0" smtClean="0">
                <a:solidFill>
                  <a:srgbClr val="000000"/>
                </a:solidFill>
                <a:ea typeface="굴림" pitchFamily="50" charset="-127"/>
              </a:rPr>
              <a:t>, </a:t>
            </a:r>
            <a:r>
              <a:rPr lang="en-US" altLang="ko-KR" sz="2000" dirty="0" smtClean="0">
                <a:solidFill>
                  <a:srgbClr val="2AA230"/>
                </a:solidFill>
                <a:ea typeface="굴림" pitchFamily="50" charset="-127"/>
              </a:rPr>
              <a:t>[1,6]</a:t>
            </a:r>
            <a:r>
              <a:rPr lang="en-US" altLang="ko-KR" sz="2000" dirty="0" smtClean="0">
                <a:ea typeface="굴림" pitchFamily="50" charset="-127"/>
              </a:rPr>
              <a:t>,</a:t>
            </a:r>
            <a:r>
              <a:rPr lang="en-US" altLang="ko-KR" sz="2000" dirty="0" smtClean="0">
                <a:solidFill>
                  <a:srgbClr val="1F03EF"/>
                </a:solidFill>
                <a:ea typeface="굴림" pitchFamily="50" charset="-127"/>
              </a:rPr>
              <a:t> [1,5]</a:t>
            </a:r>
            <a:r>
              <a:rPr lang="en-US" altLang="ko-KR" sz="2000" dirty="0" smtClean="0">
                <a:solidFill>
                  <a:srgbClr val="000000"/>
                </a:solidFill>
                <a:ea typeface="굴림" pitchFamily="50" charset="-127"/>
              </a:rPr>
              <a:t>, </a:t>
            </a:r>
            <a:r>
              <a:rPr lang="en-US" altLang="ko-KR" sz="2000" dirty="0" smtClean="0">
                <a:solidFill>
                  <a:srgbClr val="7030A0"/>
                </a:solidFill>
                <a:ea typeface="굴림" pitchFamily="50" charset="-127"/>
              </a:rPr>
              <a:t>[3,7]</a:t>
            </a:r>
            <a:r>
              <a:rPr lang="en-US" altLang="ko-KR" sz="2000" dirty="0" smtClean="0">
                <a:solidFill>
                  <a:srgbClr val="000000"/>
                </a:solidFill>
                <a:ea typeface="굴림" pitchFamily="50" charset="-127"/>
              </a:rPr>
              <a:t>, </a:t>
            </a:r>
            <a:r>
              <a:rPr lang="en-US" altLang="ko-KR" sz="2000" dirty="0">
                <a:solidFill>
                  <a:srgbClr val="663300"/>
                </a:solidFill>
                <a:ea typeface="굴림" pitchFamily="50" charset="-127"/>
              </a:rPr>
              <a:t>[5,9</a:t>
            </a:r>
            <a:r>
              <a:rPr lang="en-US" altLang="ko-KR" sz="2000" dirty="0" smtClean="0">
                <a:solidFill>
                  <a:srgbClr val="663300"/>
                </a:solidFill>
                <a:ea typeface="굴림" pitchFamily="50" charset="-127"/>
              </a:rPr>
              <a:t>]</a:t>
            </a:r>
            <a:r>
              <a:rPr lang="en-US" altLang="ko-KR" sz="2000" dirty="0" smtClean="0">
                <a:solidFill>
                  <a:srgbClr val="000000"/>
                </a:solidFill>
                <a:ea typeface="굴림" pitchFamily="50" charset="-127"/>
              </a:rPr>
              <a:t>, </a:t>
            </a:r>
            <a:r>
              <a:rPr lang="en-US" altLang="ko-KR" sz="2000" dirty="0" smtClean="0">
                <a:solidFill>
                  <a:schemeClr val="bg1">
                    <a:lumMod val="75000"/>
                    <a:lumOff val="25000"/>
                  </a:schemeClr>
                </a:solidFill>
                <a:ea typeface="굴림" pitchFamily="50" charset="-127"/>
              </a:rPr>
              <a:t>[6,8]</a:t>
            </a:r>
            <a:endParaRPr lang="en-US" altLang="ko-KR" sz="2000" dirty="0" smtClean="0">
              <a:solidFill>
                <a:srgbClr val="808080"/>
              </a:solidFill>
              <a:ea typeface="굴림" pitchFamily="50" charset="-127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84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  <p:bldP spid="141" grpId="0" animBg="1"/>
      <p:bldP spid="148" grpId="0" animBg="1"/>
      <p:bldP spid="149" grpId="0" animBg="1"/>
      <p:bldP spid="186" grpId="0" animBg="1"/>
      <p:bldP spid="187" grpId="0" animBg="1"/>
      <p:bldP spid="188" grpId="0" animBg="1"/>
      <p:bldP spid="193" grpId="0" animBg="1"/>
      <p:bldP spid="194" grpId="0" animBg="1"/>
      <p:bldP spid="199" grpId="0" animBg="1"/>
      <p:bldP spid="232" grpId="0" animBg="1"/>
      <p:bldP spid="233" grpId="0" animBg="1"/>
      <p:bldP spid="234" grpId="0" animBg="1"/>
      <p:bldP spid="239" grpId="0" animBg="1"/>
      <p:bldP spid="240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Freeform 717"/>
          <p:cNvSpPr>
            <a:spLocks/>
          </p:cNvSpPr>
          <p:nvPr/>
        </p:nvSpPr>
        <p:spPr bwMode="auto">
          <a:xfrm>
            <a:off x="5518150" y="1928813"/>
            <a:ext cx="1079500" cy="131762"/>
          </a:xfrm>
          <a:custGeom>
            <a:avLst/>
            <a:gdLst>
              <a:gd name="T0" fmla="*/ 2147483647 w 863"/>
              <a:gd name="T1" fmla="*/ 2147483647 h 72"/>
              <a:gd name="T2" fmla="*/ 2147483647 w 863"/>
              <a:gd name="T3" fmla="*/ 2147483647 h 72"/>
              <a:gd name="T4" fmla="*/ 2147483647 w 863"/>
              <a:gd name="T5" fmla="*/ 2147483647 h 72"/>
              <a:gd name="T6" fmla="*/ 2147483647 w 863"/>
              <a:gd name="T7" fmla="*/ 2147483647 h 72"/>
              <a:gd name="T8" fmla="*/ 2147483647 w 863"/>
              <a:gd name="T9" fmla="*/ 2147483647 h 72"/>
              <a:gd name="T10" fmla="*/ 2147483647 w 863"/>
              <a:gd name="T11" fmla="*/ 2147483647 h 72"/>
              <a:gd name="T12" fmla="*/ 2147483647 w 863"/>
              <a:gd name="T13" fmla="*/ 0 h 72"/>
              <a:gd name="T14" fmla="*/ 2147483647 w 863"/>
              <a:gd name="T15" fmla="*/ 0 h 72"/>
              <a:gd name="T16" fmla="*/ 2147483647 w 863"/>
              <a:gd name="T17" fmla="*/ 2147483647 h 72"/>
              <a:gd name="T18" fmla="*/ 0 w 863"/>
              <a:gd name="T19" fmla="*/ 2147483647 h 72"/>
              <a:gd name="T20" fmla="*/ 0 w 863"/>
              <a:gd name="T21" fmla="*/ 2147483647 h 72"/>
              <a:gd name="T22" fmla="*/ 2147483647 w 863"/>
              <a:gd name="T23" fmla="*/ 2147483647 h 72"/>
              <a:gd name="T24" fmla="*/ 2147483647 w 863"/>
              <a:gd name="T25" fmla="*/ 2147483647 h 7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63"/>
              <a:gd name="T40" fmla="*/ 0 h 72"/>
              <a:gd name="T41" fmla="*/ 863 w 863"/>
              <a:gd name="T42" fmla="*/ 72 h 7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63" h="72">
                <a:moveTo>
                  <a:pt x="6" y="72"/>
                </a:moveTo>
                <a:lnTo>
                  <a:pt x="858" y="72"/>
                </a:lnTo>
                <a:lnTo>
                  <a:pt x="862" y="70"/>
                </a:lnTo>
                <a:lnTo>
                  <a:pt x="863" y="66"/>
                </a:lnTo>
                <a:lnTo>
                  <a:pt x="863" y="6"/>
                </a:lnTo>
                <a:lnTo>
                  <a:pt x="862" y="2"/>
                </a:lnTo>
                <a:lnTo>
                  <a:pt x="858" y="0"/>
                </a:lnTo>
                <a:lnTo>
                  <a:pt x="6" y="0"/>
                </a:lnTo>
                <a:lnTo>
                  <a:pt x="2" y="2"/>
                </a:lnTo>
                <a:lnTo>
                  <a:pt x="0" y="6"/>
                </a:lnTo>
                <a:lnTo>
                  <a:pt x="0" y="66"/>
                </a:lnTo>
                <a:lnTo>
                  <a:pt x="2" y="70"/>
                </a:lnTo>
                <a:lnTo>
                  <a:pt x="6" y="72"/>
                </a:lnTo>
                <a:close/>
              </a:path>
            </a:pathLst>
          </a:custGeom>
          <a:solidFill>
            <a:schemeClr val="tx2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108" name="직선 연결선 107"/>
          <p:cNvCxnSpPr/>
          <p:nvPr/>
        </p:nvCxnSpPr>
        <p:spPr bwMode="auto">
          <a:xfrm flipV="1">
            <a:off x="2500313" y="1628775"/>
            <a:ext cx="4673600" cy="0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09" name="직선 연결선 108"/>
          <p:cNvCxnSpPr/>
          <p:nvPr/>
        </p:nvCxnSpPr>
        <p:spPr bwMode="auto">
          <a:xfrm flipV="1">
            <a:off x="2500313" y="1771650"/>
            <a:ext cx="4673600" cy="0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0" name="직선 연결선 109"/>
          <p:cNvCxnSpPr/>
          <p:nvPr/>
        </p:nvCxnSpPr>
        <p:spPr bwMode="auto">
          <a:xfrm flipV="1">
            <a:off x="2500313" y="1916113"/>
            <a:ext cx="4673600" cy="0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직선 연결선 110"/>
          <p:cNvCxnSpPr/>
          <p:nvPr/>
        </p:nvCxnSpPr>
        <p:spPr bwMode="auto">
          <a:xfrm flipV="1">
            <a:off x="2454275" y="2060575"/>
            <a:ext cx="4673600" cy="0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2" name="직선 연결선 111"/>
          <p:cNvCxnSpPr/>
          <p:nvPr/>
        </p:nvCxnSpPr>
        <p:spPr bwMode="auto">
          <a:xfrm flipV="1">
            <a:off x="2493963" y="2347913"/>
            <a:ext cx="4673600" cy="0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3" name="직선 연결선 112"/>
          <p:cNvCxnSpPr/>
          <p:nvPr/>
        </p:nvCxnSpPr>
        <p:spPr bwMode="auto">
          <a:xfrm flipV="1">
            <a:off x="2493963" y="2205038"/>
            <a:ext cx="4673600" cy="0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177" name="Line 686"/>
          <p:cNvSpPr>
            <a:spLocks noChangeShapeType="1"/>
          </p:cNvSpPr>
          <p:nvPr/>
        </p:nvSpPr>
        <p:spPr bwMode="auto">
          <a:xfrm flipV="1">
            <a:off x="2978150" y="2570163"/>
            <a:ext cx="0" cy="128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8" name="Line 687"/>
          <p:cNvSpPr>
            <a:spLocks noChangeShapeType="1"/>
          </p:cNvSpPr>
          <p:nvPr/>
        </p:nvSpPr>
        <p:spPr bwMode="auto">
          <a:xfrm>
            <a:off x="2720975" y="2570163"/>
            <a:ext cx="515938" cy="1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9" name="Rectangle 688"/>
          <p:cNvSpPr>
            <a:spLocks noChangeArrowheads="1"/>
          </p:cNvSpPr>
          <p:nvPr/>
        </p:nvSpPr>
        <p:spPr bwMode="auto">
          <a:xfrm>
            <a:off x="2973388" y="2782888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latin typeface="Arial" charset="0"/>
                <a:ea typeface="굴림" pitchFamily="50" charset="-127"/>
              </a:rPr>
              <a:t>1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7180" name="Line 689"/>
          <p:cNvSpPr>
            <a:spLocks noChangeShapeType="1"/>
          </p:cNvSpPr>
          <p:nvPr/>
        </p:nvSpPr>
        <p:spPr bwMode="auto">
          <a:xfrm flipV="1">
            <a:off x="7096125" y="2570163"/>
            <a:ext cx="0" cy="128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1" name="Line 690"/>
          <p:cNvSpPr>
            <a:spLocks noChangeShapeType="1"/>
          </p:cNvSpPr>
          <p:nvPr/>
        </p:nvSpPr>
        <p:spPr bwMode="auto">
          <a:xfrm>
            <a:off x="6838950" y="2570163"/>
            <a:ext cx="515938" cy="1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2" name="Rectangle 691"/>
          <p:cNvSpPr>
            <a:spLocks noChangeArrowheads="1"/>
          </p:cNvSpPr>
          <p:nvPr/>
        </p:nvSpPr>
        <p:spPr bwMode="auto">
          <a:xfrm>
            <a:off x="7091363" y="2782888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latin typeface="Arial" charset="0"/>
                <a:ea typeface="굴림" pitchFamily="50" charset="-127"/>
              </a:rPr>
              <a:t>9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7183" name="Line 692"/>
          <p:cNvSpPr>
            <a:spLocks noChangeShapeType="1"/>
          </p:cNvSpPr>
          <p:nvPr/>
        </p:nvSpPr>
        <p:spPr bwMode="auto">
          <a:xfrm flipV="1">
            <a:off x="6583363" y="2570163"/>
            <a:ext cx="1587" cy="128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4" name="Line 693"/>
          <p:cNvSpPr>
            <a:spLocks noChangeShapeType="1"/>
          </p:cNvSpPr>
          <p:nvPr/>
        </p:nvSpPr>
        <p:spPr bwMode="auto">
          <a:xfrm>
            <a:off x="6326188" y="2570163"/>
            <a:ext cx="512762" cy="1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5" name="Rectangle 694"/>
          <p:cNvSpPr>
            <a:spLocks noChangeArrowheads="1"/>
          </p:cNvSpPr>
          <p:nvPr/>
        </p:nvSpPr>
        <p:spPr bwMode="auto">
          <a:xfrm>
            <a:off x="6577013" y="2782888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latin typeface="Arial" charset="0"/>
                <a:ea typeface="굴림" pitchFamily="50" charset="-127"/>
              </a:rPr>
              <a:t>8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7186" name="Line 696"/>
          <p:cNvSpPr>
            <a:spLocks noChangeShapeType="1"/>
          </p:cNvSpPr>
          <p:nvPr/>
        </p:nvSpPr>
        <p:spPr bwMode="auto">
          <a:xfrm>
            <a:off x="5810250" y="2570163"/>
            <a:ext cx="515938" cy="1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7" name="Rectangle 697"/>
          <p:cNvSpPr>
            <a:spLocks noChangeArrowheads="1"/>
          </p:cNvSpPr>
          <p:nvPr/>
        </p:nvSpPr>
        <p:spPr bwMode="auto">
          <a:xfrm>
            <a:off x="6062663" y="2782888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latin typeface="Arial" charset="0"/>
                <a:ea typeface="굴림" pitchFamily="50" charset="-127"/>
              </a:rPr>
              <a:t>7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7188" name="Line 698"/>
          <p:cNvSpPr>
            <a:spLocks noChangeShapeType="1"/>
          </p:cNvSpPr>
          <p:nvPr/>
        </p:nvSpPr>
        <p:spPr bwMode="auto">
          <a:xfrm flipV="1">
            <a:off x="5553075" y="2570163"/>
            <a:ext cx="1588" cy="128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9" name="Line 699"/>
          <p:cNvSpPr>
            <a:spLocks noChangeShapeType="1"/>
          </p:cNvSpPr>
          <p:nvPr/>
        </p:nvSpPr>
        <p:spPr bwMode="auto">
          <a:xfrm>
            <a:off x="5295900" y="2570163"/>
            <a:ext cx="514350" cy="1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0" name="Rectangle 700"/>
          <p:cNvSpPr>
            <a:spLocks noChangeArrowheads="1"/>
          </p:cNvSpPr>
          <p:nvPr/>
        </p:nvSpPr>
        <p:spPr bwMode="auto">
          <a:xfrm>
            <a:off x="5545138" y="2782888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latin typeface="Arial" charset="0"/>
                <a:ea typeface="굴림" pitchFamily="50" charset="-127"/>
              </a:rPr>
              <a:t>6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7191" name="Line 701"/>
          <p:cNvSpPr>
            <a:spLocks noChangeShapeType="1"/>
          </p:cNvSpPr>
          <p:nvPr/>
        </p:nvSpPr>
        <p:spPr bwMode="auto">
          <a:xfrm flipV="1">
            <a:off x="5037138" y="2570163"/>
            <a:ext cx="0" cy="128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2" name="Line 702"/>
          <p:cNvSpPr>
            <a:spLocks noChangeShapeType="1"/>
          </p:cNvSpPr>
          <p:nvPr/>
        </p:nvSpPr>
        <p:spPr bwMode="auto">
          <a:xfrm>
            <a:off x="4779963" y="2570163"/>
            <a:ext cx="515937" cy="1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3" name="Rectangle 703"/>
          <p:cNvSpPr>
            <a:spLocks noChangeArrowheads="1"/>
          </p:cNvSpPr>
          <p:nvPr/>
        </p:nvSpPr>
        <p:spPr bwMode="auto">
          <a:xfrm>
            <a:off x="5032375" y="2782888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latin typeface="Arial" charset="0"/>
                <a:ea typeface="굴림" pitchFamily="50" charset="-127"/>
              </a:rPr>
              <a:t>5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7194" name="Line 704"/>
          <p:cNvSpPr>
            <a:spLocks noChangeShapeType="1"/>
          </p:cNvSpPr>
          <p:nvPr/>
        </p:nvSpPr>
        <p:spPr bwMode="auto">
          <a:xfrm flipV="1">
            <a:off x="4522788" y="2570163"/>
            <a:ext cx="1587" cy="128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5" name="Line 705"/>
          <p:cNvSpPr>
            <a:spLocks noChangeShapeType="1"/>
          </p:cNvSpPr>
          <p:nvPr/>
        </p:nvSpPr>
        <p:spPr bwMode="auto">
          <a:xfrm>
            <a:off x="4265613" y="2570163"/>
            <a:ext cx="514350" cy="1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6" name="Rectangle 706"/>
          <p:cNvSpPr>
            <a:spLocks noChangeArrowheads="1"/>
          </p:cNvSpPr>
          <p:nvPr/>
        </p:nvSpPr>
        <p:spPr bwMode="auto">
          <a:xfrm>
            <a:off x="4518025" y="2782888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latin typeface="Arial" charset="0"/>
                <a:ea typeface="굴림" pitchFamily="50" charset="-127"/>
              </a:rPr>
              <a:t>4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7197" name="Line 707"/>
          <p:cNvSpPr>
            <a:spLocks noChangeShapeType="1"/>
          </p:cNvSpPr>
          <p:nvPr/>
        </p:nvSpPr>
        <p:spPr bwMode="auto">
          <a:xfrm flipV="1">
            <a:off x="4008438" y="2570163"/>
            <a:ext cx="0" cy="128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8" name="Line 708"/>
          <p:cNvSpPr>
            <a:spLocks noChangeShapeType="1"/>
          </p:cNvSpPr>
          <p:nvPr/>
        </p:nvSpPr>
        <p:spPr bwMode="auto">
          <a:xfrm>
            <a:off x="3751263" y="2570163"/>
            <a:ext cx="514350" cy="1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9" name="Rectangle 709"/>
          <p:cNvSpPr>
            <a:spLocks noChangeArrowheads="1"/>
          </p:cNvSpPr>
          <p:nvPr/>
        </p:nvSpPr>
        <p:spPr bwMode="auto">
          <a:xfrm>
            <a:off x="4003675" y="2782888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latin typeface="Arial" charset="0"/>
                <a:ea typeface="굴림" pitchFamily="50" charset="-127"/>
              </a:rPr>
              <a:t>3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7200" name="Line 710"/>
          <p:cNvSpPr>
            <a:spLocks noChangeShapeType="1"/>
          </p:cNvSpPr>
          <p:nvPr/>
        </p:nvSpPr>
        <p:spPr bwMode="auto">
          <a:xfrm flipV="1">
            <a:off x="3494088" y="2570163"/>
            <a:ext cx="1587" cy="128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1" name="Line 711"/>
          <p:cNvSpPr>
            <a:spLocks noChangeShapeType="1"/>
          </p:cNvSpPr>
          <p:nvPr/>
        </p:nvSpPr>
        <p:spPr bwMode="auto">
          <a:xfrm>
            <a:off x="3236913" y="2570163"/>
            <a:ext cx="514350" cy="1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2" name="Rectangle 712"/>
          <p:cNvSpPr>
            <a:spLocks noChangeArrowheads="1"/>
          </p:cNvSpPr>
          <p:nvPr/>
        </p:nvSpPr>
        <p:spPr bwMode="auto">
          <a:xfrm>
            <a:off x="3486150" y="2782888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ko-KR" altLang="en-US" sz="1200">
                <a:latin typeface="Arial" charset="0"/>
                <a:ea typeface="굴림" pitchFamily="50" charset="-127"/>
              </a:rPr>
              <a:t>2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140" name="Freeform 713"/>
          <p:cNvSpPr>
            <a:spLocks/>
          </p:cNvSpPr>
          <p:nvPr/>
        </p:nvSpPr>
        <p:spPr bwMode="auto">
          <a:xfrm>
            <a:off x="2955925" y="1928813"/>
            <a:ext cx="2592388" cy="131762"/>
          </a:xfrm>
          <a:custGeom>
            <a:avLst/>
            <a:gdLst>
              <a:gd name="T0" fmla="*/ 2147483647 w 863"/>
              <a:gd name="T1" fmla="*/ 2147483647 h 72"/>
              <a:gd name="T2" fmla="*/ 2147483647 w 863"/>
              <a:gd name="T3" fmla="*/ 2147483647 h 72"/>
              <a:gd name="T4" fmla="*/ 2147483647 w 863"/>
              <a:gd name="T5" fmla="*/ 2147483647 h 72"/>
              <a:gd name="T6" fmla="*/ 2147483647 w 863"/>
              <a:gd name="T7" fmla="*/ 2147483647 h 72"/>
              <a:gd name="T8" fmla="*/ 2147483647 w 863"/>
              <a:gd name="T9" fmla="*/ 2147483647 h 72"/>
              <a:gd name="T10" fmla="*/ 2147483647 w 863"/>
              <a:gd name="T11" fmla="*/ 2147483647 h 72"/>
              <a:gd name="T12" fmla="*/ 2147483647 w 863"/>
              <a:gd name="T13" fmla="*/ 0 h 72"/>
              <a:gd name="T14" fmla="*/ 2147483647 w 863"/>
              <a:gd name="T15" fmla="*/ 0 h 72"/>
              <a:gd name="T16" fmla="*/ 2147483647 w 863"/>
              <a:gd name="T17" fmla="*/ 2147483647 h 72"/>
              <a:gd name="T18" fmla="*/ 0 w 863"/>
              <a:gd name="T19" fmla="*/ 2147483647 h 72"/>
              <a:gd name="T20" fmla="*/ 0 w 863"/>
              <a:gd name="T21" fmla="*/ 2147483647 h 72"/>
              <a:gd name="T22" fmla="*/ 2147483647 w 863"/>
              <a:gd name="T23" fmla="*/ 2147483647 h 72"/>
              <a:gd name="T24" fmla="*/ 2147483647 w 863"/>
              <a:gd name="T25" fmla="*/ 2147483647 h 7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63"/>
              <a:gd name="T40" fmla="*/ 0 h 72"/>
              <a:gd name="T41" fmla="*/ 863 w 863"/>
              <a:gd name="T42" fmla="*/ 72 h 7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63" h="72">
                <a:moveTo>
                  <a:pt x="5" y="72"/>
                </a:moveTo>
                <a:lnTo>
                  <a:pt x="857" y="72"/>
                </a:lnTo>
                <a:lnTo>
                  <a:pt x="861" y="70"/>
                </a:lnTo>
                <a:lnTo>
                  <a:pt x="863" y="66"/>
                </a:lnTo>
                <a:lnTo>
                  <a:pt x="863" y="6"/>
                </a:lnTo>
                <a:lnTo>
                  <a:pt x="861" y="2"/>
                </a:lnTo>
                <a:lnTo>
                  <a:pt x="857" y="0"/>
                </a:lnTo>
                <a:lnTo>
                  <a:pt x="5" y="0"/>
                </a:lnTo>
                <a:lnTo>
                  <a:pt x="2" y="2"/>
                </a:lnTo>
                <a:lnTo>
                  <a:pt x="0" y="6"/>
                </a:lnTo>
                <a:lnTo>
                  <a:pt x="0" y="66"/>
                </a:lnTo>
                <a:lnTo>
                  <a:pt x="2" y="70"/>
                </a:lnTo>
                <a:lnTo>
                  <a:pt x="5" y="72"/>
                </a:lnTo>
                <a:close/>
              </a:path>
            </a:pathLst>
          </a:custGeom>
          <a:solidFill>
            <a:srgbClr val="2AA230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1" name="Freeform 715"/>
          <p:cNvSpPr>
            <a:spLocks/>
          </p:cNvSpPr>
          <p:nvPr/>
        </p:nvSpPr>
        <p:spPr bwMode="auto">
          <a:xfrm>
            <a:off x="3989388" y="2205038"/>
            <a:ext cx="2087562" cy="144462"/>
          </a:xfrm>
          <a:custGeom>
            <a:avLst/>
            <a:gdLst>
              <a:gd name="T0" fmla="*/ 2147483647 w 1151"/>
              <a:gd name="T1" fmla="*/ 2147483647 h 72"/>
              <a:gd name="T2" fmla="*/ 2147483647 w 1151"/>
              <a:gd name="T3" fmla="*/ 2147483647 h 72"/>
              <a:gd name="T4" fmla="*/ 2147483647 w 1151"/>
              <a:gd name="T5" fmla="*/ 2147483647 h 72"/>
              <a:gd name="T6" fmla="*/ 2147483647 w 1151"/>
              <a:gd name="T7" fmla="*/ 2147483647 h 72"/>
              <a:gd name="T8" fmla="*/ 2147483647 w 1151"/>
              <a:gd name="T9" fmla="*/ 2147483647 h 72"/>
              <a:gd name="T10" fmla="*/ 2147483647 w 1151"/>
              <a:gd name="T11" fmla="*/ 2147483647 h 72"/>
              <a:gd name="T12" fmla="*/ 2147483647 w 1151"/>
              <a:gd name="T13" fmla="*/ 0 h 72"/>
              <a:gd name="T14" fmla="*/ 2147483647 w 1151"/>
              <a:gd name="T15" fmla="*/ 0 h 72"/>
              <a:gd name="T16" fmla="*/ 2147483647 w 1151"/>
              <a:gd name="T17" fmla="*/ 2147483647 h 72"/>
              <a:gd name="T18" fmla="*/ 0 w 1151"/>
              <a:gd name="T19" fmla="*/ 2147483647 h 72"/>
              <a:gd name="T20" fmla="*/ 0 w 1151"/>
              <a:gd name="T21" fmla="*/ 2147483647 h 72"/>
              <a:gd name="T22" fmla="*/ 2147483647 w 1151"/>
              <a:gd name="T23" fmla="*/ 2147483647 h 72"/>
              <a:gd name="T24" fmla="*/ 2147483647 w 1151"/>
              <a:gd name="T25" fmla="*/ 2147483647 h 7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151"/>
              <a:gd name="T40" fmla="*/ 0 h 72"/>
              <a:gd name="T41" fmla="*/ 1151 w 1151"/>
              <a:gd name="T42" fmla="*/ 72 h 7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151" h="72">
                <a:moveTo>
                  <a:pt x="6" y="72"/>
                </a:moveTo>
                <a:lnTo>
                  <a:pt x="1146" y="72"/>
                </a:lnTo>
                <a:lnTo>
                  <a:pt x="1150" y="70"/>
                </a:lnTo>
                <a:lnTo>
                  <a:pt x="1151" y="66"/>
                </a:lnTo>
                <a:lnTo>
                  <a:pt x="1151" y="6"/>
                </a:lnTo>
                <a:lnTo>
                  <a:pt x="1150" y="2"/>
                </a:lnTo>
                <a:lnTo>
                  <a:pt x="1146" y="0"/>
                </a:lnTo>
                <a:lnTo>
                  <a:pt x="6" y="0"/>
                </a:lnTo>
                <a:lnTo>
                  <a:pt x="2" y="2"/>
                </a:lnTo>
                <a:lnTo>
                  <a:pt x="0" y="6"/>
                </a:lnTo>
                <a:lnTo>
                  <a:pt x="0" y="66"/>
                </a:lnTo>
                <a:lnTo>
                  <a:pt x="2" y="70"/>
                </a:lnTo>
                <a:lnTo>
                  <a:pt x="6" y="72"/>
                </a:lnTo>
                <a:close/>
              </a:path>
            </a:pathLst>
          </a:custGeom>
          <a:solidFill>
            <a:srgbClr val="7030A0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2" name="Freeform 719"/>
          <p:cNvSpPr>
            <a:spLocks/>
          </p:cNvSpPr>
          <p:nvPr/>
        </p:nvSpPr>
        <p:spPr bwMode="auto">
          <a:xfrm>
            <a:off x="5013325" y="1628775"/>
            <a:ext cx="2124075" cy="144463"/>
          </a:xfrm>
          <a:custGeom>
            <a:avLst/>
            <a:gdLst>
              <a:gd name="T0" fmla="*/ 2147483647 w 863"/>
              <a:gd name="T1" fmla="*/ 2147483647 h 71"/>
              <a:gd name="T2" fmla="*/ 2147483647 w 863"/>
              <a:gd name="T3" fmla="*/ 2147483647 h 71"/>
              <a:gd name="T4" fmla="*/ 2147483647 w 863"/>
              <a:gd name="T5" fmla="*/ 2147483647 h 71"/>
              <a:gd name="T6" fmla="*/ 2147483647 w 863"/>
              <a:gd name="T7" fmla="*/ 2147483647 h 71"/>
              <a:gd name="T8" fmla="*/ 2147483647 w 863"/>
              <a:gd name="T9" fmla="*/ 2147483647 h 71"/>
              <a:gd name="T10" fmla="*/ 2147483647 w 863"/>
              <a:gd name="T11" fmla="*/ 2147483647 h 71"/>
              <a:gd name="T12" fmla="*/ 2147483647 w 863"/>
              <a:gd name="T13" fmla="*/ 0 h 71"/>
              <a:gd name="T14" fmla="*/ 2147483647 w 863"/>
              <a:gd name="T15" fmla="*/ 0 h 71"/>
              <a:gd name="T16" fmla="*/ 2147483647 w 863"/>
              <a:gd name="T17" fmla="*/ 2147483647 h 71"/>
              <a:gd name="T18" fmla="*/ 0 w 863"/>
              <a:gd name="T19" fmla="*/ 2147483647 h 71"/>
              <a:gd name="T20" fmla="*/ 0 w 863"/>
              <a:gd name="T21" fmla="*/ 2147483647 h 71"/>
              <a:gd name="T22" fmla="*/ 2147483647 w 863"/>
              <a:gd name="T23" fmla="*/ 2147483647 h 71"/>
              <a:gd name="T24" fmla="*/ 2147483647 w 863"/>
              <a:gd name="T25" fmla="*/ 2147483647 h 7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63"/>
              <a:gd name="T40" fmla="*/ 0 h 71"/>
              <a:gd name="T41" fmla="*/ 863 w 863"/>
              <a:gd name="T42" fmla="*/ 71 h 7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63" h="71">
                <a:moveTo>
                  <a:pt x="5" y="71"/>
                </a:moveTo>
                <a:lnTo>
                  <a:pt x="857" y="71"/>
                </a:lnTo>
                <a:lnTo>
                  <a:pt x="862" y="69"/>
                </a:lnTo>
                <a:lnTo>
                  <a:pt x="863" y="66"/>
                </a:lnTo>
                <a:lnTo>
                  <a:pt x="863" y="5"/>
                </a:lnTo>
                <a:lnTo>
                  <a:pt x="862" y="1"/>
                </a:lnTo>
                <a:lnTo>
                  <a:pt x="857" y="0"/>
                </a:lnTo>
                <a:lnTo>
                  <a:pt x="5" y="0"/>
                </a:lnTo>
                <a:lnTo>
                  <a:pt x="2" y="1"/>
                </a:lnTo>
                <a:lnTo>
                  <a:pt x="0" y="5"/>
                </a:lnTo>
                <a:lnTo>
                  <a:pt x="0" y="66"/>
                </a:lnTo>
                <a:lnTo>
                  <a:pt x="2" y="69"/>
                </a:lnTo>
                <a:lnTo>
                  <a:pt x="5" y="71"/>
                </a:lnTo>
                <a:close/>
              </a:path>
            </a:pathLst>
          </a:custGeom>
          <a:solidFill>
            <a:srgbClr val="663300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3" name="Freeform 721"/>
          <p:cNvSpPr>
            <a:spLocks/>
          </p:cNvSpPr>
          <p:nvPr/>
        </p:nvSpPr>
        <p:spPr bwMode="auto">
          <a:xfrm>
            <a:off x="6069013" y="2205038"/>
            <a:ext cx="539750" cy="144462"/>
          </a:xfrm>
          <a:custGeom>
            <a:avLst/>
            <a:gdLst>
              <a:gd name="T0" fmla="*/ 2147483647 w 288"/>
              <a:gd name="T1" fmla="*/ 2147483647 h 72"/>
              <a:gd name="T2" fmla="*/ 2147483647 w 288"/>
              <a:gd name="T3" fmla="*/ 2147483647 h 72"/>
              <a:gd name="T4" fmla="*/ 2147483647 w 288"/>
              <a:gd name="T5" fmla="*/ 2147483647 h 72"/>
              <a:gd name="T6" fmla="*/ 2147483647 w 288"/>
              <a:gd name="T7" fmla="*/ 2147483647 h 72"/>
              <a:gd name="T8" fmla="*/ 2147483647 w 288"/>
              <a:gd name="T9" fmla="*/ 2147483647 h 72"/>
              <a:gd name="T10" fmla="*/ 2147483647 w 288"/>
              <a:gd name="T11" fmla="*/ 2147483647 h 72"/>
              <a:gd name="T12" fmla="*/ 2147483647 w 288"/>
              <a:gd name="T13" fmla="*/ 0 h 72"/>
              <a:gd name="T14" fmla="*/ 2147483647 w 288"/>
              <a:gd name="T15" fmla="*/ 0 h 72"/>
              <a:gd name="T16" fmla="*/ 2147483647 w 288"/>
              <a:gd name="T17" fmla="*/ 2147483647 h 72"/>
              <a:gd name="T18" fmla="*/ 0 w 288"/>
              <a:gd name="T19" fmla="*/ 2147483647 h 72"/>
              <a:gd name="T20" fmla="*/ 0 w 288"/>
              <a:gd name="T21" fmla="*/ 2147483647 h 72"/>
              <a:gd name="T22" fmla="*/ 2147483647 w 288"/>
              <a:gd name="T23" fmla="*/ 2147483647 h 72"/>
              <a:gd name="T24" fmla="*/ 2147483647 w 288"/>
              <a:gd name="T25" fmla="*/ 2147483647 h 7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88"/>
              <a:gd name="T40" fmla="*/ 0 h 72"/>
              <a:gd name="T41" fmla="*/ 288 w 288"/>
              <a:gd name="T42" fmla="*/ 72 h 7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88" h="72">
                <a:moveTo>
                  <a:pt x="6" y="72"/>
                </a:moveTo>
                <a:lnTo>
                  <a:pt x="282" y="72"/>
                </a:lnTo>
                <a:lnTo>
                  <a:pt x="287" y="70"/>
                </a:lnTo>
                <a:lnTo>
                  <a:pt x="288" y="66"/>
                </a:lnTo>
                <a:lnTo>
                  <a:pt x="288" y="6"/>
                </a:lnTo>
                <a:lnTo>
                  <a:pt x="287" y="2"/>
                </a:lnTo>
                <a:lnTo>
                  <a:pt x="282" y="0"/>
                </a:lnTo>
                <a:lnTo>
                  <a:pt x="6" y="0"/>
                </a:lnTo>
                <a:lnTo>
                  <a:pt x="2" y="2"/>
                </a:lnTo>
                <a:lnTo>
                  <a:pt x="0" y="6"/>
                </a:lnTo>
                <a:lnTo>
                  <a:pt x="0" y="66"/>
                </a:lnTo>
                <a:lnTo>
                  <a:pt x="2" y="70"/>
                </a:lnTo>
                <a:lnTo>
                  <a:pt x="6" y="72"/>
                </a:lnTo>
                <a:close/>
              </a:path>
            </a:pathLst>
          </a:custGeom>
          <a:solidFill>
            <a:srgbClr val="808080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207" name="Rectangle 723"/>
          <p:cNvSpPr>
            <a:spLocks noChangeArrowheads="1"/>
          </p:cNvSpPr>
          <p:nvPr/>
        </p:nvSpPr>
        <p:spPr bwMode="auto">
          <a:xfrm>
            <a:off x="1746250" y="2144713"/>
            <a:ext cx="649288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1200">
                <a:latin typeface="Times" pitchFamily="18" charset="0"/>
                <a:ea typeface="굴림" pitchFamily="50" charset="-127"/>
              </a:rPr>
              <a:t>Machine 1</a:t>
            </a:r>
            <a:endParaRPr lang="en-US" altLang="ko-KR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7208" name="Rectangle 724"/>
          <p:cNvSpPr>
            <a:spLocks noChangeArrowheads="1"/>
          </p:cNvSpPr>
          <p:nvPr/>
        </p:nvSpPr>
        <p:spPr bwMode="auto">
          <a:xfrm>
            <a:off x="1746250" y="1611313"/>
            <a:ext cx="649288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1200">
                <a:latin typeface="Times" pitchFamily="18" charset="0"/>
                <a:ea typeface="굴림" pitchFamily="50" charset="-127"/>
              </a:rPr>
              <a:t>Machine 3</a:t>
            </a:r>
            <a:endParaRPr lang="en-US" altLang="ko-KR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7209" name="Rectangle 725"/>
          <p:cNvSpPr>
            <a:spLocks noChangeArrowheads="1"/>
          </p:cNvSpPr>
          <p:nvPr/>
        </p:nvSpPr>
        <p:spPr bwMode="auto">
          <a:xfrm>
            <a:off x="1746250" y="1885950"/>
            <a:ext cx="655638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1200">
                <a:latin typeface="Times" pitchFamily="18" charset="0"/>
                <a:ea typeface="굴림" pitchFamily="50" charset="-127"/>
              </a:rPr>
              <a:t>Machine 2</a:t>
            </a:r>
            <a:endParaRPr lang="en-US" altLang="ko-KR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7210" name="Freeform 726"/>
          <p:cNvSpPr>
            <a:spLocks/>
          </p:cNvSpPr>
          <p:nvPr/>
        </p:nvSpPr>
        <p:spPr bwMode="auto">
          <a:xfrm>
            <a:off x="2463800" y="1482725"/>
            <a:ext cx="5148263" cy="1087438"/>
          </a:xfrm>
          <a:custGeom>
            <a:avLst/>
            <a:gdLst>
              <a:gd name="T0" fmla="*/ 0 w 2878"/>
              <a:gd name="T1" fmla="*/ 0 h 718"/>
              <a:gd name="T2" fmla="*/ 0 w 2878"/>
              <a:gd name="T3" fmla="*/ 2147483647 h 718"/>
              <a:gd name="T4" fmla="*/ 2147483647 w 2878"/>
              <a:gd name="T5" fmla="*/ 2147483647 h 718"/>
              <a:gd name="T6" fmla="*/ 0 60000 65536"/>
              <a:gd name="T7" fmla="*/ 0 60000 65536"/>
              <a:gd name="T8" fmla="*/ 0 60000 65536"/>
              <a:gd name="T9" fmla="*/ 0 w 2878"/>
              <a:gd name="T10" fmla="*/ 0 h 718"/>
              <a:gd name="T11" fmla="*/ 2878 w 2878"/>
              <a:gd name="T12" fmla="*/ 718 h 71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78" h="718">
                <a:moveTo>
                  <a:pt x="0" y="0"/>
                </a:moveTo>
                <a:lnTo>
                  <a:pt x="0" y="718"/>
                </a:lnTo>
                <a:lnTo>
                  <a:pt x="2878" y="718"/>
                </a:lnTo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8" name="Freeform 727"/>
          <p:cNvSpPr>
            <a:spLocks/>
          </p:cNvSpPr>
          <p:nvPr/>
        </p:nvSpPr>
        <p:spPr bwMode="auto">
          <a:xfrm>
            <a:off x="2479675" y="2217738"/>
            <a:ext cx="1008063" cy="131762"/>
          </a:xfrm>
          <a:custGeom>
            <a:avLst/>
            <a:gdLst>
              <a:gd name="T0" fmla="*/ 2147483647 w 575"/>
              <a:gd name="T1" fmla="*/ 2147483647 h 72"/>
              <a:gd name="T2" fmla="*/ 2147483647 w 575"/>
              <a:gd name="T3" fmla="*/ 2147483647 h 72"/>
              <a:gd name="T4" fmla="*/ 2147483647 w 575"/>
              <a:gd name="T5" fmla="*/ 2147483647 h 72"/>
              <a:gd name="T6" fmla="*/ 2147483647 w 575"/>
              <a:gd name="T7" fmla="*/ 2147483647 h 72"/>
              <a:gd name="T8" fmla="*/ 2147483647 w 575"/>
              <a:gd name="T9" fmla="*/ 2147483647 h 72"/>
              <a:gd name="T10" fmla="*/ 2147483647 w 575"/>
              <a:gd name="T11" fmla="*/ 2147483647 h 72"/>
              <a:gd name="T12" fmla="*/ 2147483647 w 575"/>
              <a:gd name="T13" fmla="*/ 0 h 72"/>
              <a:gd name="T14" fmla="*/ 2147483647 w 575"/>
              <a:gd name="T15" fmla="*/ 0 h 72"/>
              <a:gd name="T16" fmla="*/ 2147483647 w 575"/>
              <a:gd name="T17" fmla="*/ 2147483647 h 72"/>
              <a:gd name="T18" fmla="*/ 0 w 575"/>
              <a:gd name="T19" fmla="*/ 2147483647 h 72"/>
              <a:gd name="T20" fmla="*/ 0 w 575"/>
              <a:gd name="T21" fmla="*/ 2147483647 h 72"/>
              <a:gd name="T22" fmla="*/ 2147483647 w 575"/>
              <a:gd name="T23" fmla="*/ 2147483647 h 72"/>
              <a:gd name="T24" fmla="*/ 2147483647 w 575"/>
              <a:gd name="T25" fmla="*/ 2147483647 h 7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575"/>
              <a:gd name="T40" fmla="*/ 0 h 72"/>
              <a:gd name="T41" fmla="*/ 575 w 575"/>
              <a:gd name="T42" fmla="*/ 72 h 7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575" h="72">
                <a:moveTo>
                  <a:pt x="5" y="72"/>
                </a:moveTo>
                <a:lnTo>
                  <a:pt x="569" y="72"/>
                </a:lnTo>
                <a:lnTo>
                  <a:pt x="573" y="70"/>
                </a:lnTo>
                <a:lnTo>
                  <a:pt x="575" y="66"/>
                </a:lnTo>
                <a:lnTo>
                  <a:pt x="575" y="6"/>
                </a:lnTo>
                <a:lnTo>
                  <a:pt x="573" y="2"/>
                </a:lnTo>
                <a:lnTo>
                  <a:pt x="569" y="0"/>
                </a:lnTo>
                <a:lnTo>
                  <a:pt x="5" y="0"/>
                </a:lnTo>
                <a:lnTo>
                  <a:pt x="2" y="2"/>
                </a:lnTo>
                <a:lnTo>
                  <a:pt x="0" y="6"/>
                </a:lnTo>
                <a:lnTo>
                  <a:pt x="0" y="66"/>
                </a:lnTo>
                <a:lnTo>
                  <a:pt x="2" y="70"/>
                </a:lnTo>
                <a:lnTo>
                  <a:pt x="5" y="72"/>
                </a:lnTo>
                <a:close/>
              </a:path>
            </a:pathLst>
          </a:custGeom>
          <a:solidFill>
            <a:srgbClr val="FF6600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9" name="Freeform 729"/>
          <p:cNvSpPr>
            <a:spLocks/>
          </p:cNvSpPr>
          <p:nvPr/>
        </p:nvSpPr>
        <p:spPr bwMode="auto">
          <a:xfrm>
            <a:off x="2955925" y="1628775"/>
            <a:ext cx="2076450" cy="152400"/>
          </a:xfrm>
          <a:custGeom>
            <a:avLst/>
            <a:gdLst>
              <a:gd name="T0" fmla="*/ 2147483647 w 864"/>
              <a:gd name="T1" fmla="*/ 2147483647 h 71"/>
              <a:gd name="T2" fmla="*/ 2147483647 w 864"/>
              <a:gd name="T3" fmla="*/ 2147483647 h 71"/>
              <a:gd name="T4" fmla="*/ 2147483647 w 864"/>
              <a:gd name="T5" fmla="*/ 2147483647 h 71"/>
              <a:gd name="T6" fmla="*/ 2147483647 w 864"/>
              <a:gd name="T7" fmla="*/ 2147483647 h 71"/>
              <a:gd name="T8" fmla="*/ 2147483647 w 864"/>
              <a:gd name="T9" fmla="*/ 2147483647 h 71"/>
              <a:gd name="T10" fmla="*/ 2147483647 w 864"/>
              <a:gd name="T11" fmla="*/ 2147483647 h 71"/>
              <a:gd name="T12" fmla="*/ 2147483647 w 864"/>
              <a:gd name="T13" fmla="*/ 0 h 71"/>
              <a:gd name="T14" fmla="*/ 2147483647 w 864"/>
              <a:gd name="T15" fmla="*/ 0 h 71"/>
              <a:gd name="T16" fmla="*/ 2147483647 w 864"/>
              <a:gd name="T17" fmla="*/ 2147483647 h 71"/>
              <a:gd name="T18" fmla="*/ 0 w 864"/>
              <a:gd name="T19" fmla="*/ 2147483647 h 71"/>
              <a:gd name="T20" fmla="*/ 0 w 864"/>
              <a:gd name="T21" fmla="*/ 2147483647 h 71"/>
              <a:gd name="T22" fmla="*/ 2147483647 w 864"/>
              <a:gd name="T23" fmla="*/ 2147483647 h 71"/>
              <a:gd name="T24" fmla="*/ 2147483647 w 864"/>
              <a:gd name="T25" fmla="*/ 2147483647 h 7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64"/>
              <a:gd name="T40" fmla="*/ 0 h 71"/>
              <a:gd name="T41" fmla="*/ 864 w 864"/>
              <a:gd name="T42" fmla="*/ 71 h 7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64" h="71">
                <a:moveTo>
                  <a:pt x="6" y="71"/>
                </a:moveTo>
                <a:lnTo>
                  <a:pt x="858" y="71"/>
                </a:lnTo>
                <a:lnTo>
                  <a:pt x="863" y="69"/>
                </a:lnTo>
                <a:lnTo>
                  <a:pt x="864" y="66"/>
                </a:lnTo>
                <a:lnTo>
                  <a:pt x="864" y="5"/>
                </a:lnTo>
                <a:lnTo>
                  <a:pt x="863" y="1"/>
                </a:lnTo>
                <a:lnTo>
                  <a:pt x="858" y="0"/>
                </a:lnTo>
                <a:lnTo>
                  <a:pt x="6" y="0"/>
                </a:lnTo>
                <a:lnTo>
                  <a:pt x="2" y="1"/>
                </a:lnTo>
                <a:lnTo>
                  <a:pt x="0" y="5"/>
                </a:lnTo>
                <a:lnTo>
                  <a:pt x="0" y="66"/>
                </a:lnTo>
                <a:lnTo>
                  <a:pt x="2" y="69"/>
                </a:lnTo>
                <a:lnTo>
                  <a:pt x="6" y="71"/>
                </a:lnTo>
                <a:close/>
              </a:path>
            </a:pathLst>
          </a:custGeom>
          <a:solidFill>
            <a:srgbClr val="5674F6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213" name="Line 686"/>
          <p:cNvSpPr>
            <a:spLocks noChangeShapeType="1"/>
          </p:cNvSpPr>
          <p:nvPr/>
        </p:nvSpPr>
        <p:spPr bwMode="auto">
          <a:xfrm flipV="1">
            <a:off x="2493963" y="2565400"/>
            <a:ext cx="0" cy="128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14" name="Rectangle 688"/>
          <p:cNvSpPr>
            <a:spLocks noChangeArrowheads="1"/>
          </p:cNvSpPr>
          <p:nvPr/>
        </p:nvSpPr>
        <p:spPr bwMode="auto">
          <a:xfrm>
            <a:off x="2479675" y="2779713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1200">
                <a:latin typeface="Arial" charset="0"/>
                <a:ea typeface="굴림" pitchFamily="50" charset="-127"/>
              </a:rPr>
              <a:t>0</a:t>
            </a:r>
            <a:endParaRPr lang="ko-KR" altLang="en-US"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7215" name="Line 698"/>
          <p:cNvSpPr>
            <a:spLocks noChangeShapeType="1"/>
          </p:cNvSpPr>
          <p:nvPr/>
        </p:nvSpPr>
        <p:spPr bwMode="auto">
          <a:xfrm flipV="1">
            <a:off x="6092825" y="2565400"/>
            <a:ext cx="1588" cy="128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809625" y="979488"/>
            <a:ext cx="5616575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71500" indent="-5715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10000"/>
              <a:buFont typeface="Arial" pitchFamily="34" charset="0"/>
              <a:buChar char="•"/>
              <a:defRPr sz="2800" b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D0D0D"/>
              </a:buClr>
              <a:buSzPct val="60000"/>
              <a:buFont typeface="Arial" charset="0"/>
              <a:buChar char="•"/>
              <a:defRPr sz="2400">
                <a:solidFill>
                  <a:schemeClr val="bg2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bg2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bg2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bg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68288" lvl="1" indent="0" eaLnBrk="1" hangingPunct="1">
              <a:lnSpc>
                <a:spcPct val="105000"/>
              </a:lnSpc>
              <a:buClr>
                <a:schemeClr val="bg2">
                  <a:lumMod val="95000"/>
                  <a:lumOff val="5000"/>
                </a:schemeClr>
              </a:buClr>
              <a:buFont typeface="Arial" charset="0"/>
              <a:buNone/>
              <a:defRPr/>
            </a:pPr>
            <a:r>
              <a:rPr lang="en-US" altLang="ko-KR" sz="2000" dirty="0" smtClean="0">
                <a:solidFill>
                  <a:srgbClr val="FFFF66"/>
                </a:solidFill>
                <a:ea typeface="굴림" pitchFamily="50" charset="-127"/>
              </a:rPr>
              <a:t> </a:t>
            </a:r>
            <a:r>
              <a:rPr lang="en-US" altLang="ko-KR" sz="2000" dirty="0" smtClean="0">
                <a:solidFill>
                  <a:srgbClr val="FF6600"/>
                </a:solidFill>
                <a:ea typeface="굴림" pitchFamily="50" charset="-127"/>
              </a:rPr>
              <a:t>[0,2]</a:t>
            </a:r>
            <a:r>
              <a:rPr lang="en-US" altLang="ko-KR" sz="2000" dirty="0" smtClean="0">
                <a:solidFill>
                  <a:srgbClr val="000000"/>
                </a:solidFill>
                <a:ea typeface="굴림" pitchFamily="50" charset="-127"/>
              </a:rPr>
              <a:t>, </a:t>
            </a:r>
            <a:r>
              <a:rPr lang="en-US" altLang="ko-KR" sz="2000" dirty="0" smtClean="0">
                <a:solidFill>
                  <a:srgbClr val="2AA230"/>
                </a:solidFill>
                <a:ea typeface="굴림" pitchFamily="50" charset="-127"/>
              </a:rPr>
              <a:t>[1,6]</a:t>
            </a:r>
            <a:r>
              <a:rPr lang="en-US" altLang="ko-KR" sz="2000" dirty="0" smtClean="0">
                <a:ea typeface="굴림" pitchFamily="50" charset="-127"/>
              </a:rPr>
              <a:t>,</a:t>
            </a:r>
            <a:r>
              <a:rPr lang="en-US" altLang="ko-KR" sz="2000" dirty="0" smtClean="0">
                <a:solidFill>
                  <a:srgbClr val="1F03EF"/>
                </a:solidFill>
                <a:ea typeface="굴림" pitchFamily="50" charset="-127"/>
              </a:rPr>
              <a:t> [1,5]</a:t>
            </a:r>
            <a:r>
              <a:rPr lang="en-US" altLang="ko-KR" sz="2000" dirty="0" smtClean="0">
                <a:solidFill>
                  <a:srgbClr val="000000"/>
                </a:solidFill>
                <a:ea typeface="굴림" pitchFamily="50" charset="-127"/>
              </a:rPr>
              <a:t>, </a:t>
            </a:r>
            <a:r>
              <a:rPr lang="en-US" altLang="ko-KR" sz="2000" dirty="0" smtClean="0">
                <a:solidFill>
                  <a:srgbClr val="7030A0"/>
                </a:solidFill>
                <a:ea typeface="굴림" pitchFamily="50" charset="-127"/>
              </a:rPr>
              <a:t>[3,7]</a:t>
            </a:r>
            <a:r>
              <a:rPr lang="en-US" altLang="ko-KR" sz="2000" dirty="0" smtClean="0">
                <a:solidFill>
                  <a:srgbClr val="000000"/>
                </a:solidFill>
                <a:ea typeface="굴림" pitchFamily="50" charset="-127"/>
              </a:rPr>
              <a:t>, </a:t>
            </a:r>
            <a:r>
              <a:rPr lang="en-US" altLang="ko-KR" sz="2000" dirty="0">
                <a:solidFill>
                  <a:srgbClr val="663300"/>
                </a:solidFill>
                <a:ea typeface="굴림" pitchFamily="50" charset="-127"/>
              </a:rPr>
              <a:t>[5,9</a:t>
            </a:r>
            <a:r>
              <a:rPr lang="en-US" altLang="ko-KR" sz="2000" dirty="0" smtClean="0">
                <a:solidFill>
                  <a:srgbClr val="663300"/>
                </a:solidFill>
                <a:ea typeface="굴림" pitchFamily="50" charset="-127"/>
              </a:rPr>
              <a:t>]</a:t>
            </a:r>
            <a:r>
              <a:rPr lang="en-US" altLang="ko-KR" sz="2000" dirty="0" smtClean="0">
                <a:solidFill>
                  <a:srgbClr val="000000"/>
                </a:solidFill>
                <a:ea typeface="굴림" pitchFamily="50" charset="-127"/>
              </a:rPr>
              <a:t>, </a:t>
            </a:r>
            <a:r>
              <a:rPr lang="en-US" altLang="ko-KR" sz="2000" dirty="0" smtClean="0">
                <a:solidFill>
                  <a:schemeClr val="tx2"/>
                </a:solidFill>
                <a:ea typeface="굴림" pitchFamily="50" charset="-127"/>
              </a:rPr>
              <a:t>[6,8]</a:t>
            </a:r>
            <a:r>
              <a:rPr lang="en-US" altLang="ko-KR" sz="2000" dirty="0" smtClean="0">
                <a:solidFill>
                  <a:srgbClr val="000000"/>
                </a:solidFill>
                <a:ea typeface="굴림" pitchFamily="50" charset="-127"/>
              </a:rPr>
              <a:t>, </a:t>
            </a:r>
            <a:r>
              <a:rPr lang="en-US" altLang="ko-KR" sz="2000" dirty="0">
                <a:solidFill>
                  <a:srgbClr val="808080"/>
                </a:solidFill>
                <a:ea typeface="굴림" pitchFamily="50" charset="-127"/>
              </a:rPr>
              <a:t>[7,8]</a:t>
            </a:r>
            <a:endParaRPr lang="en-US" altLang="ko-KR" sz="2000" dirty="0" smtClean="0">
              <a:solidFill>
                <a:srgbClr val="808080"/>
              </a:solidFill>
              <a:ea typeface="굴림" pitchFamily="50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68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40" grpId="0" animBg="1"/>
      <p:bldP spid="141" grpId="0" animBg="1"/>
      <p:bldP spid="142" grpId="0" animBg="1"/>
      <p:bldP spid="143" grpId="0" animBg="1"/>
      <p:bldP spid="148" grpId="0" animBg="1"/>
      <p:bldP spid="149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시간복잡도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Line </a:t>
            </a:r>
            <a:r>
              <a:rPr lang="en-US" altLang="ko-KR" dirty="0"/>
              <a:t>1</a:t>
            </a:r>
            <a:r>
              <a:rPr lang="ko-KR" altLang="en-US" dirty="0"/>
              <a:t>에서 </a:t>
            </a:r>
            <a:r>
              <a:rPr lang="en-US" altLang="ko-KR" dirty="0"/>
              <a:t>n</a:t>
            </a:r>
            <a:r>
              <a:rPr lang="ko-KR" altLang="en-US" dirty="0"/>
              <a:t>개의 작업을 정렬하는데 </a:t>
            </a:r>
            <a:r>
              <a:rPr lang="en-US" altLang="ko-KR" dirty="0"/>
              <a:t>O(</a:t>
            </a:r>
            <a:r>
              <a:rPr lang="en-US" altLang="ko-KR" dirty="0" err="1"/>
              <a:t>nlogn</a:t>
            </a:r>
            <a:r>
              <a:rPr lang="en-US" altLang="ko-KR" dirty="0"/>
              <a:t>) </a:t>
            </a:r>
            <a:r>
              <a:rPr lang="ko-KR" altLang="en-US" dirty="0"/>
              <a:t>시간이 걸리고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en-US" altLang="ko-KR" dirty="0" smtClean="0"/>
              <a:t>while-</a:t>
            </a:r>
            <a:r>
              <a:rPr lang="ko-KR" altLang="en-US" dirty="0"/>
              <a:t>루프에서는 작업을 </a:t>
            </a:r>
            <a:r>
              <a:rPr lang="en-US" altLang="ko-KR" dirty="0"/>
              <a:t>L</a:t>
            </a:r>
            <a:r>
              <a:rPr lang="ko-KR" altLang="en-US" dirty="0"/>
              <a:t>에서 가져다가 수행 가능한 기계를 찾아서 배정하므로 </a:t>
            </a:r>
            <a:r>
              <a:rPr lang="en-US" altLang="ko-KR" dirty="0"/>
              <a:t>O(m) </a:t>
            </a:r>
            <a:r>
              <a:rPr lang="ko-KR" altLang="en-US" dirty="0"/>
              <a:t>시간이 걸린다</a:t>
            </a:r>
            <a:r>
              <a:rPr lang="en-US" altLang="ko-KR" dirty="0"/>
              <a:t>. </a:t>
            </a:r>
            <a:r>
              <a:rPr lang="ko-KR" altLang="en-US" dirty="0"/>
              <a:t>단</a:t>
            </a:r>
            <a:r>
              <a:rPr lang="en-US" altLang="ko-KR" dirty="0"/>
              <a:t>, m</a:t>
            </a:r>
            <a:r>
              <a:rPr lang="ko-KR" altLang="en-US" dirty="0"/>
              <a:t>은 사용된 기계의 수이다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en-US" altLang="ko-KR" dirty="0" smtClean="0"/>
              <a:t>while-</a:t>
            </a:r>
            <a:r>
              <a:rPr lang="ko-KR" altLang="en-US" dirty="0"/>
              <a:t>루프가 수행된 총 횟수는 </a:t>
            </a:r>
            <a:r>
              <a:rPr lang="en-US" altLang="ko-KR" dirty="0"/>
              <a:t>n</a:t>
            </a:r>
            <a:r>
              <a:rPr lang="ko-KR" altLang="en-US" dirty="0"/>
              <a:t>번이므로</a:t>
            </a:r>
            <a:r>
              <a:rPr lang="en-US" altLang="ko-KR" dirty="0"/>
              <a:t>, line 2~9</a:t>
            </a:r>
            <a:r>
              <a:rPr lang="ko-KR" altLang="en-US" dirty="0"/>
              <a:t>까지는 </a:t>
            </a:r>
            <a:r>
              <a:rPr lang="en-US" altLang="ko-KR" dirty="0"/>
              <a:t>O(m)</a:t>
            </a:r>
            <a:r>
              <a:rPr lang="en-US" altLang="ko-KR" dirty="0" err="1"/>
              <a:t>xn</a:t>
            </a:r>
            <a:r>
              <a:rPr lang="en-US" altLang="ko-KR" dirty="0"/>
              <a:t> = O(</a:t>
            </a:r>
            <a:r>
              <a:rPr lang="en-US" altLang="ko-KR" dirty="0" err="1"/>
              <a:t>mn</a:t>
            </a:r>
            <a:r>
              <a:rPr lang="en-US" altLang="ko-KR" dirty="0"/>
              <a:t>) </a:t>
            </a:r>
            <a:r>
              <a:rPr lang="ko-KR" altLang="en-US" dirty="0"/>
              <a:t>시간이 걸린다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따라서 </a:t>
            </a:r>
            <a:r>
              <a:rPr lang="en-US" altLang="ko-KR" dirty="0" err="1"/>
              <a:t>JobScheduling</a:t>
            </a:r>
            <a:r>
              <a:rPr lang="en-US" altLang="ko-KR" dirty="0"/>
              <a:t> </a:t>
            </a:r>
            <a:r>
              <a:rPr lang="ko-KR" altLang="en-US" dirty="0"/>
              <a:t>알고리즘의 시간복잡도는 </a:t>
            </a:r>
            <a:r>
              <a:rPr lang="en-US" altLang="ko-KR" dirty="0">
                <a:solidFill>
                  <a:srgbClr val="FF0000"/>
                </a:solidFill>
              </a:rPr>
              <a:t>O(</a:t>
            </a:r>
            <a:r>
              <a:rPr lang="en-US" altLang="ko-KR" dirty="0" err="1">
                <a:solidFill>
                  <a:srgbClr val="FF0000"/>
                </a:solidFill>
              </a:rPr>
              <a:t>nlogn</a:t>
            </a:r>
            <a:r>
              <a:rPr lang="en-US" altLang="ko-KR" dirty="0">
                <a:solidFill>
                  <a:srgbClr val="FF0000"/>
                </a:solidFill>
              </a:rPr>
              <a:t>)+O(</a:t>
            </a:r>
            <a:r>
              <a:rPr lang="en-US" altLang="ko-KR" dirty="0" err="1">
                <a:solidFill>
                  <a:srgbClr val="FF0000"/>
                </a:solidFill>
              </a:rPr>
              <a:t>mn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36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응용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비즈니스 </a:t>
            </a:r>
            <a:r>
              <a:rPr lang="ko-KR" altLang="en-US" dirty="0" err="1" smtClean="0"/>
              <a:t>프로세싱</a:t>
            </a:r>
            <a:endParaRPr lang="en-US" altLang="ko-KR" dirty="0" smtClean="0"/>
          </a:p>
          <a:p>
            <a:r>
              <a:rPr lang="ko-KR" altLang="en-US" dirty="0" smtClean="0"/>
              <a:t>공장 </a:t>
            </a:r>
            <a:r>
              <a:rPr lang="ko-KR" altLang="en-US" dirty="0"/>
              <a:t>생산 </a:t>
            </a:r>
            <a:r>
              <a:rPr lang="ko-KR" altLang="en-US" dirty="0" smtClean="0"/>
              <a:t>공정</a:t>
            </a:r>
            <a:endParaRPr lang="en-US" altLang="ko-KR" dirty="0" smtClean="0"/>
          </a:p>
          <a:p>
            <a:r>
              <a:rPr lang="ko-KR" altLang="en-US" dirty="0" smtClean="0"/>
              <a:t>강의실</a:t>
            </a:r>
            <a:r>
              <a:rPr lang="en-US" altLang="ko-KR" dirty="0"/>
              <a:t>/</a:t>
            </a:r>
            <a:r>
              <a:rPr lang="ko-KR" altLang="en-US" dirty="0"/>
              <a:t>세미나 룸 </a:t>
            </a:r>
            <a:r>
              <a:rPr lang="ko-KR" altLang="en-US" dirty="0" smtClean="0"/>
              <a:t>배정</a:t>
            </a:r>
            <a:endParaRPr lang="en-US" altLang="ko-KR" dirty="0" smtClean="0"/>
          </a:p>
          <a:p>
            <a:r>
              <a:rPr lang="ko-KR" altLang="en-US" dirty="0" smtClean="0"/>
              <a:t>컴퓨터 </a:t>
            </a:r>
            <a:r>
              <a:rPr lang="ko-KR" altLang="en-US" dirty="0"/>
              <a:t>태스크 스케줄링 </a:t>
            </a:r>
            <a:r>
              <a:rPr lang="ko-KR" altLang="en-US" dirty="0" smtClean="0"/>
              <a:t>등</a:t>
            </a:r>
            <a:endParaRPr lang="ko-KR" alt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07114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4.7 </a:t>
            </a:r>
            <a:r>
              <a:rPr lang="ko-KR" altLang="en-US" dirty="0" err="1"/>
              <a:t>허프만</a:t>
            </a:r>
            <a:r>
              <a:rPr lang="ko-KR" altLang="en-US" dirty="0"/>
              <a:t> 압축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파일의 각 문자가 </a:t>
            </a:r>
            <a:r>
              <a:rPr lang="en-US" altLang="ko-KR" dirty="0"/>
              <a:t>8 bit </a:t>
            </a:r>
            <a:r>
              <a:rPr lang="ko-KR" altLang="en-US" dirty="0"/>
              <a:t>아스키 </a:t>
            </a:r>
            <a:r>
              <a:rPr lang="en-US" altLang="ko-KR" dirty="0"/>
              <a:t>(ASCII) </a:t>
            </a:r>
            <a:r>
              <a:rPr lang="ko-KR" altLang="en-US" dirty="0"/>
              <a:t>코드로 저장되면</a:t>
            </a:r>
            <a:r>
              <a:rPr lang="en-US" altLang="ko-KR" dirty="0"/>
              <a:t>, </a:t>
            </a:r>
            <a:r>
              <a:rPr lang="ko-KR" altLang="en-US" dirty="0"/>
              <a:t>그 파일의 </a:t>
            </a:r>
            <a:r>
              <a:rPr lang="en-US" altLang="ko-KR" dirty="0"/>
              <a:t>bit </a:t>
            </a:r>
            <a:r>
              <a:rPr lang="ko-KR" altLang="en-US" dirty="0"/>
              <a:t>수는 </a:t>
            </a:r>
            <a:r>
              <a:rPr lang="en-US" altLang="ko-KR" dirty="0"/>
              <a:t>8x(</a:t>
            </a:r>
            <a:r>
              <a:rPr lang="ko-KR" altLang="en-US" dirty="0"/>
              <a:t>파일의 문자 수</a:t>
            </a:r>
            <a:r>
              <a:rPr lang="en-US" altLang="ko-KR" dirty="0"/>
              <a:t>)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fontAlgn="base"/>
            <a:r>
              <a:rPr lang="ko-KR" altLang="en-US" dirty="0" smtClean="0"/>
              <a:t>이와 </a:t>
            </a:r>
            <a:r>
              <a:rPr lang="ko-KR" altLang="en-US" dirty="0"/>
              <a:t>같이 파일의 각 문자는 일반적으로 고정된 크기의 코드로 표현된다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fontAlgn="base"/>
            <a:r>
              <a:rPr lang="ko-KR" altLang="en-US" dirty="0" smtClean="0"/>
              <a:t>이러한 </a:t>
            </a:r>
            <a:r>
              <a:rPr lang="ko-KR" altLang="en-US" dirty="0"/>
              <a:t>고정된 크기의 코드로 구성된 파일들 저장하거나 전송할 때 파일의 크기를 줄이고</a:t>
            </a:r>
            <a:r>
              <a:rPr lang="en-US" altLang="ko-KR" dirty="0"/>
              <a:t>, </a:t>
            </a:r>
            <a:r>
              <a:rPr lang="ko-KR" altLang="en-US" dirty="0" err="1"/>
              <a:t>필요시</a:t>
            </a:r>
            <a:r>
              <a:rPr lang="ko-KR" altLang="en-US" dirty="0"/>
              <a:t> 원래의 파일로 변환할 수 있으면</a:t>
            </a:r>
            <a:r>
              <a:rPr lang="en-US" altLang="ko-KR" dirty="0"/>
              <a:t>, </a:t>
            </a:r>
            <a:r>
              <a:rPr lang="ko-KR" altLang="en-US" dirty="0"/>
              <a:t>메모리 공간을 효율적으로 사용할 수 있고</a:t>
            </a:r>
            <a:r>
              <a:rPr lang="en-US" altLang="ko-KR" dirty="0"/>
              <a:t>, </a:t>
            </a:r>
            <a:r>
              <a:rPr lang="ko-KR" altLang="en-US" dirty="0"/>
              <a:t>파일 전송 시간을 단축시킬 수 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fontAlgn="base"/>
            <a:r>
              <a:rPr lang="ko-KR" altLang="en-US" dirty="0" smtClean="0"/>
              <a:t>주어진 </a:t>
            </a:r>
            <a:r>
              <a:rPr lang="ko-KR" altLang="en-US" dirty="0"/>
              <a:t>파일의 크기를 줄이는 방법을 </a:t>
            </a:r>
            <a:r>
              <a:rPr lang="ko-KR" altLang="en-US" dirty="0">
                <a:solidFill>
                  <a:srgbClr val="FF0000"/>
                </a:solidFill>
              </a:rPr>
              <a:t>파일 압축 </a:t>
            </a:r>
            <a:r>
              <a:rPr lang="en-US" altLang="ko-KR" dirty="0"/>
              <a:t>(file compression)</a:t>
            </a:r>
            <a:r>
              <a:rPr lang="ko-KR" altLang="en-US" dirty="0"/>
              <a:t>이라고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98012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ko-KR" altLang="en-US" dirty="0" err="1"/>
              <a:t>허프만</a:t>
            </a:r>
            <a:r>
              <a:rPr lang="ko-KR" altLang="en-US" dirty="0"/>
              <a:t> </a:t>
            </a:r>
            <a:r>
              <a:rPr lang="en-US" altLang="ko-KR" dirty="0"/>
              <a:t>(Huffman) </a:t>
            </a:r>
            <a:r>
              <a:rPr lang="ko-KR" altLang="en-US" dirty="0"/>
              <a:t>압축은 파일에 빈번히 나타나는 문자에는 짧은 이진 코드를 할당하고</a:t>
            </a:r>
            <a:r>
              <a:rPr lang="en-US" altLang="ko-KR" dirty="0"/>
              <a:t>, </a:t>
            </a:r>
            <a:r>
              <a:rPr lang="ko-KR" altLang="en-US" dirty="0"/>
              <a:t>드물게 나타나는 문자에는 긴 이진 코드를 할당한다</a:t>
            </a:r>
            <a:r>
              <a:rPr lang="en-US" altLang="ko-KR" dirty="0"/>
              <a:t>. </a:t>
            </a:r>
            <a:endParaRPr lang="ko-KR" altLang="en-US" dirty="0"/>
          </a:p>
          <a:p>
            <a:pPr fontAlgn="base">
              <a:spcAft>
                <a:spcPts val="1800"/>
              </a:spcAft>
            </a:pPr>
            <a:r>
              <a:rPr lang="ko-KR" altLang="en-US" dirty="0" err="1" smtClean="0"/>
              <a:t>허프만</a:t>
            </a:r>
            <a:r>
              <a:rPr lang="ko-KR" altLang="en-US" dirty="0" smtClean="0"/>
              <a:t> </a:t>
            </a:r>
            <a:r>
              <a:rPr lang="ko-KR" altLang="en-US" dirty="0"/>
              <a:t>압축 방법으로 변환시킨 문자 코드들 사이에는 </a:t>
            </a:r>
            <a:r>
              <a:rPr lang="ko-KR" altLang="en-US" dirty="0" err="1">
                <a:solidFill>
                  <a:srgbClr val="FF0000"/>
                </a:solidFill>
              </a:rPr>
              <a:t>접두부</a:t>
            </a:r>
            <a:r>
              <a:rPr lang="ko-KR" altLang="en-US" dirty="0">
                <a:solidFill>
                  <a:srgbClr val="FF0000"/>
                </a:solidFill>
              </a:rPr>
              <a:t> 특성 </a:t>
            </a:r>
            <a:r>
              <a:rPr lang="en-US" altLang="ko-KR" dirty="0">
                <a:solidFill>
                  <a:srgbClr val="FF0000"/>
                </a:solidFill>
              </a:rPr>
              <a:t>(prefix property)</a:t>
            </a:r>
            <a:r>
              <a:rPr lang="ko-KR" altLang="en-US" dirty="0"/>
              <a:t>이 존재한다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fontAlgn="base">
              <a:spcAft>
                <a:spcPts val="1800"/>
              </a:spcAft>
            </a:pPr>
            <a:r>
              <a:rPr lang="ko-KR" altLang="en-US" dirty="0" smtClean="0"/>
              <a:t>이는 </a:t>
            </a:r>
            <a:r>
              <a:rPr lang="ko-KR" altLang="en-US" dirty="0"/>
              <a:t>각 문자에 할당된 이진 코드는 어떤 다른 문자에 할당된 이진 코드의 </a:t>
            </a:r>
            <a:r>
              <a:rPr lang="ko-KR" altLang="en-US" dirty="0" err="1"/>
              <a:t>접두부</a:t>
            </a:r>
            <a:r>
              <a:rPr lang="ko-KR" altLang="en-US" dirty="0"/>
              <a:t> </a:t>
            </a:r>
            <a:r>
              <a:rPr lang="en-US" altLang="ko-KR" dirty="0"/>
              <a:t>(prefix)</a:t>
            </a:r>
            <a:r>
              <a:rPr lang="ko-KR" altLang="en-US" dirty="0"/>
              <a:t>가 되지 않는다는 것을 의미한다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fontAlgn="base">
              <a:spcAft>
                <a:spcPts val="1800"/>
              </a:spcAft>
            </a:pPr>
            <a:r>
              <a:rPr lang="ko-KR" altLang="en-US" dirty="0" smtClean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문자 ‘</a:t>
            </a:r>
            <a:r>
              <a:rPr lang="en-US" altLang="ko-KR" dirty="0"/>
              <a:t>a’</a:t>
            </a:r>
            <a:r>
              <a:rPr lang="ko-KR" altLang="en-US" dirty="0"/>
              <a:t>에 할당된 코드가 ‘</a:t>
            </a:r>
            <a:r>
              <a:rPr lang="en-US" altLang="ko-KR" dirty="0"/>
              <a:t>101’</a:t>
            </a:r>
            <a:r>
              <a:rPr lang="ko-KR" altLang="en-US" dirty="0"/>
              <a:t>이라면</a:t>
            </a:r>
            <a:r>
              <a:rPr lang="en-US" altLang="ko-KR" dirty="0"/>
              <a:t>, </a:t>
            </a:r>
            <a:r>
              <a:rPr lang="ko-KR" altLang="en-US" dirty="0"/>
              <a:t>모든 다른 문자의 코드는 ‘</a:t>
            </a:r>
            <a:r>
              <a:rPr lang="en-US" altLang="ko-KR" dirty="0"/>
              <a:t>101’</a:t>
            </a:r>
            <a:r>
              <a:rPr lang="ko-KR" altLang="en-US" dirty="0"/>
              <a:t>로 시작되지 않으며 또한 ‘</a:t>
            </a:r>
            <a:r>
              <a:rPr lang="en-US" altLang="ko-KR" dirty="0"/>
              <a:t>1’</a:t>
            </a:r>
            <a:r>
              <a:rPr lang="ko-KR" altLang="en-US" dirty="0"/>
              <a:t>이나 ‘</a:t>
            </a:r>
            <a:r>
              <a:rPr lang="en-US" altLang="ko-KR" dirty="0"/>
              <a:t>10’</a:t>
            </a:r>
            <a:r>
              <a:rPr lang="ko-KR" altLang="en-US" dirty="0"/>
              <a:t>으로도 시작되지 않는다</a:t>
            </a:r>
            <a:r>
              <a:rPr lang="en-US" altLang="ko-KR" dirty="0"/>
              <a:t>. </a:t>
            </a:r>
            <a:endParaRPr lang="en-US" altLang="ko-KR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604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6386" name="Group 10"/>
          <p:cNvGrpSpPr>
            <a:grpSpLocks/>
          </p:cNvGrpSpPr>
          <p:nvPr/>
        </p:nvGrpSpPr>
        <p:grpSpPr bwMode="auto">
          <a:xfrm>
            <a:off x="2355850" y="2125663"/>
            <a:ext cx="3984625" cy="2911475"/>
            <a:chOff x="538" y="259"/>
            <a:chExt cx="4896" cy="3462"/>
          </a:xfrm>
        </p:grpSpPr>
        <p:sp>
          <p:nvSpPr>
            <p:cNvPr id="16400" name="Oval 11"/>
            <p:cNvSpPr>
              <a:spLocks noChangeArrowheads="1"/>
            </p:cNvSpPr>
            <p:nvPr/>
          </p:nvSpPr>
          <p:spPr bwMode="auto">
            <a:xfrm>
              <a:off x="538" y="1420"/>
              <a:ext cx="859" cy="8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kumimoji="1" lang="ko-KR" altLang="en-US" sz="2000">
                  <a:latin typeface="+mn-ea"/>
                  <a:ea typeface="+mn-ea"/>
                </a:rPr>
                <a:t> 영희</a:t>
              </a:r>
            </a:p>
          </p:txBody>
        </p:sp>
        <p:sp>
          <p:nvSpPr>
            <p:cNvPr id="16401" name="Line 12"/>
            <p:cNvSpPr>
              <a:spLocks noChangeShapeType="1"/>
            </p:cNvSpPr>
            <p:nvPr/>
          </p:nvSpPr>
          <p:spPr bwMode="auto">
            <a:xfrm flipV="1">
              <a:off x="1084" y="913"/>
              <a:ext cx="548" cy="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6402" name="Line 13"/>
            <p:cNvSpPr>
              <a:spLocks noChangeShapeType="1"/>
            </p:cNvSpPr>
            <p:nvPr/>
          </p:nvSpPr>
          <p:spPr bwMode="auto">
            <a:xfrm>
              <a:off x="2406" y="755"/>
              <a:ext cx="2235" cy="85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6403" name="Line 14"/>
            <p:cNvSpPr>
              <a:spLocks noChangeShapeType="1"/>
            </p:cNvSpPr>
            <p:nvPr/>
          </p:nvSpPr>
          <p:spPr bwMode="auto">
            <a:xfrm>
              <a:off x="2296" y="959"/>
              <a:ext cx="550" cy="5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6404" name="Line 15"/>
            <p:cNvSpPr>
              <a:spLocks noChangeShapeType="1"/>
            </p:cNvSpPr>
            <p:nvPr/>
          </p:nvSpPr>
          <p:spPr bwMode="auto">
            <a:xfrm flipV="1">
              <a:off x="1391" y="3245"/>
              <a:ext cx="1345" cy="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6405" name="Line 16"/>
            <p:cNvSpPr>
              <a:spLocks noChangeShapeType="1"/>
            </p:cNvSpPr>
            <p:nvPr/>
          </p:nvSpPr>
          <p:spPr bwMode="auto">
            <a:xfrm>
              <a:off x="3581" y="1873"/>
              <a:ext cx="990" cy="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6406" name="Line 17"/>
            <p:cNvSpPr>
              <a:spLocks noChangeShapeType="1"/>
            </p:cNvSpPr>
            <p:nvPr/>
          </p:nvSpPr>
          <p:spPr bwMode="auto">
            <a:xfrm flipV="1">
              <a:off x="3527" y="2120"/>
              <a:ext cx="1162" cy="94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6407" name="Oval 18"/>
            <p:cNvSpPr>
              <a:spLocks noChangeArrowheads="1"/>
            </p:cNvSpPr>
            <p:nvPr/>
          </p:nvSpPr>
          <p:spPr bwMode="auto">
            <a:xfrm>
              <a:off x="1561" y="259"/>
              <a:ext cx="859" cy="8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kumimoji="1" lang="ko-KR" altLang="en-US" sz="2000">
                  <a:latin typeface="+mn-ea"/>
                  <a:ea typeface="+mn-ea"/>
                </a:rPr>
                <a:t>철수</a:t>
              </a:r>
            </a:p>
          </p:txBody>
        </p:sp>
        <p:sp>
          <p:nvSpPr>
            <p:cNvPr id="16408" name="Oval 19"/>
            <p:cNvSpPr>
              <a:spLocks noChangeArrowheads="1"/>
            </p:cNvSpPr>
            <p:nvPr/>
          </p:nvSpPr>
          <p:spPr bwMode="auto">
            <a:xfrm>
              <a:off x="2714" y="1419"/>
              <a:ext cx="859" cy="8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kumimoji="1" lang="ko-KR" altLang="en-US" sz="2000">
                  <a:latin typeface="+mn-ea"/>
                  <a:ea typeface="+mn-ea"/>
                </a:rPr>
                <a:t>준호</a:t>
              </a:r>
            </a:p>
          </p:txBody>
        </p:sp>
        <p:sp>
          <p:nvSpPr>
            <p:cNvPr id="16409" name="Oval 20"/>
            <p:cNvSpPr>
              <a:spLocks noChangeArrowheads="1"/>
            </p:cNvSpPr>
            <p:nvPr/>
          </p:nvSpPr>
          <p:spPr bwMode="auto">
            <a:xfrm>
              <a:off x="543" y="2894"/>
              <a:ext cx="859" cy="8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kumimoji="1" lang="ko-KR" altLang="en-US" sz="2000">
                  <a:latin typeface="+mn-ea"/>
                  <a:ea typeface="+mn-ea"/>
                </a:rPr>
                <a:t>동건</a:t>
              </a:r>
            </a:p>
          </p:txBody>
        </p:sp>
        <p:sp>
          <p:nvSpPr>
            <p:cNvPr id="16410" name="Oval 21"/>
            <p:cNvSpPr>
              <a:spLocks noChangeArrowheads="1"/>
            </p:cNvSpPr>
            <p:nvPr/>
          </p:nvSpPr>
          <p:spPr bwMode="auto">
            <a:xfrm>
              <a:off x="4575" y="1421"/>
              <a:ext cx="859" cy="8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kumimoji="1" lang="ko-KR" altLang="en-US" sz="2000">
                  <a:latin typeface="+mn-ea"/>
                  <a:ea typeface="+mn-ea"/>
                </a:rPr>
                <a:t>승우</a:t>
              </a:r>
            </a:p>
          </p:txBody>
        </p:sp>
        <p:sp>
          <p:nvSpPr>
            <p:cNvPr id="16411" name="Oval 22"/>
            <p:cNvSpPr>
              <a:spLocks noChangeArrowheads="1"/>
            </p:cNvSpPr>
            <p:nvPr/>
          </p:nvSpPr>
          <p:spPr bwMode="auto">
            <a:xfrm>
              <a:off x="2744" y="2894"/>
              <a:ext cx="859" cy="8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kumimoji="1" lang="ko-KR" altLang="en-US" sz="2000">
                  <a:latin typeface="+mn-ea"/>
                  <a:ea typeface="+mn-ea"/>
                </a:rPr>
                <a:t>재상</a:t>
              </a:r>
            </a:p>
          </p:txBody>
        </p:sp>
        <p:sp>
          <p:nvSpPr>
            <p:cNvPr id="16412" name="Line 23"/>
            <p:cNvSpPr>
              <a:spLocks noChangeShapeType="1"/>
            </p:cNvSpPr>
            <p:nvPr/>
          </p:nvSpPr>
          <p:spPr bwMode="auto">
            <a:xfrm>
              <a:off x="968" y="2254"/>
              <a:ext cx="0" cy="6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6413" name="Line 24"/>
            <p:cNvSpPr>
              <a:spLocks noChangeShapeType="1"/>
            </p:cNvSpPr>
            <p:nvPr/>
          </p:nvSpPr>
          <p:spPr bwMode="auto">
            <a:xfrm flipH="1">
              <a:off x="1160" y="1085"/>
              <a:ext cx="752" cy="18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6414" name="Line 25"/>
            <p:cNvSpPr>
              <a:spLocks noChangeShapeType="1"/>
            </p:cNvSpPr>
            <p:nvPr/>
          </p:nvSpPr>
          <p:spPr bwMode="auto">
            <a:xfrm flipH="1">
              <a:off x="1219" y="1002"/>
              <a:ext cx="501" cy="4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6415" name="Line 26"/>
            <p:cNvSpPr>
              <a:spLocks noChangeShapeType="1"/>
            </p:cNvSpPr>
            <p:nvPr/>
          </p:nvSpPr>
          <p:spPr bwMode="auto">
            <a:xfrm flipH="1" flipV="1">
              <a:off x="860" y="2271"/>
              <a:ext cx="8" cy="61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6416" name="Line 27"/>
            <p:cNvSpPr>
              <a:spLocks noChangeShapeType="1"/>
            </p:cNvSpPr>
            <p:nvPr/>
          </p:nvSpPr>
          <p:spPr bwMode="auto">
            <a:xfrm flipH="1">
              <a:off x="3606" y="2221"/>
              <a:ext cx="1169" cy="9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16417" name="Line 28"/>
            <p:cNvSpPr>
              <a:spLocks noChangeShapeType="1"/>
            </p:cNvSpPr>
            <p:nvPr/>
          </p:nvSpPr>
          <p:spPr bwMode="auto">
            <a:xfrm flipH="1" flipV="1">
              <a:off x="2396" y="910"/>
              <a:ext cx="526" cy="55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16387" name="Text Box 29"/>
          <p:cNvSpPr txBox="1">
            <a:spLocks noChangeArrowheads="1"/>
          </p:cNvSpPr>
          <p:nvPr/>
        </p:nvSpPr>
        <p:spPr bwMode="auto">
          <a:xfrm>
            <a:off x="2726761" y="2582679"/>
            <a:ext cx="3413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2000" dirty="0">
                <a:latin typeface="+mn-ea"/>
                <a:ea typeface="+mn-ea"/>
              </a:rPr>
              <a:t>9</a:t>
            </a:r>
          </a:p>
        </p:txBody>
      </p:sp>
      <p:sp>
        <p:nvSpPr>
          <p:cNvPr id="16388" name="Text Box 30"/>
          <p:cNvSpPr txBox="1">
            <a:spLocks noChangeArrowheads="1"/>
          </p:cNvSpPr>
          <p:nvPr/>
        </p:nvSpPr>
        <p:spPr bwMode="auto">
          <a:xfrm>
            <a:off x="3148013" y="3371850"/>
            <a:ext cx="3413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2000">
                <a:latin typeface="+mn-ea"/>
                <a:ea typeface="+mn-ea"/>
              </a:rPr>
              <a:t>7</a:t>
            </a:r>
          </a:p>
        </p:txBody>
      </p:sp>
      <p:sp>
        <p:nvSpPr>
          <p:cNvPr id="16389" name="Text Box 31"/>
          <p:cNvSpPr txBox="1">
            <a:spLocks noChangeArrowheads="1"/>
          </p:cNvSpPr>
          <p:nvPr/>
        </p:nvSpPr>
        <p:spPr bwMode="auto">
          <a:xfrm>
            <a:off x="3706351" y="2841405"/>
            <a:ext cx="3413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2000" dirty="0">
                <a:latin typeface="+mn-ea"/>
                <a:ea typeface="+mn-ea"/>
              </a:rPr>
              <a:t>5</a:t>
            </a:r>
          </a:p>
        </p:txBody>
      </p:sp>
      <p:sp>
        <p:nvSpPr>
          <p:cNvPr id="16390" name="Text Box 32"/>
          <p:cNvSpPr txBox="1">
            <a:spLocks noChangeArrowheads="1"/>
          </p:cNvSpPr>
          <p:nvPr/>
        </p:nvSpPr>
        <p:spPr bwMode="auto">
          <a:xfrm>
            <a:off x="4699818" y="2542789"/>
            <a:ext cx="3413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2000" dirty="0">
                <a:latin typeface="+mn-ea"/>
                <a:ea typeface="+mn-ea"/>
              </a:rPr>
              <a:t>6</a:t>
            </a:r>
          </a:p>
        </p:txBody>
      </p:sp>
      <p:sp>
        <p:nvSpPr>
          <p:cNvPr id="16391" name="Text Box 33"/>
          <p:cNvSpPr txBox="1">
            <a:spLocks noChangeArrowheads="1"/>
          </p:cNvSpPr>
          <p:nvPr/>
        </p:nvSpPr>
        <p:spPr bwMode="auto">
          <a:xfrm>
            <a:off x="2311840" y="3849920"/>
            <a:ext cx="3413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2000" dirty="0">
                <a:latin typeface="+mn-ea"/>
                <a:ea typeface="+mn-ea"/>
              </a:rPr>
              <a:t>9</a:t>
            </a:r>
          </a:p>
        </p:txBody>
      </p:sp>
      <p:sp>
        <p:nvSpPr>
          <p:cNvPr id="16392" name="Text Box 34"/>
          <p:cNvSpPr txBox="1">
            <a:spLocks noChangeArrowheads="1"/>
          </p:cNvSpPr>
          <p:nvPr/>
        </p:nvSpPr>
        <p:spPr bwMode="auto">
          <a:xfrm>
            <a:off x="5057280" y="3139886"/>
            <a:ext cx="3413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2000" dirty="0">
                <a:latin typeface="+mn-ea"/>
                <a:ea typeface="+mn-ea"/>
              </a:rPr>
              <a:t>5</a:t>
            </a:r>
          </a:p>
        </p:txBody>
      </p:sp>
      <p:sp>
        <p:nvSpPr>
          <p:cNvPr id="16393" name="Text Box 35"/>
          <p:cNvSpPr txBox="1">
            <a:spLocks noChangeArrowheads="1"/>
          </p:cNvSpPr>
          <p:nvPr/>
        </p:nvSpPr>
        <p:spPr bwMode="auto">
          <a:xfrm>
            <a:off x="5279231" y="4069884"/>
            <a:ext cx="3413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2000" dirty="0">
                <a:latin typeface="+mn-ea"/>
                <a:ea typeface="+mn-ea"/>
              </a:rPr>
              <a:t>1</a:t>
            </a:r>
          </a:p>
        </p:txBody>
      </p:sp>
      <p:sp>
        <p:nvSpPr>
          <p:cNvPr id="16394" name="Text Box 36"/>
          <p:cNvSpPr txBox="1">
            <a:spLocks noChangeArrowheads="1"/>
          </p:cNvSpPr>
          <p:nvPr/>
        </p:nvSpPr>
        <p:spPr bwMode="auto">
          <a:xfrm>
            <a:off x="3450356" y="4261192"/>
            <a:ext cx="3413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2000" dirty="0">
                <a:latin typeface="+mn-ea"/>
                <a:ea typeface="+mn-ea"/>
              </a:rPr>
              <a:t>5</a:t>
            </a:r>
          </a:p>
        </p:txBody>
      </p:sp>
      <p:sp>
        <p:nvSpPr>
          <p:cNvPr id="16395" name="Text Box 37"/>
          <p:cNvSpPr txBox="1">
            <a:spLocks noChangeArrowheads="1"/>
          </p:cNvSpPr>
          <p:nvPr/>
        </p:nvSpPr>
        <p:spPr bwMode="auto">
          <a:xfrm>
            <a:off x="3023298" y="2851150"/>
            <a:ext cx="3413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2000" dirty="0">
                <a:latin typeface="+mn-ea"/>
                <a:ea typeface="+mn-ea"/>
              </a:rPr>
              <a:t>8</a:t>
            </a:r>
          </a:p>
        </p:txBody>
      </p:sp>
      <p:sp>
        <p:nvSpPr>
          <p:cNvPr id="16396" name="Text Box 38"/>
          <p:cNvSpPr txBox="1">
            <a:spLocks noChangeArrowheads="1"/>
          </p:cNvSpPr>
          <p:nvPr/>
        </p:nvSpPr>
        <p:spPr bwMode="auto">
          <a:xfrm>
            <a:off x="4120283" y="2721611"/>
            <a:ext cx="3413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2000" dirty="0">
                <a:latin typeface="+mn-ea"/>
                <a:ea typeface="+mn-ea"/>
              </a:rPr>
              <a:t>8</a:t>
            </a:r>
          </a:p>
        </p:txBody>
      </p:sp>
      <p:sp>
        <p:nvSpPr>
          <p:cNvPr id="16397" name="Text Box 39"/>
          <p:cNvSpPr txBox="1">
            <a:spLocks noChangeArrowheads="1"/>
          </p:cNvSpPr>
          <p:nvPr/>
        </p:nvSpPr>
        <p:spPr bwMode="auto">
          <a:xfrm>
            <a:off x="4981076" y="3789877"/>
            <a:ext cx="3413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2000" dirty="0">
                <a:latin typeface="+mn-ea"/>
                <a:ea typeface="+mn-ea"/>
              </a:rPr>
              <a:t>2</a:t>
            </a:r>
          </a:p>
        </p:txBody>
      </p:sp>
      <p:sp>
        <p:nvSpPr>
          <p:cNvPr id="16398" name="Text Box 40"/>
          <p:cNvSpPr txBox="1">
            <a:spLocks noChangeArrowheads="1"/>
          </p:cNvSpPr>
          <p:nvPr/>
        </p:nvSpPr>
        <p:spPr bwMode="auto">
          <a:xfrm>
            <a:off x="2681897" y="3842215"/>
            <a:ext cx="3413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2000" dirty="0">
                <a:latin typeface="+mn-ea"/>
                <a:ea typeface="+mn-ea"/>
              </a:rPr>
              <a:t>6</a:t>
            </a:r>
          </a:p>
        </p:txBody>
      </p:sp>
      <p:sp>
        <p:nvSpPr>
          <p:cNvPr id="16399" name="Text Box 41"/>
          <p:cNvSpPr txBox="1">
            <a:spLocks noChangeArrowheads="1"/>
          </p:cNvSpPr>
          <p:nvPr/>
        </p:nvSpPr>
        <p:spPr bwMode="auto">
          <a:xfrm>
            <a:off x="2193925" y="5538788"/>
            <a:ext cx="449514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ko-KR" altLang="en-US">
                <a:latin typeface="+mn-ea"/>
                <a:ea typeface="+mn-ea"/>
              </a:rPr>
              <a:t>가중치를 가진 유향 그래프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67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ko-KR" altLang="en-US" dirty="0" err="1"/>
              <a:t>접두부</a:t>
            </a:r>
            <a:r>
              <a:rPr lang="ko-KR" altLang="en-US" dirty="0"/>
              <a:t> 특성의 장점은 코드와 코드 사이를 구분할 특별한 코드가 필요 없다</a:t>
            </a:r>
            <a:r>
              <a:rPr lang="en-US" altLang="ko-KR" dirty="0"/>
              <a:t>. </a:t>
            </a:r>
            <a:r>
              <a:rPr lang="ko-KR" altLang="en-US" dirty="0"/>
              <a:t>예를 들어</a:t>
            </a:r>
            <a:r>
              <a:rPr lang="en-US" altLang="ko-KR" dirty="0"/>
              <a:t>, 101</a:t>
            </a:r>
            <a:r>
              <a:rPr lang="en-US" altLang="ko-KR" dirty="0">
                <a:solidFill>
                  <a:srgbClr val="0000CC"/>
                </a:solidFill>
              </a:rPr>
              <a:t>#</a:t>
            </a:r>
            <a:r>
              <a:rPr lang="en-US" altLang="ko-KR" dirty="0"/>
              <a:t>10</a:t>
            </a:r>
            <a:r>
              <a:rPr lang="en-US" altLang="ko-KR" dirty="0">
                <a:solidFill>
                  <a:srgbClr val="0000CC"/>
                </a:solidFill>
              </a:rPr>
              <a:t>#</a:t>
            </a:r>
            <a:r>
              <a:rPr lang="en-US" altLang="ko-KR" dirty="0"/>
              <a:t>1</a:t>
            </a:r>
            <a:r>
              <a:rPr lang="en-US" altLang="ko-KR" dirty="0">
                <a:solidFill>
                  <a:srgbClr val="0000CC"/>
                </a:solidFill>
              </a:rPr>
              <a:t>#</a:t>
            </a:r>
            <a:r>
              <a:rPr lang="en-US" altLang="ko-KR" dirty="0"/>
              <a:t>111</a:t>
            </a:r>
            <a:r>
              <a:rPr lang="en-US" altLang="ko-KR" dirty="0">
                <a:solidFill>
                  <a:srgbClr val="0000CC"/>
                </a:solidFill>
              </a:rPr>
              <a:t>#</a:t>
            </a:r>
            <a:r>
              <a:rPr lang="en-US" altLang="ko-KR" dirty="0"/>
              <a:t>0</a:t>
            </a:r>
            <a:r>
              <a:rPr lang="en-US" altLang="ko-KR" dirty="0">
                <a:solidFill>
                  <a:srgbClr val="0000CC"/>
                </a:solidFill>
              </a:rPr>
              <a:t>#</a:t>
            </a:r>
            <a:r>
              <a:rPr lang="ko-KR" altLang="en-US" dirty="0"/>
              <a:t>⋯에서 ‘</a:t>
            </a:r>
            <a:r>
              <a:rPr lang="en-US" altLang="ko-KR" dirty="0">
                <a:solidFill>
                  <a:srgbClr val="0000CC"/>
                </a:solidFill>
              </a:rPr>
              <a:t>#</a:t>
            </a:r>
            <a:r>
              <a:rPr lang="en-US" altLang="ko-KR" dirty="0"/>
              <a:t>’</a:t>
            </a:r>
            <a:r>
              <a:rPr lang="ko-KR" altLang="en-US" dirty="0"/>
              <a:t>가 인접한 코드를 구분 짓고 있는데</a:t>
            </a:r>
            <a:r>
              <a:rPr lang="en-US" altLang="ko-KR" dirty="0"/>
              <a:t>, </a:t>
            </a:r>
            <a:r>
              <a:rPr lang="ko-KR" altLang="en-US" dirty="0" err="1"/>
              <a:t>허프만</a:t>
            </a:r>
            <a:r>
              <a:rPr lang="ko-KR" altLang="en-US" dirty="0"/>
              <a:t> 압축에서는 이러한 특별한 코드 없이 파일을 압축하고 해제할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spcAft>
                <a:spcPts val="1800"/>
              </a:spcAft>
            </a:pPr>
            <a:r>
              <a:rPr lang="ko-KR" altLang="en-US" dirty="0" err="1"/>
              <a:t>허프만</a:t>
            </a:r>
            <a:r>
              <a:rPr lang="ko-KR" altLang="en-US" dirty="0"/>
              <a:t> 압축은 입력 파일에 대해 각 문자의 출현 빈도수 </a:t>
            </a:r>
            <a:r>
              <a:rPr lang="en-US" altLang="ko-KR" dirty="0"/>
              <a:t>(</a:t>
            </a:r>
            <a:r>
              <a:rPr lang="ko-KR" altLang="en-US" dirty="0"/>
              <a:t>문자가 파일에 나타나는 횟수</a:t>
            </a:r>
            <a:r>
              <a:rPr lang="en-US" altLang="ko-KR" dirty="0"/>
              <a:t>)</a:t>
            </a:r>
            <a:r>
              <a:rPr lang="ko-KR" altLang="en-US" dirty="0"/>
              <a:t>에 기반을 둔 </a:t>
            </a:r>
            <a:r>
              <a:rPr lang="ko-KR" altLang="en-US" dirty="0" err="1"/>
              <a:t>이진트리를</a:t>
            </a:r>
            <a:r>
              <a:rPr lang="ko-KR" altLang="en-US" dirty="0"/>
              <a:t> 만들어서</a:t>
            </a:r>
            <a:r>
              <a:rPr lang="en-US" altLang="ko-KR" dirty="0"/>
              <a:t>, </a:t>
            </a:r>
            <a:r>
              <a:rPr lang="ko-KR" altLang="en-US" dirty="0"/>
              <a:t>각 문자에 이진 코드를 할당한다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>
              <a:spcAft>
                <a:spcPts val="1800"/>
              </a:spcAft>
            </a:pPr>
            <a:r>
              <a:rPr lang="ko-KR" altLang="en-US" dirty="0" smtClean="0"/>
              <a:t>이러한 </a:t>
            </a:r>
            <a:r>
              <a:rPr lang="ko-KR" altLang="en-US" dirty="0"/>
              <a:t>이진 코드를 </a:t>
            </a:r>
            <a:r>
              <a:rPr lang="ko-KR" altLang="en-US" dirty="0" err="1">
                <a:solidFill>
                  <a:srgbClr val="FF0000"/>
                </a:solidFill>
              </a:rPr>
              <a:t>허프만</a:t>
            </a:r>
            <a:r>
              <a:rPr lang="ko-KR" altLang="en-US" dirty="0">
                <a:solidFill>
                  <a:srgbClr val="FF0000"/>
                </a:solidFill>
              </a:rPr>
              <a:t> 코드</a:t>
            </a:r>
            <a:r>
              <a:rPr lang="ko-KR" altLang="en-US" dirty="0"/>
              <a:t>라고 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86687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Huffman Coding </a:t>
            </a:r>
            <a:r>
              <a:rPr lang="ko-KR" altLang="en-US" dirty="0" smtClean="0"/>
              <a:t>알고리즘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fontAlgn="base" latinLnBrk="1">
              <a:buNone/>
            </a:pPr>
            <a:r>
              <a:rPr lang="ko-KR" altLang="en-US" sz="3800" dirty="0" smtClean="0"/>
              <a:t>입력</a:t>
            </a:r>
            <a:r>
              <a:rPr lang="en-US" altLang="ko-KR" sz="3800" dirty="0"/>
              <a:t>: </a:t>
            </a:r>
            <a:r>
              <a:rPr lang="ko-KR" altLang="en-US" sz="3800" dirty="0"/>
              <a:t>입력 파일의 </a:t>
            </a:r>
            <a:r>
              <a:rPr lang="en-US" altLang="ko-KR" sz="3800" dirty="0"/>
              <a:t>n</a:t>
            </a:r>
            <a:r>
              <a:rPr lang="ko-KR" altLang="en-US" sz="3800" dirty="0"/>
              <a:t>개의 문자에 대한 각각의 빈도수</a:t>
            </a:r>
          </a:p>
          <a:p>
            <a:pPr marL="0" indent="0" fontAlgn="base" latinLnBrk="1">
              <a:spcAft>
                <a:spcPts val="1800"/>
              </a:spcAft>
              <a:buNone/>
            </a:pPr>
            <a:r>
              <a:rPr lang="ko-KR" altLang="en-US" sz="3800" dirty="0"/>
              <a:t>출력</a:t>
            </a:r>
            <a:r>
              <a:rPr lang="en-US" altLang="ko-KR" sz="3800" dirty="0"/>
              <a:t>: </a:t>
            </a:r>
            <a:r>
              <a:rPr lang="ko-KR" altLang="en-US" sz="3800" dirty="0" err="1"/>
              <a:t>허프만</a:t>
            </a:r>
            <a:r>
              <a:rPr lang="ko-KR" altLang="en-US" sz="3800" dirty="0"/>
              <a:t> 트리</a:t>
            </a:r>
          </a:p>
          <a:p>
            <a:pPr marL="0" indent="0" fontAlgn="base" latinLnBrk="1">
              <a:buNone/>
            </a:pPr>
            <a:r>
              <a:rPr lang="en-US" altLang="ko-KR" sz="4000" dirty="0"/>
              <a:t>1. </a:t>
            </a:r>
            <a:r>
              <a:rPr lang="ko-KR" altLang="en-US" sz="4000" dirty="0"/>
              <a:t>각 문자 당 </a:t>
            </a:r>
            <a:r>
              <a:rPr lang="ko-KR" altLang="en-US" sz="4000" dirty="0" err="1"/>
              <a:t>노드를</a:t>
            </a:r>
            <a:r>
              <a:rPr lang="ko-KR" altLang="en-US" sz="4000" dirty="0"/>
              <a:t> 만들고</a:t>
            </a:r>
            <a:r>
              <a:rPr lang="en-US" altLang="ko-KR" sz="4000" dirty="0"/>
              <a:t>, </a:t>
            </a:r>
            <a:r>
              <a:rPr lang="ko-KR" altLang="en-US" sz="4000" dirty="0"/>
              <a:t>그 문자의 빈도수를 </a:t>
            </a:r>
            <a:r>
              <a:rPr lang="ko-KR" altLang="en-US" sz="4000" dirty="0" err="1"/>
              <a:t>노드에</a:t>
            </a:r>
            <a:r>
              <a:rPr lang="ko-KR" altLang="en-US" sz="4000" dirty="0"/>
              <a:t> </a:t>
            </a:r>
            <a:r>
              <a:rPr lang="ko-KR" altLang="en-US" sz="4000" dirty="0" smtClean="0"/>
              <a:t>저장</a:t>
            </a:r>
            <a:endParaRPr lang="ko-KR" altLang="en-US" sz="4000" dirty="0"/>
          </a:p>
          <a:p>
            <a:pPr marL="0" indent="0" fontAlgn="base" latinLnBrk="1">
              <a:buNone/>
            </a:pPr>
            <a:r>
              <a:rPr lang="en-US" altLang="ko-KR" sz="4000" dirty="0"/>
              <a:t>2. n</a:t>
            </a:r>
            <a:r>
              <a:rPr lang="ko-KR" altLang="en-US" sz="4000" dirty="0"/>
              <a:t>개의 </a:t>
            </a:r>
            <a:r>
              <a:rPr lang="ko-KR" altLang="en-US" sz="4000" dirty="0" err="1" smtClean="0"/>
              <a:t>노드의</a:t>
            </a:r>
            <a:r>
              <a:rPr lang="ko-KR" altLang="en-US" sz="4000" dirty="0" smtClean="0"/>
              <a:t> </a:t>
            </a:r>
            <a:r>
              <a:rPr lang="ko-KR" altLang="en-US" sz="4000" dirty="0"/>
              <a:t>빈도수에 대해 우선순위 큐 </a:t>
            </a:r>
            <a:r>
              <a:rPr lang="en-US" altLang="ko-KR" sz="4000" dirty="0"/>
              <a:t>Q</a:t>
            </a:r>
            <a:r>
              <a:rPr lang="ko-KR" altLang="en-US" sz="4000" dirty="0"/>
              <a:t>를 만든다</a:t>
            </a:r>
            <a:r>
              <a:rPr lang="en-US" altLang="ko-KR" sz="4000" dirty="0"/>
              <a:t>.</a:t>
            </a:r>
            <a:endParaRPr lang="ko-KR" altLang="en-US" sz="4000" dirty="0"/>
          </a:p>
          <a:p>
            <a:pPr marL="0" indent="0" fontAlgn="base" latinLnBrk="1">
              <a:buNone/>
            </a:pPr>
            <a:r>
              <a:rPr lang="en-US" altLang="ko-KR" sz="4000" dirty="0"/>
              <a:t>3. while ( Q</a:t>
            </a:r>
            <a:r>
              <a:rPr lang="ko-KR" altLang="en-US" sz="4000" dirty="0"/>
              <a:t>에 있는 </a:t>
            </a:r>
            <a:r>
              <a:rPr lang="ko-KR" altLang="en-US" sz="4000" dirty="0" err="1"/>
              <a:t>노드</a:t>
            </a:r>
            <a:r>
              <a:rPr lang="ko-KR" altLang="en-US" sz="4000" dirty="0"/>
              <a:t> 수 ≥ </a:t>
            </a:r>
            <a:r>
              <a:rPr lang="en-US" altLang="ko-KR" sz="4000" dirty="0"/>
              <a:t>2 ) {</a:t>
            </a:r>
            <a:endParaRPr lang="ko-KR" altLang="en-US" sz="4000" dirty="0"/>
          </a:p>
          <a:p>
            <a:pPr marL="0" indent="0" fontAlgn="base" latinLnBrk="1">
              <a:buNone/>
            </a:pPr>
            <a:r>
              <a:rPr lang="en-US" altLang="ko-KR" sz="4000" dirty="0"/>
              <a:t>4. </a:t>
            </a:r>
            <a:r>
              <a:rPr lang="en-US" altLang="ko-KR" sz="4000" dirty="0" smtClean="0"/>
              <a:t>     </a:t>
            </a:r>
            <a:r>
              <a:rPr lang="ko-KR" altLang="en-US" sz="4000" dirty="0" smtClean="0"/>
              <a:t>빈도수가 </a:t>
            </a:r>
            <a:r>
              <a:rPr lang="ko-KR" altLang="en-US" sz="4000" dirty="0"/>
              <a:t>가장 작은 </a:t>
            </a:r>
            <a:r>
              <a:rPr lang="en-US" altLang="ko-KR" sz="4000" dirty="0"/>
              <a:t>2</a:t>
            </a:r>
            <a:r>
              <a:rPr lang="ko-KR" altLang="en-US" sz="4000" dirty="0"/>
              <a:t>개의 </a:t>
            </a:r>
            <a:r>
              <a:rPr lang="ko-KR" altLang="en-US" sz="4000" dirty="0" err="1"/>
              <a:t>노드</a:t>
            </a:r>
            <a:r>
              <a:rPr lang="ko-KR" altLang="en-US" sz="4000" dirty="0"/>
              <a:t> </a:t>
            </a:r>
            <a:r>
              <a:rPr lang="en-US" altLang="ko-KR" sz="4000" dirty="0"/>
              <a:t>(A</a:t>
            </a:r>
            <a:r>
              <a:rPr lang="ko-KR" altLang="en-US" sz="4000" dirty="0"/>
              <a:t>와 </a:t>
            </a:r>
            <a:r>
              <a:rPr lang="en-US" altLang="ko-KR" sz="4000" dirty="0"/>
              <a:t>B)</a:t>
            </a:r>
            <a:r>
              <a:rPr lang="ko-KR" altLang="en-US" sz="4000" dirty="0"/>
              <a:t>를 </a:t>
            </a:r>
            <a:r>
              <a:rPr lang="en-US" altLang="ko-KR" sz="4000" dirty="0"/>
              <a:t>Q</a:t>
            </a:r>
            <a:r>
              <a:rPr lang="ko-KR" altLang="en-US" sz="4000" dirty="0"/>
              <a:t>에서 </a:t>
            </a:r>
            <a:r>
              <a:rPr lang="ko-KR" altLang="en-US" sz="4000" dirty="0" smtClean="0"/>
              <a:t>제거</a:t>
            </a:r>
            <a:endParaRPr lang="ko-KR" altLang="en-US" sz="4000" dirty="0"/>
          </a:p>
          <a:p>
            <a:pPr marL="0" indent="0" fontAlgn="base" latinLnBrk="1">
              <a:buNone/>
            </a:pPr>
            <a:r>
              <a:rPr lang="en-US" altLang="ko-KR" sz="4000" dirty="0"/>
              <a:t>5. </a:t>
            </a:r>
            <a:r>
              <a:rPr lang="en-US" altLang="ko-KR" sz="4000" dirty="0" smtClean="0"/>
              <a:t>     </a:t>
            </a:r>
            <a:r>
              <a:rPr lang="ko-KR" altLang="en-US" sz="4000" dirty="0" smtClean="0"/>
              <a:t>새 </a:t>
            </a:r>
            <a:r>
              <a:rPr lang="ko-KR" altLang="en-US" sz="4000" dirty="0" err="1"/>
              <a:t>노드</a:t>
            </a:r>
            <a:r>
              <a:rPr lang="ko-KR" altLang="en-US" sz="4000" dirty="0"/>
              <a:t> </a:t>
            </a:r>
            <a:r>
              <a:rPr lang="en-US" altLang="ko-KR" sz="4000" dirty="0"/>
              <a:t>N</a:t>
            </a:r>
            <a:r>
              <a:rPr lang="ko-KR" altLang="en-US" sz="4000" dirty="0"/>
              <a:t>을 만들고</a:t>
            </a:r>
            <a:r>
              <a:rPr lang="en-US" altLang="ko-KR" sz="4000" dirty="0"/>
              <a:t>, A</a:t>
            </a:r>
            <a:r>
              <a:rPr lang="ko-KR" altLang="en-US" sz="4000" dirty="0"/>
              <a:t>와 </a:t>
            </a:r>
            <a:r>
              <a:rPr lang="en-US" altLang="ko-KR" sz="4000" dirty="0"/>
              <a:t>B</a:t>
            </a:r>
            <a:r>
              <a:rPr lang="ko-KR" altLang="en-US" sz="4000" dirty="0"/>
              <a:t>를 </a:t>
            </a:r>
            <a:r>
              <a:rPr lang="en-US" altLang="ko-KR" sz="4000" dirty="0"/>
              <a:t>N</a:t>
            </a:r>
            <a:r>
              <a:rPr lang="ko-KR" altLang="en-US" sz="4000" dirty="0"/>
              <a:t>의 자식 </a:t>
            </a:r>
            <a:r>
              <a:rPr lang="ko-KR" altLang="en-US" sz="4000" dirty="0" err="1"/>
              <a:t>노드로</a:t>
            </a:r>
            <a:r>
              <a:rPr lang="ko-KR" altLang="en-US" sz="4000" dirty="0"/>
              <a:t> 만든다</a:t>
            </a:r>
            <a:r>
              <a:rPr lang="en-US" altLang="ko-KR" sz="4000" dirty="0"/>
              <a:t>.</a:t>
            </a:r>
            <a:endParaRPr lang="ko-KR" altLang="en-US" sz="4000" dirty="0"/>
          </a:p>
          <a:p>
            <a:pPr marL="0" indent="0" fontAlgn="base" latinLnBrk="1">
              <a:buNone/>
            </a:pPr>
            <a:r>
              <a:rPr lang="en-US" altLang="ko-KR" sz="4000" dirty="0"/>
              <a:t>6</a:t>
            </a:r>
            <a:r>
              <a:rPr lang="en-US" altLang="ko-KR" sz="4000" dirty="0" smtClean="0"/>
              <a:t>.      </a:t>
            </a:r>
            <a:r>
              <a:rPr lang="en-US" altLang="ko-KR" sz="4000" dirty="0"/>
              <a:t>N</a:t>
            </a:r>
            <a:r>
              <a:rPr lang="ko-KR" altLang="en-US" sz="4000" dirty="0"/>
              <a:t>의 빈도수 </a:t>
            </a:r>
            <a:r>
              <a:rPr lang="en-US" altLang="ko-KR" sz="4000" dirty="0"/>
              <a:t>= A</a:t>
            </a:r>
            <a:r>
              <a:rPr lang="ko-KR" altLang="en-US" sz="4000" dirty="0"/>
              <a:t>의 빈도수 </a:t>
            </a:r>
            <a:r>
              <a:rPr lang="en-US" altLang="ko-KR" sz="4000" dirty="0"/>
              <a:t>+ B</a:t>
            </a:r>
            <a:r>
              <a:rPr lang="ko-KR" altLang="en-US" sz="4000" dirty="0"/>
              <a:t>의 빈도수</a:t>
            </a:r>
          </a:p>
          <a:p>
            <a:pPr marL="0" indent="0" fontAlgn="base" latinLnBrk="1">
              <a:buNone/>
            </a:pPr>
            <a:r>
              <a:rPr lang="en-US" altLang="ko-KR" sz="4000" dirty="0"/>
              <a:t>7. </a:t>
            </a:r>
            <a:r>
              <a:rPr lang="en-US" altLang="ko-KR" sz="4000" dirty="0" smtClean="0"/>
              <a:t>     </a:t>
            </a:r>
            <a:r>
              <a:rPr lang="ko-KR" altLang="en-US" sz="4000" dirty="0" err="1" smtClean="0"/>
              <a:t>노드</a:t>
            </a:r>
            <a:r>
              <a:rPr lang="ko-KR" altLang="en-US" sz="4000" dirty="0" smtClean="0"/>
              <a:t> </a:t>
            </a:r>
            <a:r>
              <a:rPr lang="en-US" altLang="ko-KR" sz="4000" dirty="0"/>
              <a:t>N</a:t>
            </a:r>
            <a:r>
              <a:rPr lang="ko-KR" altLang="en-US" sz="4000" dirty="0"/>
              <a:t>을 </a:t>
            </a:r>
            <a:r>
              <a:rPr lang="en-US" altLang="ko-KR" sz="4000" dirty="0"/>
              <a:t>Q</a:t>
            </a:r>
            <a:r>
              <a:rPr lang="ko-KR" altLang="en-US" sz="4000" dirty="0"/>
              <a:t>에 삽입한다</a:t>
            </a:r>
            <a:r>
              <a:rPr lang="en-US" altLang="ko-KR" sz="4000" dirty="0"/>
              <a:t>.</a:t>
            </a:r>
            <a:endParaRPr lang="ko-KR" altLang="en-US" sz="4000" dirty="0"/>
          </a:p>
          <a:p>
            <a:pPr marL="0" indent="0" fontAlgn="base" latinLnBrk="1">
              <a:buNone/>
            </a:pPr>
            <a:r>
              <a:rPr lang="en-US" altLang="ko-KR" sz="4000" dirty="0" smtClean="0"/>
              <a:t>    }</a:t>
            </a:r>
            <a:endParaRPr lang="ko-KR" altLang="en-US" sz="4000" dirty="0"/>
          </a:p>
          <a:p>
            <a:pPr marL="0" indent="0" fontAlgn="base" latinLnBrk="1">
              <a:buNone/>
            </a:pPr>
            <a:r>
              <a:rPr lang="en-US" altLang="ko-KR" sz="4000" dirty="0"/>
              <a:t>8. return </a:t>
            </a:r>
            <a:r>
              <a:rPr lang="en-US" altLang="ko-KR" sz="4000" dirty="0" smtClean="0"/>
              <a:t>Q  </a:t>
            </a:r>
            <a:r>
              <a:rPr lang="en-US" altLang="ko-KR" sz="3800" dirty="0" smtClean="0"/>
              <a:t> </a:t>
            </a:r>
            <a:r>
              <a:rPr lang="en-US" altLang="ko-KR" sz="3800" dirty="0">
                <a:solidFill>
                  <a:srgbClr val="0000CC"/>
                </a:solidFill>
              </a:rPr>
              <a:t>// </a:t>
            </a:r>
            <a:r>
              <a:rPr lang="ko-KR" altLang="en-US" sz="3800" dirty="0" err="1">
                <a:solidFill>
                  <a:srgbClr val="0000CC"/>
                </a:solidFill>
              </a:rPr>
              <a:t>허프만</a:t>
            </a:r>
            <a:r>
              <a:rPr lang="ko-KR" altLang="en-US" sz="3800" dirty="0">
                <a:solidFill>
                  <a:srgbClr val="0000CC"/>
                </a:solidFill>
              </a:rPr>
              <a:t> </a:t>
            </a:r>
            <a:r>
              <a:rPr lang="ko-KR" altLang="en-US" sz="3800" dirty="0" err="1">
                <a:solidFill>
                  <a:srgbClr val="0000CC"/>
                </a:solidFill>
              </a:rPr>
              <a:t>트리의</a:t>
            </a:r>
            <a:r>
              <a:rPr lang="ko-KR" altLang="en-US" sz="3800" dirty="0">
                <a:solidFill>
                  <a:srgbClr val="0000CC"/>
                </a:solidFill>
              </a:rPr>
              <a:t> 루트를 </a:t>
            </a:r>
            <a:r>
              <a:rPr lang="ko-KR" altLang="en-US" sz="3800" dirty="0" err="1">
                <a:solidFill>
                  <a:srgbClr val="0000CC"/>
                </a:solidFill>
              </a:rPr>
              <a:t>리턴하는</a:t>
            </a:r>
            <a:r>
              <a:rPr lang="ko-KR" altLang="en-US" sz="3800" dirty="0">
                <a:solidFill>
                  <a:srgbClr val="0000CC"/>
                </a:solidFill>
              </a:rPr>
              <a:t> 것이다</a:t>
            </a:r>
            <a:r>
              <a:rPr lang="en-US" altLang="ko-KR" sz="3800" dirty="0">
                <a:solidFill>
                  <a:srgbClr val="0000CC"/>
                </a:solidFill>
              </a:rPr>
              <a:t>.</a:t>
            </a:r>
            <a:endParaRPr lang="ko-KR" altLang="en-US" dirty="0">
              <a:solidFill>
                <a:srgbClr val="0000CC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6354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 latinLnBrk="1"/>
            <a:r>
              <a:rPr lang="en-US" altLang="ko-KR" dirty="0" err="1" smtClean="0"/>
              <a:t>HuffmanCoding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알고리즘의 수행 과정</a:t>
            </a:r>
            <a:endParaRPr lang="en-US" altLang="ko-KR" dirty="0" smtClean="0"/>
          </a:p>
          <a:p>
            <a:pPr fontAlgn="base" latinLnBrk="1"/>
            <a:r>
              <a:rPr lang="ko-KR" altLang="en-US" dirty="0" smtClean="0"/>
              <a:t>입력 </a:t>
            </a:r>
            <a:r>
              <a:rPr lang="ko-KR" altLang="en-US" dirty="0"/>
              <a:t>파일은 </a:t>
            </a:r>
            <a:r>
              <a:rPr lang="en-US" altLang="ko-KR" dirty="0"/>
              <a:t>4</a:t>
            </a:r>
            <a:r>
              <a:rPr lang="ko-KR" altLang="en-US" dirty="0"/>
              <a:t>개의 문자로 되어 있고</a:t>
            </a:r>
            <a:r>
              <a:rPr lang="en-US" altLang="ko-KR" dirty="0"/>
              <a:t>, </a:t>
            </a:r>
            <a:r>
              <a:rPr lang="ko-KR" altLang="en-US" dirty="0"/>
              <a:t>각 문자의 빈도수는 다음과 같다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indent="0" algn="ctr" fontAlgn="base">
              <a:buNone/>
            </a:pPr>
            <a:r>
              <a:rPr lang="en-US" altLang="ko-KR" dirty="0"/>
              <a:t>A: 450 T: 90 G: 120 C: </a:t>
            </a:r>
            <a:r>
              <a:rPr lang="en-US" altLang="ko-KR" dirty="0" smtClean="0"/>
              <a:t>270</a:t>
            </a:r>
          </a:p>
          <a:p>
            <a:pPr marL="0" indent="0" algn="ctr" fontAlgn="base">
              <a:buNone/>
            </a:pPr>
            <a:endParaRPr lang="ko-KR" altLang="en-US" dirty="0"/>
          </a:p>
          <a:p>
            <a:pPr lvl="0"/>
            <a:r>
              <a:rPr lang="en-US" altLang="ko-KR" dirty="0"/>
              <a:t>Line 2</a:t>
            </a:r>
            <a:r>
              <a:rPr lang="ko-KR" altLang="en-US" dirty="0"/>
              <a:t>를 수행한 후의 </a:t>
            </a:r>
            <a:r>
              <a:rPr lang="en-US" altLang="ko-KR" dirty="0"/>
              <a:t>Q: </a:t>
            </a:r>
            <a:endParaRPr lang="ko-KR" altLang="en-US" dirty="0"/>
          </a:p>
          <a:p>
            <a:endParaRPr lang="en-US" dirty="0"/>
          </a:p>
        </p:txBody>
      </p:sp>
      <p:sp>
        <p:nvSpPr>
          <p:cNvPr id="33" name="Text Box 11"/>
          <p:cNvSpPr txBox="1">
            <a:spLocks noChangeArrowheads="1"/>
          </p:cNvSpPr>
          <p:nvPr/>
        </p:nvSpPr>
        <p:spPr bwMode="auto">
          <a:xfrm>
            <a:off x="5243140" y="4225497"/>
            <a:ext cx="355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9pPr>
          </a:lstStyle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1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A</a:t>
            </a:r>
          </a:p>
        </p:txBody>
      </p:sp>
      <p:sp>
        <p:nvSpPr>
          <p:cNvPr id="34" name="Text Box 12"/>
          <p:cNvSpPr txBox="1">
            <a:spLocks noChangeArrowheads="1"/>
          </p:cNvSpPr>
          <p:nvPr/>
        </p:nvSpPr>
        <p:spPr bwMode="auto">
          <a:xfrm>
            <a:off x="3399061" y="4225329"/>
            <a:ext cx="330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9pPr>
          </a:lstStyle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1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T</a:t>
            </a:r>
          </a:p>
        </p:txBody>
      </p:sp>
      <p:sp>
        <p:nvSpPr>
          <p:cNvPr id="35" name="Text Box 13"/>
          <p:cNvSpPr txBox="1">
            <a:spLocks noChangeArrowheads="1"/>
          </p:cNvSpPr>
          <p:nvPr/>
        </p:nvSpPr>
        <p:spPr bwMode="auto">
          <a:xfrm>
            <a:off x="4629323" y="4225329"/>
            <a:ext cx="3032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9pPr>
          </a:lstStyle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1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G</a:t>
            </a:r>
          </a:p>
        </p:txBody>
      </p:sp>
      <p:sp>
        <p:nvSpPr>
          <p:cNvPr id="36" name="Text Box 14"/>
          <p:cNvSpPr txBox="1">
            <a:spLocks noChangeArrowheads="1"/>
          </p:cNvSpPr>
          <p:nvPr/>
        </p:nvSpPr>
        <p:spPr bwMode="auto">
          <a:xfrm>
            <a:off x="4032274" y="4225329"/>
            <a:ext cx="3000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9pPr>
          </a:lstStyle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1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C</a:t>
            </a:r>
          </a:p>
        </p:txBody>
      </p:sp>
      <p:sp>
        <p:nvSpPr>
          <p:cNvPr id="37" name="Text Box 17"/>
          <p:cNvSpPr txBox="1">
            <a:spLocks noChangeArrowheads="1"/>
          </p:cNvSpPr>
          <p:nvPr/>
        </p:nvSpPr>
        <p:spPr bwMode="auto">
          <a:xfrm>
            <a:off x="5125665" y="4748212"/>
            <a:ext cx="5699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9pPr>
          </a:lstStyle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450</a:t>
            </a:r>
          </a:p>
        </p:txBody>
      </p:sp>
      <p:sp>
        <p:nvSpPr>
          <p:cNvPr id="38" name="Text Box 18"/>
          <p:cNvSpPr txBox="1">
            <a:spLocks noChangeArrowheads="1"/>
          </p:cNvSpPr>
          <p:nvPr/>
        </p:nvSpPr>
        <p:spPr bwMode="auto">
          <a:xfrm>
            <a:off x="3388196" y="4757142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9pPr>
          </a:lstStyle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90</a:t>
            </a:r>
          </a:p>
        </p:txBody>
      </p:sp>
      <p:sp>
        <p:nvSpPr>
          <p:cNvPr id="39" name="Text Box 19"/>
          <p:cNvSpPr txBox="1">
            <a:spLocks noChangeArrowheads="1"/>
          </p:cNvSpPr>
          <p:nvPr/>
        </p:nvSpPr>
        <p:spPr bwMode="auto">
          <a:xfrm>
            <a:off x="4556298" y="4749204"/>
            <a:ext cx="5699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9pPr>
          </a:lstStyle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120</a:t>
            </a:r>
          </a:p>
        </p:txBody>
      </p:sp>
      <p:sp>
        <p:nvSpPr>
          <p:cNvPr id="40" name="Text Box 20"/>
          <p:cNvSpPr txBox="1">
            <a:spLocks noChangeArrowheads="1"/>
          </p:cNvSpPr>
          <p:nvPr/>
        </p:nvSpPr>
        <p:spPr bwMode="auto">
          <a:xfrm>
            <a:off x="3973537" y="4748212"/>
            <a:ext cx="568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9pPr>
          </a:lstStyle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270</a:t>
            </a:r>
          </a:p>
        </p:txBody>
      </p:sp>
      <p:sp>
        <p:nvSpPr>
          <p:cNvPr id="41" name="타원 1"/>
          <p:cNvSpPr>
            <a:spLocks noChangeArrowheads="1"/>
          </p:cNvSpPr>
          <p:nvPr/>
        </p:nvSpPr>
        <p:spPr bwMode="auto">
          <a:xfrm>
            <a:off x="4005287" y="4257079"/>
            <a:ext cx="396875" cy="396875"/>
          </a:xfrm>
          <a:prstGeom prst="ellipse">
            <a:avLst/>
          </a:prstGeom>
          <a:noFill/>
          <a:ln w="19050" algn="ctr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2" name="타원 51"/>
          <p:cNvSpPr>
            <a:spLocks noChangeArrowheads="1"/>
          </p:cNvSpPr>
          <p:nvPr/>
        </p:nvSpPr>
        <p:spPr bwMode="auto">
          <a:xfrm>
            <a:off x="4616623" y="4252317"/>
            <a:ext cx="395288" cy="396875"/>
          </a:xfrm>
          <a:prstGeom prst="ellipse">
            <a:avLst/>
          </a:prstGeom>
          <a:noFill/>
          <a:ln w="19050" algn="ctr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3" name="타원 52"/>
          <p:cNvSpPr>
            <a:spLocks noChangeArrowheads="1"/>
          </p:cNvSpPr>
          <p:nvPr/>
        </p:nvSpPr>
        <p:spPr bwMode="auto">
          <a:xfrm>
            <a:off x="3397473" y="4245967"/>
            <a:ext cx="396875" cy="396875"/>
          </a:xfrm>
          <a:prstGeom prst="ellipse">
            <a:avLst/>
          </a:prstGeom>
          <a:noFill/>
          <a:ln w="19050" algn="ctr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4" name="타원 53"/>
          <p:cNvSpPr>
            <a:spLocks noChangeArrowheads="1"/>
          </p:cNvSpPr>
          <p:nvPr/>
        </p:nvSpPr>
        <p:spPr bwMode="auto">
          <a:xfrm>
            <a:off x="5243140" y="4265185"/>
            <a:ext cx="395287" cy="395287"/>
          </a:xfrm>
          <a:prstGeom prst="ellipse">
            <a:avLst/>
          </a:prstGeom>
          <a:noFill/>
          <a:ln w="19050" algn="ctr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5" name="모서리가 둥근 직사각형 4"/>
          <p:cNvSpPr>
            <a:spLocks noChangeArrowheads="1"/>
          </p:cNvSpPr>
          <p:nvPr/>
        </p:nvSpPr>
        <p:spPr bwMode="auto">
          <a:xfrm>
            <a:off x="3210098" y="4149129"/>
            <a:ext cx="2586038" cy="577850"/>
          </a:xfrm>
          <a:prstGeom prst="roundRect">
            <a:avLst>
              <a:gd name="adj" fmla="val 16667"/>
            </a:avLst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TextBox 5"/>
          <p:cNvSpPr txBox="1">
            <a:spLocks noChangeArrowheads="1"/>
          </p:cNvSpPr>
          <p:nvPr/>
        </p:nvSpPr>
        <p:spPr bwMode="auto">
          <a:xfrm>
            <a:off x="2821161" y="4191992"/>
            <a:ext cx="2889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9pPr>
          </a:lstStyle>
          <a:p>
            <a:pPr eaLnBrk="1" hangingPunct="1"/>
            <a:r>
              <a:rPr lang="en-US" b="1">
                <a:solidFill>
                  <a:srgbClr val="FF0000"/>
                </a:solidFill>
                <a:latin typeface="바탕" pitchFamily="18" charset="-127"/>
                <a:ea typeface="바탕" pitchFamily="18" charset="-127"/>
              </a:rPr>
              <a:t>Q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20244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 latinLnBrk="1"/>
            <a:r>
              <a:rPr lang="en-US" altLang="ko-KR" dirty="0"/>
              <a:t>Line 3</a:t>
            </a:r>
            <a:r>
              <a:rPr lang="ko-KR" altLang="en-US" dirty="0"/>
              <a:t>의 </a:t>
            </a:r>
            <a:r>
              <a:rPr lang="en-US" altLang="ko-KR" dirty="0"/>
              <a:t>while-</a:t>
            </a:r>
            <a:r>
              <a:rPr lang="ko-KR" altLang="en-US" dirty="0"/>
              <a:t>루프 조건이 ‘참’이므로</a:t>
            </a:r>
            <a:r>
              <a:rPr lang="en-US" altLang="ko-KR" dirty="0"/>
              <a:t>, line 4~7</a:t>
            </a:r>
            <a:r>
              <a:rPr lang="ko-KR" altLang="en-US" dirty="0"/>
              <a:t>을 수행한다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Q</a:t>
            </a:r>
            <a:r>
              <a:rPr lang="ko-KR" altLang="en-US" dirty="0"/>
              <a:t>에서 ‘</a:t>
            </a:r>
            <a:r>
              <a:rPr lang="en-US" altLang="ko-KR" dirty="0"/>
              <a:t>T’</a:t>
            </a:r>
            <a:r>
              <a:rPr lang="ko-KR" altLang="en-US" dirty="0"/>
              <a:t>와 ‘</a:t>
            </a:r>
            <a:r>
              <a:rPr lang="en-US" altLang="ko-KR" dirty="0"/>
              <a:t>G’</a:t>
            </a:r>
            <a:r>
              <a:rPr lang="ko-KR" altLang="en-US" dirty="0"/>
              <a:t>를 제거한 후</a:t>
            </a:r>
            <a:r>
              <a:rPr lang="en-US" altLang="ko-KR" dirty="0"/>
              <a:t>, </a:t>
            </a:r>
            <a:r>
              <a:rPr lang="ko-KR" altLang="en-US" dirty="0"/>
              <a:t>새 부모 </a:t>
            </a:r>
            <a:r>
              <a:rPr lang="ko-KR" altLang="en-US" dirty="0" err="1"/>
              <a:t>노드를</a:t>
            </a:r>
            <a:r>
              <a:rPr lang="ko-KR" altLang="en-US" dirty="0"/>
              <a:t> </a:t>
            </a:r>
            <a:r>
              <a:rPr lang="en-US" altLang="ko-KR" dirty="0"/>
              <a:t>Q</a:t>
            </a:r>
            <a:r>
              <a:rPr lang="ko-KR" altLang="en-US" dirty="0"/>
              <a:t>에 삽입한다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5" name="타원 84"/>
          <p:cNvSpPr>
            <a:spLocks noChangeArrowheads="1"/>
          </p:cNvSpPr>
          <p:nvPr/>
        </p:nvSpPr>
        <p:spPr bwMode="auto">
          <a:xfrm>
            <a:off x="4281736" y="4176712"/>
            <a:ext cx="395287" cy="396875"/>
          </a:xfrm>
          <a:prstGeom prst="ellipse">
            <a:avLst/>
          </a:prstGeom>
          <a:solidFill>
            <a:srgbClr val="FFFF00"/>
          </a:solidFill>
          <a:ln w="19050" algn="ctr">
            <a:solidFill>
              <a:srgbClr val="000099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타원 85"/>
          <p:cNvSpPr>
            <a:spLocks noChangeArrowheads="1"/>
          </p:cNvSpPr>
          <p:nvPr/>
        </p:nvSpPr>
        <p:spPr bwMode="auto">
          <a:xfrm>
            <a:off x="3746748" y="4170362"/>
            <a:ext cx="396875" cy="396875"/>
          </a:xfrm>
          <a:prstGeom prst="ellipse">
            <a:avLst/>
          </a:prstGeom>
          <a:solidFill>
            <a:srgbClr val="FFFF00"/>
          </a:solidFill>
          <a:ln w="19050" algn="ctr">
            <a:solidFill>
              <a:srgbClr val="000099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" name="Line 45"/>
          <p:cNvSpPr>
            <a:spLocks noChangeShapeType="1"/>
          </p:cNvSpPr>
          <p:nvPr/>
        </p:nvSpPr>
        <p:spPr bwMode="auto">
          <a:xfrm flipH="1">
            <a:off x="4007098" y="3824287"/>
            <a:ext cx="131763" cy="358775"/>
          </a:xfrm>
          <a:prstGeom prst="line">
            <a:avLst/>
          </a:prstGeom>
          <a:noFill/>
          <a:ln w="38100">
            <a:solidFill>
              <a:srgbClr val="00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Line 46"/>
          <p:cNvSpPr>
            <a:spLocks noChangeShapeType="1"/>
          </p:cNvSpPr>
          <p:nvPr/>
        </p:nvSpPr>
        <p:spPr bwMode="auto">
          <a:xfrm>
            <a:off x="4281736" y="3802062"/>
            <a:ext cx="149225" cy="384175"/>
          </a:xfrm>
          <a:prstGeom prst="line">
            <a:avLst/>
          </a:prstGeom>
          <a:noFill/>
          <a:ln w="38100">
            <a:solidFill>
              <a:srgbClr val="00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Text Box 11"/>
          <p:cNvSpPr txBox="1">
            <a:spLocks noChangeArrowheads="1"/>
          </p:cNvSpPr>
          <p:nvPr/>
        </p:nvSpPr>
        <p:spPr bwMode="auto">
          <a:xfrm>
            <a:off x="1286049" y="2869828"/>
            <a:ext cx="355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9pPr>
          </a:lstStyle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1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A</a:t>
            </a:r>
          </a:p>
        </p:txBody>
      </p:sp>
      <p:sp>
        <p:nvSpPr>
          <p:cNvPr id="30" name="Text Box 12"/>
          <p:cNvSpPr txBox="1">
            <a:spLocks noChangeArrowheads="1"/>
          </p:cNvSpPr>
          <p:nvPr/>
        </p:nvSpPr>
        <p:spPr bwMode="auto">
          <a:xfrm>
            <a:off x="3748336" y="4149725"/>
            <a:ext cx="330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9pPr>
          </a:lstStyle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T</a:t>
            </a:r>
          </a:p>
        </p:txBody>
      </p:sp>
      <p:sp>
        <p:nvSpPr>
          <p:cNvPr id="31" name="Text Box 13"/>
          <p:cNvSpPr txBox="1">
            <a:spLocks noChangeArrowheads="1"/>
          </p:cNvSpPr>
          <p:nvPr/>
        </p:nvSpPr>
        <p:spPr bwMode="auto">
          <a:xfrm>
            <a:off x="4294436" y="4149725"/>
            <a:ext cx="3032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9pPr>
          </a:lstStyle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G</a:t>
            </a:r>
          </a:p>
        </p:txBody>
      </p:sp>
      <p:sp>
        <p:nvSpPr>
          <p:cNvPr id="32" name="Text Box 14"/>
          <p:cNvSpPr txBox="1">
            <a:spLocks noChangeArrowheads="1"/>
          </p:cNvSpPr>
          <p:nvPr/>
        </p:nvSpPr>
        <p:spPr bwMode="auto">
          <a:xfrm>
            <a:off x="2261940" y="2873003"/>
            <a:ext cx="3000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9pPr>
          </a:lstStyle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1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C</a:t>
            </a:r>
          </a:p>
        </p:txBody>
      </p:sp>
      <p:sp>
        <p:nvSpPr>
          <p:cNvPr id="33" name="Text Box 17"/>
          <p:cNvSpPr txBox="1">
            <a:spLocks noChangeArrowheads="1"/>
          </p:cNvSpPr>
          <p:nvPr/>
        </p:nvSpPr>
        <p:spPr bwMode="auto">
          <a:xfrm>
            <a:off x="1187624" y="3407991"/>
            <a:ext cx="5699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9pPr>
          </a:lstStyle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450</a:t>
            </a:r>
          </a:p>
        </p:txBody>
      </p:sp>
      <p:sp>
        <p:nvSpPr>
          <p:cNvPr id="34" name="Text Box 18"/>
          <p:cNvSpPr txBox="1">
            <a:spLocks noChangeArrowheads="1"/>
          </p:cNvSpPr>
          <p:nvPr/>
        </p:nvSpPr>
        <p:spPr bwMode="auto">
          <a:xfrm>
            <a:off x="3551486" y="4573587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9pPr>
          </a:lstStyle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90</a:t>
            </a:r>
          </a:p>
        </p:txBody>
      </p:sp>
      <p:sp>
        <p:nvSpPr>
          <p:cNvPr id="35" name="Text Box 19"/>
          <p:cNvSpPr txBox="1">
            <a:spLocks noChangeArrowheads="1"/>
          </p:cNvSpPr>
          <p:nvPr/>
        </p:nvSpPr>
        <p:spPr bwMode="auto">
          <a:xfrm>
            <a:off x="4221411" y="4578350"/>
            <a:ext cx="5699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9pPr>
          </a:lstStyle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120</a:t>
            </a:r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auto">
          <a:xfrm>
            <a:off x="2123828" y="3379416"/>
            <a:ext cx="5699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9pPr>
          </a:lstStyle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270</a:t>
            </a:r>
          </a:p>
        </p:txBody>
      </p:sp>
      <p:sp>
        <p:nvSpPr>
          <p:cNvPr id="37" name="타원 83"/>
          <p:cNvSpPr>
            <a:spLocks noChangeArrowheads="1"/>
          </p:cNvSpPr>
          <p:nvPr/>
        </p:nvSpPr>
        <p:spPr bwMode="auto">
          <a:xfrm>
            <a:off x="2234953" y="2904753"/>
            <a:ext cx="396875" cy="396875"/>
          </a:xfrm>
          <a:prstGeom prst="ellipse">
            <a:avLst/>
          </a:prstGeom>
          <a:noFill/>
          <a:ln w="19050" algn="ctr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8" name="타원 86"/>
          <p:cNvSpPr>
            <a:spLocks noChangeArrowheads="1"/>
          </p:cNvSpPr>
          <p:nvPr/>
        </p:nvSpPr>
        <p:spPr bwMode="auto">
          <a:xfrm>
            <a:off x="1286049" y="2909516"/>
            <a:ext cx="395287" cy="395287"/>
          </a:xfrm>
          <a:prstGeom prst="ellipse">
            <a:avLst/>
          </a:prstGeom>
          <a:noFill/>
          <a:ln w="19050" algn="ctr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9" name="타원 87"/>
          <p:cNvSpPr>
            <a:spLocks noChangeArrowheads="1"/>
          </p:cNvSpPr>
          <p:nvPr/>
        </p:nvSpPr>
        <p:spPr bwMode="auto">
          <a:xfrm>
            <a:off x="3992811" y="3429000"/>
            <a:ext cx="395287" cy="395287"/>
          </a:xfrm>
          <a:prstGeom prst="ellipse">
            <a:avLst/>
          </a:prstGeom>
          <a:solidFill>
            <a:srgbClr val="FFFF00"/>
          </a:solidFill>
          <a:ln w="19050" algn="ctr">
            <a:solidFill>
              <a:srgbClr val="000099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Text Box 19"/>
          <p:cNvSpPr txBox="1">
            <a:spLocks noChangeArrowheads="1"/>
          </p:cNvSpPr>
          <p:nvPr/>
        </p:nvSpPr>
        <p:spPr bwMode="auto">
          <a:xfrm>
            <a:off x="4324598" y="3602037"/>
            <a:ext cx="679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210</a:t>
            </a:r>
          </a:p>
        </p:txBody>
      </p:sp>
      <p:sp>
        <p:nvSpPr>
          <p:cNvPr id="41" name="모서리가 둥근 직사각형 113"/>
          <p:cNvSpPr>
            <a:spLocks noChangeArrowheads="1"/>
          </p:cNvSpPr>
          <p:nvPr/>
        </p:nvSpPr>
        <p:spPr bwMode="auto">
          <a:xfrm>
            <a:off x="1043310" y="2780928"/>
            <a:ext cx="1872506" cy="577850"/>
          </a:xfrm>
          <a:prstGeom prst="roundRect">
            <a:avLst>
              <a:gd name="adj" fmla="val 16667"/>
            </a:avLst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2" name="TextBox 114"/>
          <p:cNvSpPr txBox="1">
            <a:spLocks noChangeArrowheads="1"/>
          </p:cNvSpPr>
          <p:nvPr/>
        </p:nvSpPr>
        <p:spPr bwMode="auto">
          <a:xfrm>
            <a:off x="611510" y="2795216"/>
            <a:ext cx="2889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9pPr>
          </a:lstStyle>
          <a:p>
            <a:pPr eaLnBrk="1" hangingPunct="1"/>
            <a:r>
              <a:rPr lang="en-US" b="1">
                <a:solidFill>
                  <a:srgbClr val="FF0000"/>
                </a:solidFill>
                <a:latin typeface="바탕" pitchFamily="18" charset="-127"/>
                <a:ea typeface="바탕" pitchFamily="18" charset="-127"/>
              </a:rPr>
              <a:t>Q</a:t>
            </a:r>
          </a:p>
        </p:txBody>
      </p:sp>
      <p:sp>
        <p:nvSpPr>
          <p:cNvPr id="61" name="Text Box 11"/>
          <p:cNvSpPr txBox="1">
            <a:spLocks noChangeArrowheads="1"/>
          </p:cNvSpPr>
          <p:nvPr/>
        </p:nvSpPr>
        <p:spPr bwMode="auto">
          <a:xfrm>
            <a:off x="6883822" y="4884464"/>
            <a:ext cx="3571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9pPr>
          </a:lstStyle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1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A</a:t>
            </a:r>
          </a:p>
        </p:txBody>
      </p:sp>
      <p:sp>
        <p:nvSpPr>
          <p:cNvPr id="62" name="Text Box 14"/>
          <p:cNvSpPr txBox="1">
            <a:spLocks noChangeArrowheads="1"/>
          </p:cNvSpPr>
          <p:nvPr/>
        </p:nvSpPr>
        <p:spPr bwMode="auto">
          <a:xfrm>
            <a:off x="7652916" y="4889227"/>
            <a:ext cx="3000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9pPr>
          </a:lstStyle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1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C</a:t>
            </a:r>
          </a:p>
        </p:txBody>
      </p:sp>
      <p:sp>
        <p:nvSpPr>
          <p:cNvPr id="63" name="Text Box 17"/>
          <p:cNvSpPr txBox="1">
            <a:spLocks noChangeArrowheads="1"/>
          </p:cNvSpPr>
          <p:nvPr/>
        </p:nvSpPr>
        <p:spPr bwMode="auto">
          <a:xfrm>
            <a:off x="6786984" y="5422627"/>
            <a:ext cx="568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9pPr>
          </a:lstStyle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450</a:t>
            </a:r>
          </a:p>
        </p:txBody>
      </p:sp>
      <p:sp>
        <p:nvSpPr>
          <p:cNvPr id="64" name="Text Box 20"/>
          <p:cNvSpPr txBox="1">
            <a:spLocks noChangeArrowheads="1"/>
          </p:cNvSpPr>
          <p:nvPr/>
        </p:nvSpPr>
        <p:spPr bwMode="auto">
          <a:xfrm>
            <a:off x="7513216" y="5394052"/>
            <a:ext cx="5699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9pPr>
          </a:lstStyle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270</a:t>
            </a:r>
          </a:p>
        </p:txBody>
      </p:sp>
      <p:sp>
        <p:nvSpPr>
          <p:cNvPr id="65" name="타원 185"/>
          <p:cNvSpPr>
            <a:spLocks noChangeArrowheads="1"/>
          </p:cNvSpPr>
          <p:nvPr/>
        </p:nvSpPr>
        <p:spPr bwMode="auto">
          <a:xfrm>
            <a:off x="7625928" y="4920977"/>
            <a:ext cx="395288" cy="395287"/>
          </a:xfrm>
          <a:prstGeom prst="ellipse">
            <a:avLst/>
          </a:prstGeom>
          <a:noFill/>
          <a:ln w="19050" algn="ctr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6" name="타원 186"/>
          <p:cNvSpPr>
            <a:spLocks noChangeArrowheads="1"/>
          </p:cNvSpPr>
          <p:nvPr/>
        </p:nvSpPr>
        <p:spPr bwMode="auto">
          <a:xfrm>
            <a:off x="6883822" y="4924152"/>
            <a:ext cx="396875" cy="396875"/>
          </a:xfrm>
          <a:prstGeom prst="ellipse">
            <a:avLst/>
          </a:prstGeom>
          <a:noFill/>
          <a:ln w="19050" algn="ctr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타원 187"/>
          <p:cNvSpPr>
            <a:spLocks noChangeArrowheads="1"/>
          </p:cNvSpPr>
          <p:nvPr/>
        </p:nvSpPr>
        <p:spPr bwMode="auto">
          <a:xfrm>
            <a:off x="5923210" y="4916214"/>
            <a:ext cx="395288" cy="395288"/>
          </a:xfrm>
          <a:prstGeom prst="ellipse">
            <a:avLst/>
          </a:prstGeom>
          <a:noFill/>
          <a:ln w="19050" algn="ctr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8" name="Text Box 19"/>
          <p:cNvSpPr txBox="1">
            <a:spLocks noChangeArrowheads="1"/>
          </p:cNvSpPr>
          <p:nvPr/>
        </p:nvSpPr>
        <p:spPr bwMode="auto">
          <a:xfrm>
            <a:off x="5791448" y="5419452"/>
            <a:ext cx="679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210</a:t>
            </a:r>
          </a:p>
        </p:txBody>
      </p:sp>
      <p:sp>
        <p:nvSpPr>
          <p:cNvPr id="69" name="모서리가 둥근 직사각형 189"/>
          <p:cNvSpPr>
            <a:spLocks noChangeArrowheads="1"/>
          </p:cNvSpPr>
          <p:nvPr/>
        </p:nvSpPr>
        <p:spPr bwMode="auto">
          <a:xfrm>
            <a:off x="5723830" y="4797152"/>
            <a:ext cx="3168650" cy="576262"/>
          </a:xfrm>
          <a:prstGeom prst="roundRect">
            <a:avLst>
              <a:gd name="adj" fmla="val 16667"/>
            </a:avLst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0" name="TextBox 190"/>
          <p:cNvSpPr txBox="1">
            <a:spLocks noChangeArrowheads="1"/>
          </p:cNvSpPr>
          <p:nvPr/>
        </p:nvSpPr>
        <p:spPr bwMode="auto">
          <a:xfrm>
            <a:off x="5292030" y="4811439"/>
            <a:ext cx="2873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9pPr>
          </a:lstStyle>
          <a:p>
            <a:pPr eaLnBrk="1" hangingPunct="1"/>
            <a:r>
              <a:rPr lang="en-US" b="1">
                <a:solidFill>
                  <a:srgbClr val="FF0000"/>
                </a:solidFill>
                <a:latin typeface="바탕" pitchFamily="18" charset="-127"/>
                <a:ea typeface="바탕" pitchFamily="18" charset="-127"/>
              </a:rPr>
              <a:t>Q</a:t>
            </a:r>
          </a:p>
        </p:txBody>
      </p:sp>
      <p:sp>
        <p:nvSpPr>
          <p:cNvPr id="71" name="타원 70"/>
          <p:cNvSpPr/>
          <p:nvPr/>
        </p:nvSpPr>
        <p:spPr bwMode="auto">
          <a:xfrm>
            <a:off x="6158160" y="5763939"/>
            <a:ext cx="395288" cy="395288"/>
          </a:xfrm>
          <a:prstGeom prst="ellipse">
            <a:avLst/>
          </a:prstGeom>
          <a:noFill/>
          <a:ln w="19050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2" name="타원 71"/>
          <p:cNvSpPr/>
          <p:nvPr/>
        </p:nvSpPr>
        <p:spPr bwMode="auto">
          <a:xfrm>
            <a:off x="5623173" y="5756002"/>
            <a:ext cx="396875" cy="396875"/>
          </a:xfrm>
          <a:prstGeom prst="ellipse">
            <a:avLst/>
          </a:prstGeom>
          <a:noFill/>
          <a:ln w="19050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3" name="Line 45"/>
          <p:cNvSpPr>
            <a:spLocks noChangeShapeType="1"/>
          </p:cNvSpPr>
          <p:nvPr/>
        </p:nvSpPr>
        <p:spPr bwMode="auto">
          <a:xfrm flipH="1">
            <a:off x="5791448" y="5298802"/>
            <a:ext cx="223837" cy="471487"/>
          </a:xfrm>
          <a:prstGeom prst="line">
            <a:avLst/>
          </a:prstGeom>
          <a:noFill/>
          <a:ln w="38100">
            <a:solidFill>
              <a:srgbClr val="FFFFFF">
                <a:lumMod val="50000"/>
              </a:srgbClr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4" name="Line 46"/>
          <p:cNvSpPr>
            <a:spLocks noChangeShapeType="1"/>
          </p:cNvSpPr>
          <p:nvPr/>
        </p:nvSpPr>
        <p:spPr bwMode="auto">
          <a:xfrm>
            <a:off x="6205785" y="5274989"/>
            <a:ext cx="250825" cy="519113"/>
          </a:xfrm>
          <a:prstGeom prst="line">
            <a:avLst/>
          </a:prstGeom>
          <a:noFill/>
          <a:ln w="38100">
            <a:solidFill>
              <a:srgbClr val="FFFFFF">
                <a:lumMod val="50000"/>
              </a:srgbClr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5" name="Text Box 12"/>
          <p:cNvSpPr txBox="1">
            <a:spLocks noChangeArrowheads="1"/>
          </p:cNvSpPr>
          <p:nvPr/>
        </p:nvSpPr>
        <p:spPr bwMode="auto">
          <a:xfrm>
            <a:off x="5624760" y="5736952"/>
            <a:ext cx="330200" cy="40005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9pPr>
          </a:lstStyle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1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T</a:t>
            </a:r>
          </a:p>
        </p:txBody>
      </p:sp>
      <p:sp>
        <p:nvSpPr>
          <p:cNvPr id="76" name="Text Box 13"/>
          <p:cNvSpPr txBox="1">
            <a:spLocks noChangeArrowheads="1"/>
          </p:cNvSpPr>
          <p:nvPr/>
        </p:nvSpPr>
        <p:spPr bwMode="auto">
          <a:xfrm>
            <a:off x="6170860" y="5736952"/>
            <a:ext cx="303213" cy="40005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9pPr>
          </a:lstStyle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1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G</a:t>
            </a:r>
          </a:p>
        </p:txBody>
      </p:sp>
      <p:sp>
        <p:nvSpPr>
          <p:cNvPr id="77" name="Text Box 18"/>
          <p:cNvSpPr txBox="1">
            <a:spLocks noChangeArrowheads="1"/>
          </p:cNvSpPr>
          <p:nvPr/>
        </p:nvSpPr>
        <p:spPr bwMode="auto">
          <a:xfrm>
            <a:off x="5562848" y="6075089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9pPr>
          </a:lstStyle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90</a:t>
            </a:r>
          </a:p>
        </p:txBody>
      </p:sp>
      <p:sp>
        <p:nvSpPr>
          <p:cNvPr id="78" name="Text Box 19"/>
          <p:cNvSpPr txBox="1">
            <a:spLocks noChangeArrowheads="1"/>
          </p:cNvSpPr>
          <p:nvPr/>
        </p:nvSpPr>
        <p:spPr bwMode="auto">
          <a:xfrm>
            <a:off x="6097835" y="6067152"/>
            <a:ext cx="5699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9pPr>
          </a:lstStyle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120</a:t>
            </a:r>
          </a:p>
        </p:txBody>
      </p:sp>
      <p:sp>
        <p:nvSpPr>
          <p:cNvPr id="5" name="오른쪽 화살표 4"/>
          <p:cNvSpPr/>
          <p:nvPr/>
        </p:nvSpPr>
        <p:spPr>
          <a:xfrm>
            <a:off x="3059832" y="3779466"/>
            <a:ext cx="288032" cy="3702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오른쪽 화살표 42"/>
          <p:cNvSpPr/>
          <p:nvPr/>
        </p:nvSpPr>
        <p:spPr>
          <a:xfrm>
            <a:off x="5004048" y="4731084"/>
            <a:ext cx="288032" cy="3702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80732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dirty="0"/>
              <a:t>Line 3</a:t>
            </a:r>
            <a:r>
              <a:rPr lang="ko-KR" altLang="en-US" dirty="0"/>
              <a:t>의 </a:t>
            </a:r>
            <a:r>
              <a:rPr lang="en-US" altLang="ko-KR" dirty="0"/>
              <a:t>while-</a:t>
            </a:r>
            <a:r>
              <a:rPr lang="ko-KR" altLang="en-US" dirty="0"/>
              <a:t>루프 조건이 ‘참’이므로</a:t>
            </a:r>
            <a:r>
              <a:rPr lang="en-US" altLang="ko-KR" dirty="0"/>
              <a:t>, line 4~7</a:t>
            </a:r>
            <a:r>
              <a:rPr lang="ko-KR" altLang="en-US" dirty="0"/>
              <a:t>을 수행한다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Q</a:t>
            </a:r>
            <a:r>
              <a:rPr lang="ko-KR" altLang="en-US" dirty="0"/>
              <a:t>에서 ‘</a:t>
            </a:r>
            <a:r>
              <a:rPr lang="en-US" altLang="ko-KR" dirty="0"/>
              <a:t>T’</a:t>
            </a:r>
            <a:r>
              <a:rPr lang="ko-KR" altLang="en-US" dirty="0"/>
              <a:t>와 ‘</a:t>
            </a:r>
            <a:r>
              <a:rPr lang="en-US" altLang="ko-KR" dirty="0"/>
              <a:t>G’</a:t>
            </a:r>
            <a:r>
              <a:rPr lang="ko-KR" altLang="en-US" dirty="0"/>
              <a:t>의 부모 </a:t>
            </a:r>
            <a:r>
              <a:rPr lang="ko-KR" altLang="en-US" dirty="0" err="1"/>
              <a:t>노드와</a:t>
            </a:r>
            <a:r>
              <a:rPr lang="ko-KR" altLang="en-US" dirty="0"/>
              <a:t> ‘</a:t>
            </a:r>
            <a:r>
              <a:rPr lang="en-US" altLang="ko-KR" dirty="0"/>
              <a:t>C’</a:t>
            </a:r>
            <a:r>
              <a:rPr lang="ko-KR" altLang="en-US" dirty="0"/>
              <a:t>를 제거한 후</a:t>
            </a:r>
            <a:r>
              <a:rPr lang="en-US" altLang="ko-KR" dirty="0"/>
              <a:t>, </a:t>
            </a:r>
            <a:r>
              <a:rPr lang="ko-KR" altLang="en-US" dirty="0"/>
              <a:t>새 부모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</a:t>
            </a:r>
            <a:r>
              <a:rPr lang="en-US" altLang="ko-KR" dirty="0"/>
              <a:t>Q</a:t>
            </a:r>
            <a:r>
              <a:rPr lang="ko-KR" altLang="en-US" dirty="0"/>
              <a:t>에 </a:t>
            </a:r>
            <a:r>
              <a:rPr lang="ko-KR" altLang="en-US" dirty="0" smtClean="0"/>
              <a:t>삽입</a:t>
            </a:r>
            <a:endParaRPr lang="ko-KR" altLang="en-US" dirty="0"/>
          </a:p>
          <a:p>
            <a:endParaRPr lang="en-US" dirty="0"/>
          </a:p>
        </p:txBody>
      </p:sp>
      <p:grpSp>
        <p:nvGrpSpPr>
          <p:cNvPr id="101" name="그룹 100"/>
          <p:cNvGrpSpPr/>
          <p:nvPr/>
        </p:nvGrpSpPr>
        <p:grpSpPr>
          <a:xfrm>
            <a:off x="323528" y="2576636"/>
            <a:ext cx="8571307" cy="3372644"/>
            <a:chOff x="393181" y="3296716"/>
            <a:chExt cx="8571307" cy="3372644"/>
          </a:xfrm>
        </p:grpSpPr>
        <p:grpSp>
          <p:nvGrpSpPr>
            <p:cNvPr id="102" name="그룹 101"/>
            <p:cNvGrpSpPr/>
            <p:nvPr/>
          </p:nvGrpSpPr>
          <p:grpSpPr>
            <a:xfrm>
              <a:off x="393181" y="3296716"/>
              <a:ext cx="1995731" cy="1025525"/>
              <a:chOff x="539552" y="2331467"/>
              <a:chExt cx="1995731" cy="1025525"/>
            </a:xfrm>
          </p:grpSpPr>
          <p:sp>
            <p:nvSpPr>
              <p:cNvPr id="145" name="Text Box 11"/>
              <p:cNvSpPr txBox="1">
                <a:spLocks noChangeArrowheads="1"/>
              </p:cNvSpPr>
              <p:nvPr/>
            </p:nvSpPr>
            <p:spPr bwMode="auto">
              <a:xfrm>
                <a:off x="1212454" y="2418779"/>
                <a:ext cx="357187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9pPr>
              </a:lstStyle>
              <a:p>
                <a:pPr marL="0" marR="0" lv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1" i="1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굴림" pitchFamily="50" charset="-127"/>
                  </a:rPr>
                  <a:t>A</a:t>
                </a:r>
              </a:p>
            </p:txBody>
          </p:sp>
          <p:sp>
            <p:nvSpPr>
              <p:cNvPr id="146" name="Text Box 17"/>
              <p:cNvSpPr txBox="1">
                <a:spLocks noChangeArrowheads="1"/>
              </p:cNvSpPr>
              <p:nvPr/>
            </p:nvSpPr>
            <p:spPr bwMode="auto">
              <a:xfrm>
                <a:off x="1115616" y="2956942"/>
                <a:ext cx="568325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9pPr>
              </a:lstStyle>
              <a:p>
                <a:pPr marL="0" marR="0" lv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굴림" pitchFamily="50" charset="-127"/>
                  </a:rPr>
                  <a:t>450</a:t>
                </a:r>
              </a:p>
            </p:txBody>
          </p:sp>
          <p:sp>
            <p:nvSpPr>
              <p:cNvPr id="147" name="타원 186"/>
              <p:cNvSpPr>
                <a:spLocks noChangeArrowheads="1"/>
              </p:cNvSpPr>
              <p:nvPr/>
            </p:nvSpPr>
            <p:spPr bwMode="auto">
              <a:xfrm>
                <a:off x="1212454" y="2458467"/>
                <a:ext cx="396875" cy="396875"/>
              </a:xfrm>
              <a:prstGeom prst="ellipse">
                <a:avLst/>
              </a:prstGeom>
              <a:noFill/>
              <a:ln w="19050" algn="ctr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8" name="모서리가 둥근 직사각형 189"/>
              <p:cNvSpPr>
                <a:spLocks noChangeArrowheads="1"/>
              </p:cNvSpPr>
              <p:nvPr/>
            </p:nvSpPr>
            <p:spPr bwMode="auto">
              <a:xfrm>
                <a:off x="971352" y="2331467"/>
                <a:ext cx="1563931" cy="576262"/>
              </a:xfrm>
              <a:prstGeom prst="roundRect">
                <a:avLst>
                  <a:gd name="adj" fmla="val 16667"/>
                </a:avLst>
              </a:prstGeom>
              <a:noFill/>
              <a:ln w="19050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9" name="TextBox 190"/>
              <p:cNvSpPr txBox="1">
                <a:spLocks noChangeArrowheads="1"/>
              </p:cNvSpPr>
              <p:nvPr/>
            </p:nvSpPr>
            <p:spPr bwMode="auto">
              <a:xfrm>
                <a:off x="539552" y="2345754"/>
                <a:ext cx="287338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바탕" pitchFamily="18" charset="-127"/>
                    <a:ea typeface="바탕" pitchFamily="18" charset="-127"/>
                  </a:rPr>
                  <a:t>Q</a:t>
                </a:r>
              </a:p>
            </p:txBody>
          </p:sp>
        </p:grpSp>
        <p:grpSp>
          <p:nvGrpSpPr>
            <p:cNvPr id="103" name="그룹 102"/>
            <p:cNvGrpSpPr/>
            <p:nvPr/>
          </p:nvGrpSpPr>
          <p:grpSpPr>
            <a:xfrm>
              <a:off x="5724078" y="4076972"/>
              <a:ext cx="3240410" cy="2592388"/>
              <a:chOff x="5436046" y="3860800"/>
              <a:chExt cx="3240410" cy="2592388"/>
            </a:xfrm>
          </p:grpSpPr>
          <p:sp>
            <p:nvSpPr>
              <p:cNvPr id="123" name="타원 203"/>
              <p:cNvSpPr>
                <a:spLocks noChangeArrowheads="1"/>
              </p:cNvSpPr>
              <p:nvPr/>
            </p:nvSpPr>
            <p:spPr bwMode="auto">
              <a:xfrm>
                <a:off x="7869684" y="4897438"/>
                <a:ext cx="395287" cy="396875"/>
              </a:xfrm>
              <a:prstGeom prst="ellipse">
                <a:avLst/>
              </a:prstGeom>
              <a:noFill/>
              <a:ln w="19050" algn="ctr">
                <a:solidFill>
                  <a:srgbClr val="FFFFFF">
                    <a:lumMod val="50000"/>
                  </a:srgb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" name="Text Box 11"/>
              <p:cNvSpPr txBox="1">
                <a:spLocks noChangeArrowheads="1"/>
              </p:cNvSpPr>
              <p:nvPr/>
            </p:nvSpPr>
            <p:spPr bwMode="auto">
              <a:xfrm>
                <a:off x="6156771" y="3949700"/>
                <a:ext cx="355600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9pPr>
              </a:lstStyle>
              <a:p>
                <a:pPr marL="0" marR="0" lv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1" i="1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굴림" pitchFamily="50" charset="-127"/>
                  </a:rPr>
                  <a:t>A</a:t>
                </a:r>
              </a:p>
            </p:txBody>
          </p:sp>
          <p:sp>
            <p:nvSpPr>
              <p:cNvPr id="125" name="Text Box 14"/>
              <p:cNvSpPr txBox="1">
                <a:spLocks noChangeArrowheads="1"/>
              </p:cNvSpPr>
              <p:nvPr/>
            </p:nvSpPr>
            <p:spPr bwMode="auto">
              <a:xfrm>
                <a:off x="7896671" y="4865688"/>
                <a:ext cx="300038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9pPr>
              </a:lstStyle>
              <a:p>
                <a:pPr marL="0" marR="0" lv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1" i="1" u="none" strike="noStrike" kern="0" cap="none" spc="0" normalizeH="0" baseline="0" noProof="0" smtClean="0">
                    <a:ln>
                      <a:noFill/>
                    </a:ln>
                    <a:solidFill>
                      <a:srgbClr val="FFFFFF">
                        <a:lumMod val="50000"/>
                      </a:srgbClr>
                    </a:solidFill>
                    <a:effectLst/>
                    <a:uLnTx/>
                    <a:uFillTx/>
                    <a:latin typeface="Times New Roman" pitchFamily="18" charset="0"/>
                    <a:ea typeface="굴림" pitchFamily="50" charset="-127"/>
                  </a:rPr>
                  <a:t>C</a:t>
                </a:r>
              </a:p>
            </p:txBody>
          </p:sp>
          <p:sp>
            <p:nvSpPr>
              <p:cNvPr id="126" name="Text Box 17"/>
              <p:cNvSpPr txBox="1">
                <a:spLocks noChangeArrowheads="1"/>
              </p:cNvSpPr>
              <p:nvPr/>
            </p:nvSpPr>
            <p:spPr bwMode="auto">
              <a:xfrm>
                <a:off x="6058346" y="4487863"/>
                <a:ext cx="569913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9pPr>
              </a:lstStyle>
              <a:p>
                <a:pPr marL="0" marR="0" lv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굴림" pitchFamily="50" charset="-127"/>
                  </a:rPr>
                  <a:t>450</a:t>
                </a:r>
              </a:p>
            </p:txBody>
          </p:sp>
          <p:sp>
            <p:nvSpPr>
              <p:cNvPr id="127" name="Text Box 20"/>
              <p:cNvSpPr txBox="1">
                <a:spLocks noChangeArrowheads="1"/>
              </p:cNvSpPr>
              <p:nvPr/>
            </p:nvSpPr>
            <p:spPr bwMode="auto">
              <a:xfrm>
                <a:off x="7758559" y="5372100"/>
                <a:ext cx="568325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9pPr>
              </a:lstStyle>
              <a:p>
                <a:pPr marL="0" marR="0" lv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>
                        <a:lumMod val="50000"/>
                      </a:srgbClr>
                    </a:solidFill>
                    <a:effectLst/>
                    <a:uLnTx/>
                    <a:uFillTx/>
                    <a:latin typeface="Times New Roman" pitchFamily="18" charset="0"/>
                    <a:ea typeface="굴림" pitchFamily="50" charset="-127"/>
                  </a:rPr>
                  <a:t>270</a:t>
                </a:r>
              </a:p>
            </p:txBody>
          </p:sp>
          <p:sp>
            <p:nvSpPr>
              <p:cNvPr id="128" name="타원 204"/>
              <p:cNvSpPr>
                <a:spLocks noChangeArrowheads="1"/>
              </p:cNvSpPr>
              <p:nvPr/>
            </p:nvSpPr>
            <p:spPr bwMode="auto">
              <a:xfrm>
                <a:off x="6156771" y="3989388"/>
                <a:ext cx="395288" cy="395287"/>
              </a:xfrm>
              <a:prstGeom prst="ellipse">
                <a:avLst/>
              </a:prstGeom>
              <a:noFill/>
              <a:ln w="19050" algn="ctr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9" name="타원 205"/>
              <p:cNvSpPr>
                <a:spLocks noChangeArrowheads="1"/>
              </p:cNvSpPr>
              <p:nvPr/>
            </p:nvSpPr>
            <p:spPr bwMode="auto">
              <a:xfrm>
                <a:off x="6733034" y="4892675"/>
                <a:ext cx="396875" cy="396875"/>
              </a:xfrm>
              <a:prstGeom prst="ellipse">
                <a:avLst/>
              </a:prstGeom>
              <a:solidFill>
                <a:srgbClr val="FFFFFF"/>
              </a:solidFill>
              <a:ln w="19050" algn="ctr">
                <a:solidFill>
                  <a:srgbClr val="FFFFFF">
                    <a:lumMod val="50000"/>
                  </a:srgb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0" name="Text Box 19"/>
              <p:cNvSpPr txBox="1">
                <a:spLocks noChangeArrowheads="1"/>
              </p:cNvSpPr>
              <p:nvPr/>
            </p:nvSpPr>
            <p:spPr bwMode="auto">
              <a:xfrm>
                <a:off x="6602859" y="5397500"/>
                <a:ext cx="677862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9pPr>
              </a:lstStyle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굴림" pitchFamily="50" charset="-127"/>
                  </a:rPr>
                  <a:t>210</a:t>
                </a:r>
              </a:p>
            </p:txBody>
          </p:sp>
          <p:sp>
            <p:nvSpPr>
              <p:cNvPr id="131" name="모서리가 둥근 직사각형 207"/>
              <p:cNvSpPr>
                <a:spLocks noChangeArrowheads="1"/>
              </p:cNvSpPr>
              <p:nvPr/>
            </p:nvSpPr>
            <p:spPr bwMode="auto">
              <a:xfrm>
                <a:off x="5867846" y="3860800"/>
                <a:ext cx="2808610" cy="577850"/>
              </a:xfrm>
              <a:prstGeom prst="roundRect">
                <a:avLst>
                  <a:gd name="adj" fmla="val 16667"/>
                </a:avLst>
              </a:prstGeom>
              <a:noFill/>
              <a:ln w="19050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2" name="TextBox 208"/>
              <p:cNvSpPr txBox="1">
                <a:spLocks noChangeArrowheads="1"/>
              </p:cNvSpPr>
              <p:nvPr/>
            </p:nvSpPr>
            <p:spPr bwMode="auto">
              <a:xfrm>
                <a:off x="5436046" y="3875088"/>
                <a:ext cx="287338" cy="4619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바탕" pitchFamily="18" charset="-127"/>
                    <a:ea typeface="바탕" pitchFamily="18" charset="-127"/>
                  </a:rPr>
                  <a:t>Q</a:t>
                </a:r>
              </a:p>
            </p:txBody>
          </p:sp>
          <p:sp>
            <p:nvSpPr>
              <p:cNvPr id="133" name="타원 132"/>
              <p:cNvSpPr/>
              <p:nvPr/>
            </p:nvSpPr>
            <p:spPr bwMode="auto">
              <a:xfrm>
                <a:off x="6967984" y="5740400"/>
                <a:ext cx="396875" cy="396875"/>
              </a:xfrm>
              <a:prstGeom prst="ellipse">
                <a:avLst/>
              </a:prstGeom>
              <a:noFill/>
              <a:ln w="19050" cap="flat" cmpd="sng" algn="ctr">
                <a:solidFill>
                  <a:srgbClr val="FFFFFF">
                    <a:lumMod val="5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4" name="타원 133"/>
              <p:cNvSpPr/>
              <p:nvPr/>
            </p:nvSpPr>
            <p:spPr bwMode="auto">
              <a:xfrm>
                <a:off x="6432996" y="5734050"/>
                <a:ext cx="396875" cy="396875"/>
              </a:xfrm>
              <a:prstGeom prst="ellipse">
                <a:avLst/>
              </a:prstGeom>
              <a:noFill/>
              <a:ln w="19050" cap="flat" cmpd="sng" algn="ctr">
                <a:solidFill>
                  <a:srgbClr val="FFFFFF">
                    <a:lumMod val="5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5" name="Line 45"/>
              <p:cNvSpPr>
                <a:spLocks noChangeShapeType="1"/>
              </p:cNvSpPr>
              <p:nvPr/>
            </p:nvSpPr>
            <p:spPr bwMode="auto">
              <a:xfrm flipH="1">
                <a:off x="6602859" y="5276850"/>
                <a:ext cx="223837" cy="471488"/>
              </a:xfrm>
              <a:prstGeom prst="line">
                <a:avLst/>
              </a:prstGeom>
              <a:noFill/>
              <a:ln w="38100">
                <a:solidFill>
                  <a:srgbClr val="FFFFFF">
                    <a:lumMod val="50000"/>
                  </a:srgbClr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6" name="Line 46"/>
              <p:cNvSpPr>
                <a:spLocks noChangeShapeType="1"/>
              </p:cNvSpPr>
              <p:nvPr/>
            </p:nvSpPr>
            <p:spPr bwMode="auto">
              <a:xfrm>
                <a:off x="7015609" y="5253038"/>
                <a:ext cx="250825" cy="519112"/>
              </a:xfrm>
              <a:prstGeom prst="line">
                <a:avLst/>
              </a:prstGeom>
              <a:noFill/>
              <a:ln w="38100">
                <a:solidFill>
                  <a:srgbClr val="FFFFFF">
                    <a:lumMod val="50000"/>
                  </a:srgbClr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7" name="Text Box 12"/>
              <p:cNvSpPr txBox="1">
                <a:spLocks noChangeArrowheads="1"/>
              </p:cNvSpPr>
              <p:nvPr/>
            </p:nvSpPr>
            <p:spPr bwMode="auto">
              <a:xfrm>
                <a:off x="6434584" y="5713413"/>
                <a:ext cx="330200" cy="400050"/>
              </a:xfrm>
              <a:prstGeom prst="rect">
                <a:avLst/>
              </a:prstGeom>
              <a:noFill/>
              <a:ln w="9525">
                <a:noFill/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9pPr>
              </a:lstStyle>
              <a:p>
                <a:pPr marL="0" marR="0" lv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1" i="1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lumMod val="50000"/>
                      </a:srgbClr>
                    </a:solidFill>
                    <a:effectLst/>
                    <a:uLnTx/>
                    <a:uFillTx/>
                    <a:latin typeface="Times New Roman" pitchFamily="18" charset="0"/>
                    <a:ea typeface="굴림" pitchFamily="50" charset="-127"/>
                  </a:rPr>
                  <a:t>T</a:t>
                </a:r>
              </a:p>
            </p:txBody>
          </p:sp>
          <p:sp>
            <p:nvSpPr>
              <p:cNvPr id="138" name="Text Box 13"/>
              <p:cNvSpPr txBox="1">
                <a:spLocks noChangeArrowheads="1"/>
              </p:cNvSpPr>
              <p:nvPr/>
            </p:nvSpPr>
            <p:spPr bwMode="auto">
              <a:xfrm>
                <a:off x="6982271" y="5713413"/>
                <a:ext cx="303213" cy="400050"/>
              </a:xfrm>
              <a:prstGeom prst="rect">
                <a:avLst/>
              </a:prstGeom>
              <a:noFill/>
              <a:ln w="9525">
                <a:noFill/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9pPr>
              </a:lstStyle>
              <a:p>
                <a:pPr marL="0" marR="0" lv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1" i="1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lumMod val="50000"/>
                      </a:srgbClr>
                    </a:solidFill>
                    <a:effectLst/>
                    <a:uLnTx/>
                    <a:uFillTx/>
                    <a:latin typeface="Times New Roman" pitchFamily="18" charset="0"/>
                    <a:ea typeface="굴림" pitchFamily="50" charset="-127"/>
                  </a:rPr>
                  <a:t>G</a:t>
                </a:r>
              </a:p>
            </p:txBody>
          </p:sp>
          <p:sp>
            <p:nvSpPr>
              <p:cNvPr id="139" name="Text Box 18"/>
              <p:cNvSpPr txBox="1">
                <a:spLocks noChangeArrowheads="1"/>
              </p:cNvSpPr>
              <p:nvPr/>
            </p:nvSpPr>
            <p:spPr bwMode="auto">
              <a:xfrm>
                <a:off x="6372671" y="6053138"/>
                <a:ext cx="441325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9pPr>
              </a:lstStyle>
              <a:p>
                <a:pPr marL="0" marR="0" lv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lumMod val="50000"/>
                      </a:srgbClr>
                    </a:solidFill>
                    <a:effectLst/>
                    <a:uLnTx/>
                    <a:uFillTx/>
                    <a:latin typeface="Times New Roman" pitchFamily="18" charset="0"/>
                    <a:ea typeface="굴림" pitchFamily="50" charset="-127"/>
                  </a:rPr>
                  <a:t>90</a:t>
                </a:r>
              </a:p>
            </p:txBody>
          </p:sp>
          <p:sp>
            <p:nvSpPr>
              <p:cNvPr id="140" name="Text Box 19"/>
              <p:cNvSpPr txBox="1">
                <a:spLocks noChangeArrowheads="1"/>
              </p:cNvSpPr>
              <p:nvPr/>
            </p:nvSpPr>
            <p:spPr bwMode="auto">
              <a:xfrm>
                <a:off x="6907659" y="6045200"/>
                <a:ext cx="569912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9pPr>
              </a:lstStyle>
              <a:p>
                <a:pPr marL="0" marR="0" lv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lumMod val="50000"/>
                      </a:srgbClr>
                    </a:solidFill>
                    <a:effectLst/>
                    <a:uLnTx/>
                    <a:uFillTx/>
                    <a:latin typeface="Times New Roman" pitchFamily="18" charset="0"/>
                    <a:ea typeface="굴림" pitchFamily="50" charset="-127"/>
                  </a:rPr>
                  <a:t>120</a:t>
                </a:r>
              </a:p>
            </p:txBody>
          </p:sp>
          <p:sp>
            <p:nvSpPr>
              <p:cNvPr id="141" name="Line 45"/>
              <p:cNvSpPr>
                <a:spLocks noChangeShapeType="1"/>
              </p:cNvSpPr>
              <p:nvPr/>
            </p:nvSpPr>
            <p:spPr bwMode="auto">
              <a:xfrm flipH="1">
                <a:off x="6940996" y="4252913"/>
                <a:ext cx="350838" cy="635000"/>
              </a:xfrm>
              <a:prstGeom prst="line">
                <a:avLst/>
              </a:prstGeom>
              <a:noFill/>
              <a:ln w="38100">
                <a:solidFill>
                  <a:srgbClr val="FFFFFF">
                    <a:lumMod val="50000"/>
                  </a:srgbClr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2" name="타원 218"/>
              <p:cNvSpPr>
                <a:spLocks noChangeArrowheads="1"/>
              </p:cNvSpPr>
              <p:nvPr/>
            </p:nvSpPr>
            <p:spPr bwMode="auto">
              <a:xfrm>
                <a:off x="7228334" y="3943350"/>
                <a:ext cx="396875" cy="396875"/>
              </a:xfrm>
              <a:prstGeom prst="ellipse">
                <a:avLst/>
              </a:prstGeom>
              <a:solidFill>
                <a:srgbClr val="FFFF00"/>
              </a:solidFill>
              <a:ln w="19050" algn="ctr">
                <a:solidFill>
                  <a:srgbClr val="0000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3" name="Line 46"/>
              <p:cNvSpPr>
                <a:spLocks noChangeShapeType="1"/>
              </p:cNvSpPr>
              <p:nvPr/>
            </p:nvSpPr>
            <p:spPr bwMode="auto">
              <a:xfrm>
                <a:off x="7579171" y="4252913"/>
                <a:ext cx="398463" cy="644525"/>
              </a:xfrm>
              <a:prstGeom prst="line">
                <a:avLst/>
              </a:prstGeom>
              <a:noFill/>
              <a:ln w="38100">
                <a:solidFill>
                  <a:srgbClr val="FFFFFF">
                    <a:lumMod val="50000"/>
                  </a:srgbClr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4" name="Text Box 20"/>
              <p:cNvSpPr txBox="1">
                <a:spLocks noChangeArrowheads="1"/>
              </p:cNvSpPr>
              <p:nvPr/>
            </p:nvSpPr>
            <p:spPr bwMode="auto">
              <a:xfrm>
                <a:off x="7693471" y="4011613"/>
                <a:ext cx="568325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9pPr>
              </a:lstStyle>
              <a:p>
                <a:pPr marL="0" marR="0" lv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굴림" pitchFamily="50" charset="-127"/>
                  </a:rPr>
                  <a:t>480</a:t>
                </a:r>
              </a:p>
            </p:txBody>
          </p:sp>
        </p:grpSp>
        <p:grpSp>
          <p:nvGrpSpPr>
            <p:cNvPr id="104" name="그룹 103"/>
            <p:cNvGrpSpPr/>
            <p:nvPr/>
          </p:nvGrpSpPr>
          <p:grpSpPr>
            <a:xfrm>
              <a:off x="2837087" y="3402690"/>
              <a:ext cx="1893888" cy="2752319"/>
              <a:chOff x="2195736" y="1886640"/>
              <a:chExt cx="1893888" cy="2752319"/>
            </a:xfrm>
          </p:grpSpPr>
          <p:sp>
            <p:nvSpPr>
              <p:cNvPr id="106" name="타원 203"/>
              <p:cNvSpPr>
                <a:spLocks noChangeArrowheads="1"/>
              </p:cNvSpPr>
              <p:nvPr/>
            </p:nvSpPr>
            <p:spPr bwMode="auto">
              <a:xfrm>
                <a:off x="3632424" y="3091147"/>
                <a:ext cx="395287" cy="396875"/>
              </a:xfrm>
              <a:prstGeom prst="ellipse">
                <a:avLst/>
              </a:prstGeom>
              <a:solidFill>
                <a:srgbClr val="FFFF00"/>
              </a:solidFill>
              <a:ln w="19050" algn="ctr">
                <a:solidFill>
                  <a:srgbClr val="0000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" name="Text Box 14"/>
              <p:cNvSpPr txBox="1">
                <a:spLocks noChangeArrowheads="1"/>
              </p:cNvSpPr>
              <p:nvPr/>
            </p:nvSpPr>
            <p:spPr bwMode="auto">
              <a:xfrm>
                <a:off x="3659411" y="3059397"/>
                <a:ext cx="300038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9pPr>
              </a:lstStyle>
              <a:p>
                <a:pPr marL="0" marR="0" lv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1" i="1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굴림" pitchFamily="50" charset="-127"/>
                  </a:rPr>
                  <a:t>C</a:t>
                </a:r>
              </a:p>
            </p:txBody>
          </p:sp>
          <p:sp>
            <p:nvSpPr>
              <p:cNvPr id="108" name="Text Box 20"/>
              <p:cNvSpPr txBox="1">
                <a:spLocks noChangeArrowheads="1"/>
              </p:cNvSpPr>
              <p:nvPr/>
            </p:nvSpPr>
            <p:spPr bwMode="auto">
              <a:xfrm>
                <a:off x="3521299" y="3565809"/>
                <a:ext cx="568325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9pPr>
              </a:lstStyle>
              <a:p>
                <a:pPr marL="0" marR="0" lv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굴림" pitchFamily="50" charset="-127"/>
                  </a:rPr>
                  <a:t>270</a:t>
                </a:r>
              </a:p>
            </p:txBody>
          </p:sp>
          <p:sp>
            <p:nvSpPr>
              <p:cNvPr id="109" name="타원 205"/>
              <p:cNvSpPr>
                <a:spLocks noChangeArrowheads="1"/>
              </p:cNvSpPr>
              <p:nvPr/>
            </p:nvSpPr>
            <p:spPr bwMode="auto">
              <a:xfrm>
                <a:off x="2495774" y="3086384"/>
                <a:ext cx="396875" cy="396875"/>
              </a:xfrm>
              <a:prstGeom prst="ellipse">
                <a:avLst/>
              </a:prstGeom>
              <a:solidFill>
                <a:srgbClr val="FFFF00"/>
              </a:solidFill>
              <a:ln w="19050" algn="ctr">
                <a:solidFill>
                  <a:srgbClr val="0000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" name="Text Box 19"/>
              <p:cNvSpPr txBox="1">
                <a:spLocks noChangeArrowheads="1"/>
              </p:cNvSpPr>
              <p:nvPr/>
            </p:nvSpPr>
            <p:spPr bwMode="auto">
              <a:xfrm>
                <a:off x="2365599" y="3591209"/>
                <a:ext cx="677862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9pPr>
              </a:lstStyle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굴림" pitchFamily="50" charset="-127"/>
                  </a:rPr>
                  <a:t>210</a:t>
                </a:r>
              </a:p>
            </p:txBody>
          </p:sp>
          <p:sp>
            <p:nvSpPr>
              <p:cNvPr id="111" name="타원 110"/>
              <p:cNvSpPr/>
              <p:nvPr/>
            </p:nvSpPr>
            <p:spPr bwMode="auto">
              <a:xfrm>
                <a:off x="2730724" y="3934109"/>
                <a:ext cx="396875" cy="396875"/>
              </a:xfrm>
              <a:prstGeom prst="ellipse">
                <a:avLst/>
              </a:prstGeom>
              <a:noFill/>
              <a:ln w="19050" cap="flat" cmpd="sng" algn="ctr">
                <a:solidFill>
                  <a:srgbClr val="FFFFFF">
                    <a:lumMod val="5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" name="타원 111"/>
              <p:cNvSpPr/>
              <p:nvPr/>
            </p:nvSpPr>
            <p:spPr bwMode="auto">
              <a:xfrm>
                <a:off x="2195736" y="3927759"/>
                <a:ext cx="396875" cy="396875"/>
              </a:xfrm>
              <a:prstGeom prst="ellipse">
                <a:avLst/>
              </a:prstGeom>
              <a:noFill/>
              <a:ln w="19050" cap="flat" cmpd="sng" algn="ctr">
                <a:solidFill>
                  <a:srgbClr val="FFFFFF">
                    <a:lumMod val="5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" name="Line 45"/>
              <p:cNvSpPr>
                <a:spLocks noChangeShapeType="1"/>
              </p:cNvSpPr>
              <p:nvPr/>
            </p:nvSpPr>
            <p:spPr bwMode="auto">
              <a:xfrm flipH="1">
                <a:off x="2365599" y="3470559"/>
                <a:ext cx="223837" cy="471488"/>
              </a:xfrm>
              <a:prstGeom prst="line">
                <a:avLst/>
              </a:prstGeom>
              <a:noFill/>
              <a:ln w="38100">
                <a:solidFill>
                  <a:srgbClr val="FFFFFF">
                    <a:lumMod val="50000"/>
                  </a:srgbClr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" name="Line 46"/>
              <p:cNvSpPr>
                <a:spLocks noChangeShapeType="1"/>
              </p:cNvSpPr>
              <p:nvPr/>
            </p:nvSpPr>
            <p:spPr bwMode="auto">
              <a:xfrm>
                <a:off x="2778349" y="3446747"/>
                <a:ext cx="250825" cy="519112"/>
              </a:xfrm>
              <a:prstGeom prst="line">
                <a:avLst/>
              </a:prstGeom>
              <a:noFill/>
              <a:ln w="38100">
                <a:solidFill>
                  <a:srgbClr val="FFFFFF">
                    <a:lumMod val="50000"/>
                  </a:srgbClr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" name="Text Box 12"/>
              <p:cNvSpPr txBox="1">
                <a:spLocks noChangeArrowheads="1"/>
              </p:cNvSpPr>
              <p:nvPr/>
            </p:nvSpPr>
            <p:spPr bwMode="auto">
              <a:xfrm>
                <a:off x="2197324" y="3907122"/>
                <a:ext cx="330200" cy="400050"/>
              </a:xfrm>
              <a:prstGeom prst="rect">
                <a:avLst/>
              </a:prstGeom>
              <a:noFill/>
              <a:ln w="9525">
                <a:noFill/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9pPr>
              </a:lstStyle>
              <a:p>
                <a:pPr marL="0" marR="0" lv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1" i="1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lumMod val="50000"/>
                      </a:srgbClr>
                    </a:solidFill>
                    <a:effectLst/>
                    <a:uLnTx/>
                    <a:uFillTx/>
                    <a:latin typeface="Times New Roman" pitchFamily="18" charset="0"/>
                    <a:ea typeface="굴림" pitchFamily="50" charset="-127"/>
                  </a:rPr>
                  <a:t>T</a:t>
                </a:r>
              </a:p>
            </p:txBody>
          </p:sp>
          <p:sp>
            <p:nvSpPr>
              <p:cNvPr id="116" name="Text Box 13"/>
              <p:cNvSpPr txBox="1">
                <a:spLocks noChangeArrowheads="1"/>
              </p:cNvSpPr>
              <p:nvPr/>
            </p:nvSpPr>
            <p:spPr bwMode="auto">
              <a:xfrm>
                <a:off x="2745011" y="3907122"/>
                <a:ext cx="303213" cy="400050"/>
              </a:xfrm>
              <a:prstGeom prst="rect">
                <a:avLst/>
              </a:prstGeom>
              <a:noFill/>
              <a:ln w="9525">
                <a:noFill/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9pPr>
              </a:lstStyle>
              <a:p>
                <a:pPr marL="0" marR="0" lv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1" i="1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lumMod val="50000"/>
                      </a:srgbClr>
                    </a:solidFill>
                    <a:effectLst/>
                    <a:uLnTx/>
                    <a:uFillTx/>
                    <a:latin typeface="Times New Roman" pitchFamily="18" charset="0"/>
                    <a:ea typeface="굴림" pitchFamily="50" charset="-127"/>
                  </a:rPr>
                  <a:t>G</a:t>
                </a:r>
              </a:p>
            </p:txBody>
          </p:sp>
          <p:sp>
            <p:nvSpPr>
              <p:cNvPr id="117" name="Text Box 19"/>
              <p:cNvSpPr txBox="1">
                <a:spLocks noChangeArrowheads="1"/>
              </p:cNvSpPr>
              <p:nvPr/>
            </p:nvSpPr>
            <p:spPr bwMode="auto">
              <a:xfrm>
                <a:off x="2670399" y="4238909"/>
                <a:ext cx="569912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9pPr>
              </a:lstStyle>
              <a:p>
                <a:pPr marL="0" marR="0" lv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lumMod val="50000"/>
                      </a:srgbClr>
                    </a:solidFill>
                    <a:effectLst/>
                    <a:uLnTx/>
                    <a:uFillTx/>
                    <a:latin typeface="Times New Roman" pitchFamily="18" charset="0"/>
                    <a:ea typeface="굴림" pitchFamily="50" charset="-127"/>
                  </a:rPr>
                  <a:t>120</a:t>
                </a:r>
              </a:p>
            </p:txBody>
          </p:sp>
          <p:sp>
            <p:nvSpPr>
              <p:cNvPr id="118" name="Line 45"/>
              <p:cNvSpPr>
                <a:spLocks noChangeShapeType="1"/>
              </p:cNvSpPr>
              <p:nvPr/>
            </p:nvSpPr>
            <p:spPr bwMode="auto">
              <a:xfrm flipH="1">
                <a:off x="2703736" y="2446622"/>
                <a:ext cx="350838" cy="63500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" name="타원 218"/>
              <p:cNvSpPr>
                <a:spLocks noChangeArrowheads="1"/>
              </p:cNvSpPr>
              <p:nvPr/>
            </p:nvSpPr>
            <p:spPr bwMode="auto">
              <a:xfrm>
                <a:off x="2991074" y="2137059"/>
                <a:ext cx="396875" cy="396875"/>
              </a:xfrm>
              <a:prstGeom prst="ellipse">
                <a:avLst/>
              </a:prstGeom>
              <a:solidFill>
                <a:srgbClr val="FFFF00"/>
              </a:solidFill>
              <a:ln w="19050" algn="ctr">
                <a:solidFill>
                  <a:srgbClr val="0000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" name="Line 46"/>
              <p:cNvSpPr>
                <a:spLocks noChangeShapeType="1"/>
              </p:cNvSpPr>
              <p:nvPr/>
            </p:nvSpPr>
            <p:spPr bwMode="auto">
              <a:xfrm>
                <a:off x="3341911" y="2446622"/>
                <a:ext cx="398463" cy="64452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" name="Text Box 20"/>
              <p:cNvSpPr txBox="1">
                <a:spLocks noChangeArrowheads="1"/>
              </p:cNvSpPr>
              <p:nvPr/>
            </p:nvSpPr>
            <p:spPr bwMode="auto">
              <a:xfrm>
                <a:off x="3456211" y="2205322"/>
                <a:ext cx="568325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Script MT Bold" pitchFamily="66" charset="0"/>
                  </a:defRPr>
                </a:lvl9pPr>
              </a:lstStyle>
              <a:p>
                <a:pPr marL="0" marR="0" lv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2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굴림" pitchFamily="50" charset="-127"/>
                  </a:rPr>
                  <a:t>480</a:t>
                </a:r>
              </a:p>
            </p:txBody>
          </p:sp>
          <p:sp>
            <p:nvSpPr>
              <p:cNvPr id="122" name="오른쪽 화살표 121"/>
              <p:cNvSpPr/>
              <p:nvPr/>
            </p:nvSpPr>
            <p:spPr bwMode="auto">
              <a:xfrm>
                <a:off x="2197325" y="1886640"/>
                <a:ext cx="361628" cy="309563"/>
              </a:xfrm>
              <a:prstGeom prst="rightArrow">
                <a:avLst/>
              </a:prstGeom>
              <a:solidFill>
                <a:srgbClr val="009999"/>
              </a:solidFill>
              <a:ln w="190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cript MT Bold" pitchFamily="66" charset="0"/>
                </a:endParaRPr>
              </a:p>
            </p:txBody>
          </p:sp>
        </p:grpSp>
        <p:sp>
          <p:nvSpPr>
            <p:cNvPr id="105" name="오른쪽 화살표 104"/>
            <p:cNvSpPr/>
            <p:nvPr/>
          </p:nvSpPr>
          <p:spPr bwMode="auto">
            <a:xfrm>
              <a:off x="5076056" y="4500040"/>
              <a:ext cx="361628" cy="309563"/>
            </a:xfrm>
            <a:prstGeom prst="rightArrow">
              <a:avLst/>
            </a:prstGeom>
            <a:solidFill>
              <a:srgbClr val="009999"/>
            </a:solidFill>
            <a:ln w="190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cript MT Bold" pitchFamily="66" charset="0"/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97505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fontAlgn="base"/>
            <a:r>
              <a:rPr lang="en-US" altLang="ko-KR" dirty="0"/>
              <a:t>Line 3</a:t>
            </a:r>
            <a:r>
              <a:rPr lang="ko-KR" altLang="en-US" dirty="0"/>
              <a:t>의 </a:t>
            </a:r>
            <a:r>
              <a:rPr lang="en-US" altLang="ko-KR" dirty="0"/>
              <a:t>while-</a:t>
            </a:r>
            <a:r>
              <a:rPr lang="ko-KR" altLang="en-US" dirty="0"/>
              <a:t>루프 조건이 ‘참’이므로</a:t>
            </a:r>
            <a:r>
              <a:rPr lang="en-US" altLang="ko-KR" dirty="0"/>
              <a:t>, line 4~7</a:t>
            </a:r>
            <a:r>
              <a:rPr lang="ko-KR" altLang="en-US" dirty="0"/>
              <a:t>을 수행한다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Q</a:t>
            </a:r>
            <a:r>
              <a:rPr lang="ko-KR" altLang="en-US" dirty="0"/>
              <a:t>에서 ‘</a:t>
            </a:r>
            <a:r>
              <a:rPr lang="en-US" altLang="ko-KR" dirty="0"/>
              <a:t>C’</a:t>
            </a:r>
            <a:r>
              <a:rPr lang="ko-KR" altLang="en-US" dirty="0"/>
              <a:t>의 부모 </a:t>
            </a:r>
            <a:r>
              <a:rPr lang="ko-KR" altLang="en-US" dirty="0" err="1"/>
              <a:t>노드와</a:t>
            </a:r>
            <a:r>
              <a:rPr lang="ko-KR" altLang="en-US" dirty="0"/>
              <a:t> ‘</a:t>
            </a:r>
            <a:r>
              <a:rPr lang="en-US" altLang="ko-KR" dirty="0"/>
              <a:t>A’</a:t>
            </a:r>
            <a:r>
              <a:rPr lang="ko-KR" altLang="en-US" dirty="0"/>
              <a:t>를 제거한 후</a:t>
            </a:r>
            <a:r>
              <a:rPr lang="en-US" altLang="ko-KR" dirty="0"/>
              <a:t>, </a:t>
            </a:r>
            <a:r>
              <a:rPr lang="ko-KR" altLang="en-US" dirty="0"/>
              <a:t>새 부모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Q</a:t>
            </a:r>
            <a:r>
              <a:rPr lang="ko-KR" altLang="en-US" dirty="0"/>
              <a:t>에 삽입한다</a:t>
            </a:r>
            <a:r>
              <a:rPr lang="en-US" altLang="ko-KR" dirty="0" smtClean="0"/>
              <a:t>.</a:t>
            </a:r>
          </a:p>
          <a:p>
            <a:pPr lvl="0" fontAlgn="base"/>
            <a:endParaRPr lang="en-US" altLang="ko-KR" dirty="0"/>
          </a:p>
          <a:p>
            <a:pPr lvl="0" fontAlgn="base"/>
            <a:endParaRPr lang="en-US" altLang="ko-KR" dirty="0" smtClean="0"/>
          </a:p>
          <a:p>
            <a:pPr lvl="0" fontAlgn="base"/>
            <a:endParaRPr lang="en-US" altLang="ko-KR" dirty="0"/>
          </a:p>
          <a:p>
            <a:pPr lvl="0" fontAlgn="base"/>
            <a:endParaRPr lang="en-US" altLang="ko-KR" dirty="0" smtClean="0"/>
          </a:p>
          <a:p>
            <a:pPr lvl="0" fontAlgn="base"/>
            <a:endParaRPr lang="en-US" altLang="ko-KR" dirty="0"/>
          </a:p>
          <a:p>
            <a:pPr lvl="0" fontAlgn="base"/>
            <a:endParaRPr lang="en-US" altLang="ko-KR" dirty="0" smtClean="0"/>
          </a:p>
          <a:p>
            <a:pPr lvl="0" fontAlgn="base"/>
            <a:endParaRPr lang="en-US" altLang="ko-KR" dirty="0" smtClean="0"/>
          </a:p>
          <a:p>
            <a:pPr lvl="0" fontAlgn="base"/>
            <a:endParaRPr lang="en-US" altLang="ko-KR" dirty="0"/>
          </a:p>
          <a:p>
            <a:pPr fontAlgn="base"/>
            <a:r>
              <a:rPr lang="en-US" altLang="ko-KR" dirty="0"/>
              <a:t>Line 3</a:t>
            </a:r>
            <a:r>
              <a:rPr lang="ko-KR" altLang="en-US" dirty="0"/>
              <a:t>의 </a:t>
            </a:r>
            <a:r>
              <a:rPr lang="en-US" altLang="ko-KR" dirty="0"/>
              <a:t>while-</a:t>
            </a:r>
            <a:r>
              <a:rPr lang="ko-KR" altLang="en-US" dirty="0"/>
              <a:t>루프 조건이 ‘거짓’이므로</a:t>
            </a:r>
            <a:r>
              <a:rPr lang="en-US" altLang="ko-KR" dirty="0"/>
              <a:t>, line 8</a:t>
            </a:r>
            <a:r>
              <a:rPr lang="ko-KR" altLang="en-US" dirty="0"/>
              <a:t>에서 </a:t>
            </a:r>
            <a:r>
              <a:rPr lang="en-US" altLang="ko-KR" dirty="0"/>
              <a:t>Q</a:t>
            </a:r>
            <a:r>
              <a:rPr lang="ko-KR" altLang="en-US" dirty="0"/>
              <a:t>에 있는 </a:t>
            </a:r>
            <a:r>
              <a:rPr lang="ko-KR" altLang="en-US" dirty="0" err="1"/>
              <a:t>노드를</a:t>
            </a:r>
            <a:r>
              <a:rPr lang="ko-KR" altLang="en-US" dirty="0"/>
              <a:t> </a:t>
            </a:r>
            <a:r>
              <a:rPr lang="ko-KR" altLang="en-US" dirty="0" err="1"/>
              <a:t>리턴한다</a:t>
            </a:r>
            <a:r>
              <a:rPr lang="en-US" altLang="ko-KR" dirty="0"/>
              <a:t>.</a:t>
            </a:r>
            <a:r>
              <a:rPr lang="en-US" altLang="ko-KR" sz="2400" dirty="0"/>
              <a:t> </a:t>
            </a:r>
            <a:r>
              <a:rPr lang="ko-KR" altLang="en-US" sz="2400" dirty="0"/>
              <a:t>즉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허프만</a:t>
            </a:r>
            <a:r>
              <a:rPr lang="ko-KR" altLang="en-US" sz="2400" dirty="0"/>
              <a:t> </a:t>
            </a:r>
            <a:r>
              <a:rPr lang="ko-KR" altLang="en-US" sz="2400" dirty="0" err="1"/>
              <a:t>트리의</a:t>
            </a:r>
            <a:r>
              <a:rPr lang="ko-KR" altLang="en-US" sz="2400" dirty="0"/>
              <a:t> 루트를 </a:t>
            </a:r>
            <a:r>
              <a:rPr lang="ko-KR" altLang="en-US" sz="2400" dirty="0" err="1"/>
              <a:t>리턴한다</a:t>
            </a:r>
            <a:r>
              <a:rPr lang="en-US" altLang="ko-KR" sz="2400" dirty="0"/>
              <a:t>. </a:t>
            </a:r>
            <a:endParaRPr lang="ko-KR" altLang="en-US" dirty="0"/>
          </a:p>
        </p:txBody>
      </p:sp>
      <p:pic>
        <p:nvPicPr>
          <p:cNvPr id="13313" name="_x201380360" descr="EMB0000149895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101507"/>
            <a:ext cx="3096344" cy="302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55071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 err="1" smtClean="0"/>
              <a:t>리턴된</a:t>
            </a:r>
            <a:r>
              <a:rPr lang="ko-KR" altLang="en-US" dirty="0" smtClean="0"/>
              <a:t> </a:t>
            </a:r>
            <a:r>
              <a:rPr lang="ko-KR" altLang="en-US" dirty="0" err="1"/>
              <a:t>트리를</a:t>
            </a:r>
            <a:r>
              <a:rPr lang="ko-KR" altLang="en-US" dirty="0"/>
              <a:t> 살펴보면 각 이파리 </a:t>
            </a:r>
            <a:r>
              <a:rPr lang="en-US" altLang="ko-KR" dirty="0"/>
              <a:t>(</a:t>
            </a:r>
            <a:r>
              <a:rPr lang="ko-KR" altLang="en-US" dirty="0"/>
              <a:t>단말</a:t>
            </a:r>
            <a:r>
              <a:rPr lang="en-US" altLang="ko-KR" dirty="0"/>
              <a:t>) </a:t>
            </a:r>
            <a:r>
              <a:rPr lang="ko-KR" altLang="en-US" dirty="0" err="1"/>
              <a:t>노드에만</a:t>
            </a:r>
            <a:r>
              <a:rPr lang="ko-KR" altLang="en-US" dirty="0"/>
              <a:t> 문자가 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fontAlgn="base"/>
            <a:r>
              <a:rPr lang="ko-KR" altLang="en-US" dirty="0" smtClean="0"/>
              <a:t>따라서 </a:t>
            </a:r>
            <a:r>
              <a:rPr lang="ko-KR" altLang="en-US" dirty="0"/>
              <a:t>루트로부터 왼쪽 자식 </a:t>
            </a:r>
            <a:r>
              <a:rPr lang="ko-KR" altLang="en-US" dirty="0" err="1"/>
              <a:t>노드로</a:t>
            </a:r>
            <a:r>
              <a:rPr lang="ko-KR" altLang="en-US" dirty="0"/>
              <a:t> 내려가면 ‘</a:t>
            </a:r>
            <a:r>
              <a:rPr lang="en-US" altLang="ko-KR" dirty="0"/>
              <a:t>0’</a:t>
            </a:r>
            <a:r>
              <a:rPr lang="ko-KR" altLang="en-US" dirty="0"/>
              <a:t>을</a:t>
            </a:r>
            <a:r>
              <a:rPr lang="en-US" altLang="ko-KR" dirty="0"/>
              <a:t>, </a:t>
            </a:r>
            <a:r>
              <a:rPr lang="ko-KR" altLang="en-US" dirty="0"/>
              <a:t>오른쪽 자식 </a:t>
            </a:r>
            <a:r>
              <a:rPr lang="ko-KR" altLang="en-US" dirty="0" err="1"/>
              <a:t>노드로</a:t>
            </a:r>
            <a:r>
              <a:rPr lang="ko-KR" altLang="en-US" dirty="0"/>
              <a:t> 내려가면 ‘</a:t>
            </a:r>
            <a:r>
              <a:rPr lang="en-US" altLang="ko-KR" dirty="0"/>
              <a:t>1’</a:t>
            </a:r>
            <a:r>
              <a:rPr lang="ko-KR" altLang="en-US" dirty="0"/>
              <a:t>을 부여하면서</a:t>
            </a:r>
            <a:r>
              <a:rPr lang="en-US" altLang="ko-KR" dirty="0"/>
              <a:t>, </a:t>
            </a:r>
            <a:r>
              <a:rPr lang="ko-KR" altLang="en-US" dirty="0"/>
              <a:t>각 이파리에 도달할 때까지의 이진수를 추출하여 문자의 이진 코드를 구한다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en-US" dirty="0"/>
          </a:p>
        </p:txBody>
      </p:sp>
      <p:sp>
        <p:nvSpPr>
          <p:cNvPr id="32" name="타원 139"/>
          <p:cNvSpPr>
            <a:spLocks noChangeArrowheads="1"/>
          </p:cNvSpPr>
          <p:nvPr/>
        </p:nvSpPr>
        <p:spPr bwMode="auto">
          <a:xfrm>
            <a:off x="3287062" y="3619282"/>
            <a:ext cx="396875" cy="396875"/>
          </a:xfrm>
          <a:prstGeom prst="ellipse">
            <a:avLst/>
          </a:prstGeom>
          <a:noFill/>
          <a:ln w="19050" algn="ctr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타원 140"/>
          <p:cNvSpPr>
            <a:spLocks noChangeArrowheads="1"/>
          </p:cNvSpPr>
          <p:nvPr/>
        </p:nvSpPr>
        <p:spPr bwMode="auto">
          <a:xfrm>
            <a:off x="5123799" y="4335245"/>
            <a:ext cx="395288" cy="396875"/>
          </a:xfrm>
          <a:prstGeom prst="ellipse">
            <a:avLst/>
          </a:prstGeom>
          <a:noFill/>
          <a:ln w="19050" algn="ctr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4A48"/>
              </a:solidFill>
              <a:effectLst/>
              <a:uLnTx/>
              <a:uFillTx/>
            </a:endParaRPr>
          </a:p>
        </p:txBody>
      </p:sp>
      <p:sp>
        <p:nvSpPr>
          <p:cNvPr id="34" name="Text Box 11"/>
          <p:cNvSpPr txBox="1">
            <a:spLocks noChangeArrowheads="1"/>
          </p:cNvSpPr>
          <p:nvPr/>
        </p:nvSpPr>
        <p:spPr bwMode="auto">
          <a:xfrm>
            <a:off x="3287062" y="3579595"/>
            <a:ext cx="3571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9pPr>
          </a:lstStyle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1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A</a:t>
            </a:r>
          </a:p>
        </p:txBody>
      </p:sp>
      <p:sp>
        <p:nvSpPr>
          <p:cNvPr id="35" name="Text Box 14"/>
          <p:cNvSpPr txBox="1">
            <a:spLocks noChangeArrowheads="1"/>
          </p:cNvSpPr>
          <p:nvPr/>
        </p:nvSpPr>
        <p:spPr bwMode="auto">
          <a:xfrm>
            <a:off x="5150787" y="4303495"/>
            <a:ext cx="3000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9pPr>
          </a:lstStyle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1" u="none" strike="noStrike" kern="0" cap="none" spc="0" normalizeH="0" baseline="0" noProof="0" smtClean="0">
                <a:ln>
                  <a:noFill/>
                </a:ln>
                <a:solidFill>
                  <a:srgbClr val="004A48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C</a:t>
            </a:r>
          </a:p>
        </p:txBody>
      </p:sp>
      <p:sp>
        <p:nvSpPr>
          <p:cNvPr id="36" name="타원 143"/>
          <p:cNvSpPr>
            <a:spLocks noChangeArrowheads="1"/>
          </p:cNvSpPr>
          <p:nvPr/>
        </p:nvSpPr>
        <p:spPr bwMode="auto">
          <a:xfrm>
            <a:off x="4026837" y="4327307"/>
            <a:ext cx="395287" cy="396875"/>
          </a:xfrm>
          <a:prstGeom prst="ellipse">
            <a:avLst/>
          </a:prstGeom>
          <a:noFill/>
          <a:ln w="19050" algn="ctr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7" name="타원 144"/>
          <p:cNvSpPr>
            <a:spLocks noChangeArrowheads="1"/>
          </p:cNvSpPr>
          <p:nvPr/>
        </p:nvSpPr>
        <p:spPr bwMode="auto">
          <a:xfrm>
            <a:off x="4439587" y="5175032"/>
            <a:ext cx="395287" cy="396875"/>
          </a:xfrm>
          <a:prstGeom prst="ellipse">
            <a:avLst/>
          </a:prstGeom>
          <a:noFill/>
          <a:ln w="19050" algn="ctr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4A48"/>
              </a:solidFill>
              <a:effectLst/>
              <a:uLnTx/>
              <a:uFillTx/>
            </a:endParaRPr>
          </a:p>
        </p:txBody>
      </p:sp>
      <p:sp>
        <p:nvSpPr>
          <p:cNvPr id="38" name="타원 145"/>
          <p:cNvSpPr>
            <a:spLocks noChangeArrowheads="1"/>
          </p:cNvSpPr>
          <p:nvPr/>
        </p:nvSpPr>
        <p:spPr bwMode="auto">
          <a:xfrm>
            <a:off x="3633137" y="5168682"/>
            <a:ext cx="396875" cy="396875"/>
          </a:xfrm>
          <a:prstGeom prst="ellipse">
            <a:avLst/>
          </a:prstGeom>
          <a:noFill/>
          <a:ln w="19050" algn="ctr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4A48"/>
              </a:solidFill>
              <a:effectLst/>
              <a:uLnTx/>
              <a:uFillTx/>
            </a:endParaRPr>
          </a:p>
        </p:txBody>
      </p:sp>
      <p:sp>
        <p:nvSpPr>
          <p:cNvPr id="39" name="Line 45"/>
          <p:cNvSpPr>
            <a:spLocks noChangeShapeType="1"/>
          </p:cNvSpPr>
          <p:nvPr/>
        </p:nvSpPr>
        <p:spPr bwMode="auto">
          <a:xfrm flipH="1">
            <a:off x="3831574" y="4700370"/>
            <a:ext cx="276225" cy="474662"/>
          </a:xfrm>
          <a:prstGeom prst="line">
            <a:avLst/>
          </a:prstGeom>
          <a:noFill/>
          <a:ln w="38100">
            <a:solidFill>
              <a:srgbClr val="00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40" name="Line 46"/>
          <p:cNvSpPr>
            <a:spLocks noChangeShapeType="1"/>
          </p:cNvSpPr>
          <p:nvPr/>
        </p:nvSpPr>
        <p:spPr bwMode="auto">
          <a:xfrm>
            <a:off x="4309412" y="4687670"/>
            <a:ext cx="300037" cy="504825"/>
          </a:xfrm>
          <a:prstGeom prst="line">
            <a:avLst/>
          </a:prstGeom>
          <a:noFill/>
          <a:ln w="38100">
            <a:solidFill>
              <a:srgbClr val="00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41" name="Text Box 12"/>
          <p:cNvSpPr txBox="1">
            <a:spLocks noChangeArrowheads="1"/>
          </p:cNvSpPr>
          <p:nvPr/>
        </p:nvSpPr>
        <p:spPr bwMode="auto">
          <a:xfrm>
            <a:off x="3641074" y="5148045"/>
            <a:ext cx="330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9pPr>
          </a:lstStyle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1" u="none" strike="noStrike" kern="0" cap="none" spc="0" normalizeH="0" baseline="0" noProof="0" smtClean="0">
                <a:ln>
                  <a:noFill/>
                </a:ln>
                <a:solidFill>
                  <a:srgbClr val="004A48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T</a:t>
            </a:r>
          </a:p>
        </p:txBody>
      </p:sp>
      <p:sp>
        <p:nvSpPr>
          <p:cNvPr id="42" name="Text Box 13"/>
          <p:cNvSpPr txBox="1">
            <a:spLocks noChangeArrowheads="1"/>
          </p:cNvSpPr>
          <p:nvPr/>
        </p:nvSpPr>
        <p:spPr bwMode="auto">
          <a:xfrm>
            <a:off x="4453874" y="5148045"/>
            <a:ext cx="3032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9pPr>
          </a:lstStyle>
          <a:p>
            <a:pPr marL="0" marR="0" lv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1" u="none" strike="noStrike" kern="0" cap="none" spc="0" normalizeH="0" baseline="0" noProof="0" smtClean="0">
                <a:ln>
                  <a:noFill/>
                </a:ln>
                <a:solidFill>
                  <a:srgbClr val="004A48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G</a:t>
            </a:r>
          </a:p>
        </p:txBody>
      </p:sp>
      <p:sp>
        <p:nvSpPr>
          <p:cNvPr id="43" name="Line 45"/>
          <p:cNvSpPr>
            <a:spLocks noChangeShapeType="1"/>
          </p:cNvSpPr>
          <p:nvPr/>
        </p:nvSpPr>
        <p:spPr bwMode="auto">
          <a:xfrm flipH="1">
            <a:off x="4307824" y="3893920"/>
            <a:ext cx="277813" cy="450850"/>
          </a:xfrm>
          <a:prstGeom prst="line">
            <a:avLst/>
          </a:prstGeom>
          <a:noFill/>
          <a:ln w="38100">
            <a:solidFill>
              <a:srgbClr val="00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4" name="타원 151"/>
          <p:cNvSpPr>
            <a:spLocks noChangeArrowheads="1"/>
          </p:cNvSpPr>
          <p:nvPr/>
        </p:nvSpPr>
        <p:spPr bwMode="auto">
          <a:xfrm>
            <a:off x="4530074" y="3576420"/>
            <a:ext cx="396875" cy="395287"/>
          </a:xfrm>
          <a:prstGeom prst="ellipse">
            <a:avLst/>
          </a:prstGeom>
          <a:noFill/>
          <a:ln w="19050" algn="ctr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5" name="Line 46"/>
          <p:cNvSpPr>
            <a:spLocks noChangeShapeType="1"/>
          </p:cNvSpPr>
          <p:nvPr/>
        </p:nvSpPr>
        <p:spPr bwMode="auto">
          <a:xfrm>
            <a:off x="4857099" y="3922495"/>
            <a:ext cx="377825" cy="454025"/>
          </a:xfrm>
          <a:prstGeom prst="line">
            <a:avLst/>
          </a:prstGeom>
          <a:noFill/>
          <a:ln w="38100">
            <a:solidFill>
              <a:srgbClr val="00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타원 153"/>
          <p:cNvSpPr>
            <a:spLocks noChangeArrowheads="1"/>
          </p:cNvSpPr>
          <p:nvPr/>
        </p:nvSpPr>
        <p:spPr bwMode="auto">
          <a:xfrm>
            <a:off x="3877612" y="2935070"/>
            <a:ext cx="396875" cy="396875"/>
          </a:xfrm>
          <a:prstGeom prst="ellipse">
            <a:avLst/>
          </a:prstGeom>
          <a:noFill/>
          <a:ln w="19050" algn="ctr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7" name="Line 45"/>
          <p:cNvSpPr>
            <a:spLocks noChangeShapeType="1"/>
          </p:cNvSpPr>
          <p:nvPr/>
        </p:nvSpPr>
        <p:spPr bwMode="auto">
          <a:xfrm flipH="1">
            <a:off x="3595037" y="3223995"/>
            <a:ext cx="311150" cy="452437"/>
          </a:xfrm>
          <a:prstGeom prst="line">
            <a:avLst/>
          </a:prstGeom>
          <a:noFill/>
          <a:ln w="38100">
            <a:solidFill>
              <a:srgbClr val="00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8" name="Line 46"/>
          <p:cNvSpPr>
            <a:spLocks noChangeShapeType="1"/>
          </p:cNvSpPr>
          <p:nvPr/>
        </p:nvSpPr>
        <p:spPr bwMode="auto">
          <a:xfrm>
            <a:off x="4234799" y="3260507"/>
            <a:ext cx="360363" cy="395288"/>
          </a:xfrm>
          <a:prstGeom prst="line">
            <a:avLst/>
          </a:prstGeom>
          <a:noFill/>
          <a:ln w="38100">
            <a:solidFill>
              <a:srgbClr val="00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9" name="TextBox 2"/>
          <p:cNvSpPr txBox="1">
            <a:spLocks noChangeArrowheads="1"/>
          </p:cNvSpPr>
          <p:nvPr/>
        </p:nvSpPr>
        <p:spPr bwMode="auto">
          <a:xfrm>
            <a:off x="3464862" y="3152557"/>
            <a:ext cx="254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004A48"/>
                </a:solidFill>
                <a:effectLst/>
                <a:uLnTx/>
                <a:uFillTx/>
                <a:latin typeface="바탕" pitchFamily="18" charset="-127"/>
                <a:ea typeface="바탕" pitchFamily="18" charset="-127"/>
              </a:rPr>
              <a:t>0</a:t>
            </a:r>
          </a:p>
        </p:txBody>
      </p:sp>
      <p:sp>
        <p:nvSpPr>
          <p:cNvPr id="50" name="TextBox 156"/>
          <p:cNvSpPr txBox="1">
            <a:spLocks noChangeArrowheads="1"/>
          </p:cNvSpPr>
          <p:nvPr/>
        </p:nvSpPr>
        <p:spPr bwMode="auto">
          <a:xfrm>
            <a:off x="4150662" y="3800257"/>
            <a:ext cx="254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004A48"/>
                </a:solidFill>
                <a:effectLst/>
                <a:uLnTx/>
                <a:uFillTx/>
                <a:latin typeface="바탕" pitchFamily="18" charset="-127"/>
                <a:ea typeface="바탕" pitchFamily="18" charset="-127"/>
              </a:rPr>
              <a:t>0</a:t>
            </a:r>
          </a:p>
        </p:txBody>
      </p:sp>
      <p:sp>
        <p:nvSpPr>
          <p:cNvPr id="51" name="TextBox 157"/>
          <p:cNvSpPr txBox="1">
            <a:spLocks noChangeArrowheads="1"/>
          </p:cNvSpPr>
          <p:nvPr/>
        </p:nvSpPr>
        <p:spPr bwMode="auto">
          <a:xfrm>
            <a:off x="3680762" y="4654332"/>
            <a:ext cx="25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004A48"/>
                </a:solidFill>
                <a:effectLst/>
                <a:uLnTx/>
                <a:uFillTx/>
                <a:latin typeface="바탕" pitchFamily="18" charset="-127"/>
                <a:ea typeface="바탕" pitchFamily="18" charset="-127"/>
              </a:rPr>
              <a:t>0</a:t>
            </a:r>
          </a:p>
        </p:txBody>
      </p:sp>
      <p:sp>
        <p:nvSpPr>
          <p:cNvPr id="52" name="TextBox 158"/>
          <p:cNvSpPr txBox="1">
            <a:spLocks noChangeArrowheads="1"/>
          </p:cNvSpPr>
          <p:nvPr/>
        </p:nvSpPr>
        <p:spPr bwMode="auto">
          <a:xfrm>
            <a:off x="4430062" y="3152557"/>
            <a:ext cx="25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004A48"/>
                </a:solidFill>
                <a:effectLst/>
                <a:uLnTx/>
                <a:uFillTx/>
                <a:latin typeface="바탕" pitchFamily="18" charset="-127"/>
                <a:ea typeface="바탕" pitchFamily="18" charset="-127"/>
              </a:rPr>
              <a:t>1</a:t>
            </a:r>
          </a:p>
        </p:txBody>
      </p:sp>
      <p:sp>
        <p:nvSpPr>
          <p:cNvPr id="53" name="TextBox 159"/>
          <p:cNvSpPr txBox="1">
            <a:spLocks noChangeArrowheads="1"/>
          </p:cNvSpPr>
          <p:nvPr/>
        </p:nvSpPr>
        <p:spPr bwMode="auto">
          <a:xfrm>
            <a:off x="5049187" y="3862170"/>
            <a:ext cx="254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004A48"/>
                </a:solidFill>
                <a:effectLst/>
                <a:uLnTx/>
                <a:uFillTx/>
                <a:latin typeface="바탕" pitchFamily="18" charset="-127"/>
                <a:ea typeface="바탕" pitchFamily="18" charset="-127"/>
              </a:rPr>
              <a:t>1</a:t>
            </a:r>
          </a:p>
        </p:txBody>
      </p:sp>
      <p:sp>
        <p:nvSpPr>
          <p:cNvPr id="54" name="TextBox 160"/>
          <p:cNvSpPr txBox="1">
            <a:spLocks noChangeArrowheads="1"/>
          </p:cNvSpPr>
          <p:nvPr/>
        </p:nvSpPr>
        <p:spPr bwMode="auto">
          <a:xfrm>
            <a:off x="4511024" y="4654332"/>
            <a:ext cx="25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004A48"/>
                </a:solidFill>
                <a:effectLst/>
                <a:uLnTx/>
                <a:uFillTx/>
                <a:latin typeface="바탕" pitchFamily="18" charset="-127"/>
                <a:ea typeface="바탕" pitchFamily="18" charset="-127"/>
              </a:rPr>
              <a:t>1</a:t>
            </a:r>
          </a:p>
        </p:txBody>
      </p:sp>
      <p:sp>
        <p:nvSpPr>
          <p:cNvPr id="55" name="TextBox 161"/>
          <p:cNvSpPr txBox="1">
            <a:spLocks noChangeArrowheads="1"/>
          </p:cNvSpPr>
          <p:nvPr/>
        </p:nvSpPr>
        <p:spPr bwMode="auto">
          <a:xfrm>
            <a:off x="3248962" y="4030445"/>
            <a:ext cx="254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9pPr>
          </a:lstStyle>
          <a:p>
            <a:pPr eaLnBrk="1" hangingPunct="1"/>
            <a:r>
              <a:rPr lang="en-US" sz="1800" b="1">
                <a:solidFill>
                  <a:srgbClr val="FF0000"/>
                </a:solidFill>
                <a:latin typeface="바탕" pitchFamily="18" charset="-127"/>
                <a:ea typeface="바탕" pitchFamily="18" charset="-127"/>
              </a:rPr>
              <a:t>0</a:t>
            </a:r>
          </a:p>
        </p:txBody>
      </p:sp>
      <p:sp>
        <p:nvSpPr>
          <p:cNvPr id="56" name="TextBox 162"/>
          <p:cNvSpPr txBox="1">
            <a:spLocks noChangeArrowheads="1"/>
          </p:cNvSpPr>
          <p:nvPr/>
        </p:nvSpPr>
        <p:spPr bwMode="auto">
          <a:xfrm>
            <a:off x="5158723" y="4760695"/>
            <a:ext cx="7667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9pPr>
          </a:lstStyle>
          <a:p>
            <a:pPr eaLnBrk="1" hangingPunct="1"/>
            <a:r>
              <a:rPr lang="en-US" sz="1800" b="1" dirty="0" smtClean="0">
                <a:solidFill>
                  <a:srgbClr val="FF0000"/>
                </a:solidFill>
                <a:latin typeface="바탕" pitchFamily="18" charset="-127"/>
                <a:ea typeface="바탕" pitchFamily="18" charset="-127"/>
              </a:rPr>
              <a:t>11</a:t>
            </a:r>
            <a:endParaRPr lang="en-US" sz="1800" b="1" dirty="0">
              <a:solidFill>
                <a:srgbClr val="FF0000"/>
              </a:solidFill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57" name="TextBox 163"/>
          <p:cNvSpPr txBox="1">
            <a:spLocks noChangeArrowheads="1"/>
          </p:cNvSpPr>
          <p:nvPr/>
        </p:nvSpPr>
        <p:spPr bwMode="auto">
          <a:xfrm>
            <a:off x="4295124" y="5559207"/>
            <a:ext cx="7604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9pPr>
          </a:lstStyle>
          <a:p>
            <a:pPr eaLnBrk="1" hangingPunct="1"/>
            <a:r>
              <a:rPr lang="en-US" sz="1800" b="1">
                <a:solidFill>
                  <a:srgbClr val="FF0000"/>
                </a:solidFill>
                <a:latin typeface="바탕" pitchFamily="18" charset="-127"/>
                <a:ea typeface="바탕" pitchFamily="18" charset="-127"/>
              </a:rPr>
              <a:t>101</a:t>
            </a:r>
          </a:p>
        </p:txBody>
      </p:sp>
      <p:sp>
        <p:nvSpPr>
          <p:cNvPr id="58" name="TextBox 164"/>
          <p:cNvSpPr txBox="1">
            <a:spLocks noChangeArrowheads="1"/>
          </p:cNvSpPr>
          <p:nvPr/>
        </p:nvSpPr>
        <p:spPr bwMode="auto">
          <a:xfrm>
            <a:off x="3358499" y="5527457"/>
            <a:ext cx="7604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cript MT Bold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cript MT Bold" pitchFamily="66" charset="0"/>
              </a:defRPr>
            </a:lvl9pPr>
          </a:lstStyle>
          <a:p>
            <a:pPr eaLnBrk="1" hangingPunct="1"/>
            <a:r>
              <a:rPr lang="en-US" sz="1800" b="1">
                <a:solidFill>
                  <a:srgbClr val="FF0000"/>
                </a:solidFill>
                <a:latin typeface="바탕" pitchFamily="18" charset="-127"/>
                <a:ea typeface="바탕" pitchFamily="18" charset="-127"/>
              </a:rPr>
              <a:t>100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70855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위의 예제에서 ‘</a:t>
            </a:r>
            <a:r>
              <a:rPr lang="en-US" altLang="ko-KR" dirty="0"/>
              <a:t>A’</a:t>
            </a:r>
            <a:r>
              <a:rPr lang="ko-KR" altLang="en-US" dirty="0"/>
              <a:t>는 ‘</a:t>
            </a:r>
            <a:r>
              <a:rPr lang="en-US" altLang="ko-KR" dirty="0"/>
              <a:t>0’, ‘T’</a:t>
            </a:r>
            <a:r>
              <a:rPr lang="ko-KR" altLang="en-US" dirty="0"/>
              <a:t>는 ‘</a:t>
            </a:r>
            <a:r>
              <a:rPr lang="en-US" altLang="ko-KR" dirty="0"/>
              <a:t>100’, ‘G’</a:t>
            </a:r>
            <a:r>
              <a:rPr lang="ko-KR" altLang="en-US" dirty="0"/>
              <a:t>는 ‘</a:t>
            </a:r>
            <a:r>
              <a:rPr lang="en-US" altLang="ko-KR" dirty="0"/>
              <a:t>101’, ‘C’</a:t>
            </a:r>
            <a:r>
              <a:rPr lang="ko-KR" altLang="en-US" dirty="0"/>
              <a:t>는 ‘</a:t>
            </a:r>
            <a:r>
              <a:rPr lang="en-US" altLang="ko-KR" dirty="0"/>
              <a:t>11’</a:t>
            </a:r>
            <a:r>
              <a:rPr lang="ko-KR" altLang="en-US" dirty="0"/>
              <a:t>의 코드가 각각 할당된다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할당된 </a:t>
            </a:r>
            <a:r>
              <a:rPr lang="ko-KR" altLang="en-US" dirty="0"/>
              <a:t>코드들을 보면</a:t>
            </a:r>
            <a:r>
              <a:rPr lang="en-US" altLang="ko-KR" dirty="0"/>
              <a:t>, </a:t>
            </a:r>
            <a:r>
              <a:rPr lang="ko-KR" altLang="en-US" dirty="0"/>
              <a:t>가장 빈도수가 높은 ‘</a:t>
            </a:r>
            <a:r>
              <a:rPr lang="en-US" altLang="ko-KR" dirty="0"/>
              <a:t>A’</a:t>
            </a:r>
            <a:r>
              <a:rPr lang="ko-KR" altLang="en-US" dirty="0"/>
              <a:t>가 가장 짧은 코드를 가지고</a:t>
            </a:r>
            <a:r>
              <a:rPr lang="en-US" altLang="ko-KR" dirty="0"/>
              <a:t>, </a:t>
            </a:r>
            <a:r>
              <a:rPr lang="ko-KR" altLang="en-US" dirty="0"/>
              <a:t>따라서 루트의 자식이 되어 있고</a:t>
            </a:r>
            <a:r>
              <a:rPr lang="en-US" altLang="ko-KR" dirty="0"/>
              <a:t>, </a:t>
            </a:r>
            <a:r>
              <a:rPr lang="ko-KR" altLang="en-US" dirty="0"/>
              <a:t>빈도수가 낮은 문자는 루트에서 멀리 떨어지게 되어 긴 코드를 </a:t>
            </a:r>
            <a:r>
              <a:rPr lang="ko-KR" altLang="en-US" dirty="0" smtClean="0"/>
              <a:t>가진다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또한 </a:t>
            </a:r>
            <a:r>
              <a:rPr lang="ko-KR" altLang="en-US" dirty="0"/>
              <a:t>이렇게 얻은 코드가 </a:t>
            </a:r>
            <a:r>
              <a:rPr lang="ko-KR" altLang="en-US" dirty="0" err="1">
                <a:solidFill>
                  <a:srgbClr val="0000CC"/>
                </a:solidFill>
              </a:rPr>
              <a:t>접두부</a:t>
            </a:r>
            <a:r>
              <a:rPr lang="ko-KR" altLang="en-US" dirty="0">
                <a:solidFill>
                  <a:srgbClr val="0000CC"/>
                </a:solidFill>
              </a:rPr>
              <a:t> 특성</a:t>
            </a:r>
            <a:r>
              <a:rPr lang="ko-KR" altLang="en-US" dirty="0"/>
              <a:t>을 가지고 있음을 쉽게 확인할 수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/>
              <a:t>위의 예제에서 압축된 파일의 크기의 </a:t>
            </a:r>
            <a:r>
              <a:rPr lang="en-US" altLang="ko-KR" dirty="0"/>
              <a:t>bit </a:t>
            </a:r>
            <a:r>
              <a:rPr lang="ko-KR" altLang="en-US" dirty="0"/>
              <a:t>수는 </a:t>
            </a:r>
            <a:r>
              <a:rPr lang="en-US" altLang="ko-KR" dirty="0"/>
              <a:t>(450x1)+(90x3)+(120x3)+(270x2) = 1,620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반면에 </a:t>
            </a:r>
            <a:r>
              <a:rPr lang="ko-KR" altLang="en-US" dirty="0"/>
              <a:t>아스키 코드로 된 파일 크기는 </a:t>
            </a:r>
            <a:r>
              <a:rPr lang="en-US" altLang="ko-KR" dirty="0"/>
              <a:t>(450+90+120+270)x8 = 7,440 bit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따라서 </a:t>
            </a:r>
            <a:r>
              <a:rPr lang="ko-KR" altLang="en-US" dirty="0"/>
              <a:t>파일 압축률은 </a:t>
            </a:r>
            <a:r>
              <a:rPr lang="en-US" altLang="ko-KR" dirty="0"/>
              <a:t>(1,620/7,440)x100 = </a:t>
            </a:r>
            <a:r>
              <a:rPr lang="en-US" altLang="ko-KR" dirty="0">
                <a:solidFill>
                  <a:srgbClr val="FF0000"/>
                </a:solidFill>
              </a:rPr>
              <a:t>21.8%</a:t>
            </a:r>
            <a:r>
              <a:rPr lang="ko-KR" altLang="en-US" dirty="0"/>
              <a:t>이며</a:t>
            </a:r>
            <a:r>
              <a:rPr lang="en-US" altLang="ko-KR" dirty="0"/>
              <a:t>, </a:t>
            </a:r>
            <a:r>
              <a:rPr lang="ko-KR" altLang="en-US" dirty="0"/>
              <a:t>원래의 </a:t>
            </a:r>
            <a:r>
              <a:rPr lang="ko-KR" altLang="en-US" dirty="0">
                <a:solidFill>
                  <a:srgbClr val="0000CC"/>
                </a:solidFill>
              </a:rPr>
              <a:t>약 </a:t>
            </a:r>
            <a:r>
              <a:rPr lang="en-US" altLang="ko-KR" dirty="0">
                <a:solidFill>
                  <a:srgbClr val="0000CC"/>
                </a:solidFill>
              </a:rPr>
              <a:t>1/5 </a:t>
            </a:r>
            <a:r>
              <a:rPr lang="ko-KR" altLang="en-US" dirty="0">
                <a:solidFill>
                  <a:srgbClr val="0000CC"/>
                </a:solidFill>
              </a:rPr>
              <a:t>크기로 압축</a:t>
            </a:r>
            <a:r>
              <a:rPr lang="ko-KR" altLang="en-US" dirty="0"/>
              <a:t>되었다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95949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 latinLnBrk="1"/>
            <a:r>
              <a:rPr lang="ko-KR" altLang="en-US" dirty="0"/>
              <a:t>위의 예제에서 얻은 </a:t>
            </a:r>
            <a:r>
              <a:rPr lang="ko-KR" altLang="en-US" dirty="0" err="1"/>
              <a:t>허프만</a:t>
            </a:r>
            <a:r>
              <a:rPr lang="ko-KR" altLang="en-US" dirty="0"/>
              <a:t> 코드로 아래의 압축된 부분에 대해서 압축을 해제하여보면 다음과 같다</a:t>
            </a:r>
            <a:r>
              <a:rPr lang="en-US" altLang="ko-KR" dirty="0" smtClean="0"/>
              <a:t>.</a:t>
            </a:r>
          </a:p>
          <a:p>
            <a:pPr fontAlgn="base" latinLnBrk="1"/>
            <a:endParaRPr lang="ko-KR" altLang="en-US" dirty="0"/>
          </a:p>
          <a:p>
            <a:pPr marL="0" indent="0" algn="ctr" fontAlgn="base">
              <a:buNone/>
            </a:pPr>
            <a:r>
              <a:rPr lang="en-US" altLang="ko-KR" dirty="0"/>
              <a:t>10110010001110101010100</a:t>
            </a:r>
            <a:endParaRPr lang="ko-KR" altLang="en-US" dirty="0"/>
          </a:p>
          <a:p>
            <a:pPr marL="0" indent="0" algn="ctr" fontAlgn="base">
              <a:buNone/>
            </a:pPr>
            <a:r>
              <a:rPr lang="en-US" altLang="ko-KR" dirty="0"/>
              <a:t>101</a:t>
            </a:r>
            <a:r>
              <a:rPr lang="ko-KR" altLang="en-US" dirty="0"/>
              <a:t> </a:t>
            </a:r>
            <a:r>
              <a:rPr lang="en-US" altLang="ko-KR" dirty="0"/>
              <a:t>/ 100 / 100</a:t>
            </a:r>
            <a:r>
              <a:rPr lang="ko-KR" altLang="en-US" dirty="0"/>
              <a:t> </a:t>
            </a:r>
            <a:r>
              <a:rPr lang="en-US" altLang="ko-KR" dirty="0"/>
              <a:t>/ 0 / 11</a:t>
            </a:r>
            <a:r>
              <a:rPr lang="ko-KR" altLang="en-US" dirty="0"/>
              <a:t> </a:t>
            </a:r>
            <a:r>
              <a:rPr lang="en-US" altLang="ko-KR" dirty="0"/>
              <a:t>/ 101 / 0</a:t>
            </a:r>
            <a:r>
              <a:rPr lang="ko-KR" altLang="en-US" dirty="0"/>
              <a:t> </a:t>
            </a:r>
            <a:r>
              <a:rPr lang="en-US" altLang="ko-KR" dirty="0"/>
              <a:t>/ 101 / 0</a:t>
            </a:r>
            <a:r>
              <a:rPr lang="ko-KR" altLang="en-US" dirty="0"/>
              <a:t> </a:t>
            </a:r>
            <a:r>
              <a:rPr lang="en-US" altLang="ko-KR" dirty="0"/>
              <a:t>/ 100</a:t>
            </a:r>
            <a:endParaRPr lang="ko-KR" altLang="en-US" dirty="0"/>
          </a:p>
          <a:p>
            <a:pPr marL="0" indent="0" algn="ctr" fontAlgn="base" latinLnBrk="1">
              <a:buNone/>
            </a:pPr>
            <a:r>
              <a:rPr lang="en-US" altLang="ko-KR" dirty="0"/>
              <a:t>G T </a:t>
            </a:r>
            <a:r>
              <a:rPr lang="en-US" altLang="ko-KR" dirty="0" err="1"/>
              <a:t>T</a:t>
            </a:r>
            <a:r>
              <a:rPr lang="en-US" altLang="ko-KR" dirty="0"/>
              <a:t> A C G A G A T</a:t>
            </a:r>
            <a:endParaRPr lang="ko-KR" alt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29387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시간복잡도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fontAlgn="base"/>
            <a:r>
              <a:rPr lang="en-US" altLang="ko-KR" dirty="0"/>
              <a:t>Line </a:t>
            </a:r>
            <a:r>
              <a:rPr lang="en-US" altLang="ko-KR" dirty="0" smtClean="0"/>
              <a:t>1:</a:t>
            </a:r>
            <a:r>
              <a:rPr lang="ko-KR" altLang="en-US" dirty="0" smtClean="0"/>
              <a:t> </a:t>
            </a:r>
            <a:r>
              <a:rPr lang="en-US" altLang="ko-KR" dirty="0"/>
              <a:t>n</a:t>
            </a:r>
            <a:r>
              <a:rPr lang="ko-KR" altLang="en-US" dirty="0"/>
              <a:t>개의 </a:t>
            </a:r>
            <a:r>
              <a:rPr lang="ko-KR" altLang="en-US" dirty="0" err="1"/>
              <a:t>노드를</a:t>
            </a:r>
            <a:r>
              <a:rPr lang="ko-KR" altLang="en-US" dirty="0"/>
              <a:t> 만들고</a:t>
            </a:r>
            <a:r>
              <a:rPr lang="en-US" altLang="ko-KR" dirty="0"/>
              <a:t>, </a:t>
            </a:r>
            <a:r>
              <a:rPr lang="ko-KR" altLang="en-US" dirty="0"/>
              <a:t>각 빈도수를 </a:t>
            </a:r>
            <a:r>
              <a:rPr lang="ko-KR" altLang="en-US" dirty="0" err="1"/>
              <a:t>노드에</a:t>
            </a:r>
            <a:r>
              <a:rPr lang="ko-KR" altLang="en-US" dirty="0"/>
              <a:t> 저장하므로 </a:t>
            </a:r>
            <a:r>
              <a:rPr lang="en-US" altLang="ko-KR" dirty="0"/>
              <a:t>O(n) </a:t>
            </a:r>
            <a:r>
              <a:rPr lang="ko-KR" altLang="en-US" dirty="0"/>
              <a:t>시간이 걸린다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/>
            <a:r>
              <a:rPr lang="en-US" altLang="ko-KR" dirty="0"/>
              <a:t>Line </a:t>
            </a:r>
            <a:r>
              <a:rPr lang="en-US" altLang="ko-KR" dirty="0" smtClean="0"/>
              <a:t>2:</a:t>
            </a:r>
            <a:r>
              <a:rPr lang="ko-KR" altLang="en-US" dirty="0" smtClean="0"/>
              <a:t> </a:t>
            </a:r>
            <a:r>
              <a:rPr lang="en-US" altLang="ko-KR" dirty="0"/>
              <a:t>n</a:t>
            </a:r>
            <a:r>
              <a:rPr lang="ko-KR" altLang="en-US" dirty="0"/>
              <a:t>개의 </a:t>
            </a:r>
            <a:r>
              <a:rPr lang="ko-KR" altLang="en-US" dirty="0" err="1"/>
              <a:t>노드로</a:t>
            </a:r>
            <a:r>
              <a:rPr lang="ko-KR" altLang="en-US" dirty="0"/>
              <a:t> 우선순위 큐 </a:t>
            </a:r>
            <a:r>
              <a:rPr lang="en-US" altLang="ko-KR" dirty="0"/>
              <a:t>Q</a:t>
            </a:r>
            <a:r>
              <a:rPr lang="ko-KR" altLang="en-US" dirty="0"/>
              <a:t>를 만든다</a:t>
            </a:r>
            <a:r>
              <a:rPr lang="en-US" altLang="ko-KR" dirty="0"/>
              <a:t>. </a:t>
            </a:r>
            <a:r>
              <a:rPr lang="ko-KR" altLang="en-US" dirty="0"/>
              <a:t>여기서 우선순위 큐로서 </a:t>
            </a:r>
            <a:r>
              <a:rPr lang="ko-KR" altLang="en-US" dirty="0" err="1"/>
              <a:t>힙</a:t>
            </a:r>
            <a:r>
              <a:rPr lang="ko-KR" altLang="en-US" dirty="0"/>
              <a:t> </a:t>
            </a:r>
            <a:r>
              <a:rPr lang="en-US" altLang="ko-KR" dirty="0"/>
              <a:t>(heap) </a:t>
            </a:r>
            <a:r>
              <a:rPr lang="ko-KR" altLang="en-US" dirty="0"/>
              <a:t>자료구조를 사용하면 </a:t>
            </a:r>
            <a:r>
              <a:rPr lang="en-US" altLang="ko-KR" dirty="0"/>
              <a:t>O(n) </a:t>
            </a:r>
            <a:r>
              <a:rPr lang="ko-KR" altLang="en-US" dirty="0"/>
              <a:t>시간이 걸린다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/>
            <a:r>
              <a:rPr lang="en-US" altLang="ko-KR" dirty="0"/>
              <a:t>Line 3~7</a:t>
            </a:r>
            <a:r>
              <a:rPr lang="ko-KR" altLang="en-US" dirty="0"/>
              <a:t>은 최소 빈도수를 가진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개를 </a:t>
            </a:r>
            <a:r>
              <a:rPr lang="en-US" altLang="ko-KR" dirty="0"/>
              <a:t>Q</a:t>
            </a:r>
            <a:r>
              <a:rPr lang="ko-KR" altLang="en-US" dirty="0"/>
              <a:t>에서 제거하는 </a:t>
            </a:r>
            <a:r>
              <a:rPr lang="ko-KR" altLang="en-US" dirty="0" err="1"/>
              <a:t>힙의</a:t>
            </a:r>
            <a:r>
              <a:rPr lang="ko-KR" altLang="en-US" dirty="0"/>
              <a:t> 삭제 연산과 새 </a:t>
            </a:r>
            <a:r>
              <a:rPr lang="ko-KR" altLang="en-US" dirty="0" err="1"/>
              <a:t>노드를</a:t>
            </a:r>
            <a:r>
              <a:rPr lang="ko-KR" altLang="en-US" dirty="0"/>
              <a:t> </a:t>
            </a:r>
            <a:r>
              <a:rPr lang="en-US" altLang="ko-KR" dirty="0"/>
              <a:t>Q</a:t>
            </a:r>
            <a:r>
              <a:rPr lang="ko-KR" altLang="en-US" dirty="0"/>
              <a:t>에 삽입하는 연산을 수행하므로 </a:t>
            </a:r>
            <a:r>
              <a:rPr lang="en-US" altLang="ko-KR" dirty="0"/>
              <a:t>O(</a:t>
            </a:r>
            <a:r>
              <a:rPr lang="en-US" altLang="ko-KR" dirty="0" err="1"/>
              <a:t>logn</a:t>
            </a:r>
            <a:r>
              <a:rPr lang="en-US" altLang="ko-KR" dirty="0"/>
              <a:t>) </a:t>
            </a:r>
            <a:r>
              <a:rPr lang="ko-KR" altLang="en-US" dirty="0"/>
              <a:t>시간이 걸린다</a:t>
            </a:r>
            <a:r>
              <a:rPr lang="en-US" altLang="ko-KR" dirty="0"/>
              <a:t>. </a:t>
            </a:r>
            <a:r>
              <a:rPr lang="ko-KR" altLang="en-US" dirty="0"/>
              <a:t>그런데 </a:t>
            </a:r>
            <a:r>
              <a:rPr lang="en-US" altLang="ko-KR" dirty="0"/>
              <a:t>while-</a:t>
            </a:r>
            <a:r>
              <a:rPr lang="ko-KR" altLang="en-US" dirty="0"/>
              <a:t>루프는 </a:t>
            </a:r>
            <a:r>
              <a:rPr lang="en-US" altLang="ko-KR" dirty="0"/>
              <a:t>(n-1)</a:t>
            </a:r>
            <a:r>
              <a:rPr lang="ko-KR" altLang="en-US" dirty="0"/>
              <a:t>번 반복된다</a:t>
            </a:r>
            <a:r>
              <a:rPr lang="en-US" altLang="ko-KR" dirty="0"/>
              <a:t>. </a:t>
            </a:r>
            <a:r>
              <a:rPr lang="ko-KR" altLang="en-US" dirty="0"/>
              <a:t>왜냐하면 루프가 </a:t>
            </a:r>
            <a:r>
              <a:rPr lang="en-US" altLang="ko-KR" dirty="0"/>
              <a:t>1</a:t>
            </a:r>
            <a:r>
              <a:rPr lang="ko-KR" altLang="en-US" dirty="0"/>
              <a:t>번 수행될 때마다 </a:t>
            </a:r>
            <a:r>
              <a:rPr lang="en-US" altLang="ko-KR" dirty="0"/>
              <a:t>Q</a:t>
            </a:r>
            <a:r>
              <a:rPr lang="ko-KR" altLang="en-US" dirty="0"/>
              <a:t>에서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ko-KR" altLang="en-US" dirty="0" err="1"/>
              <a:t>노드를</a:t>
            </a:r>
            <a:r>
              <a:rPr lang="ko-KR" altLang="en-US" dirty="0"/>
              <a:t> 제거하고 </a:t>
            </a:r>
            <a:r>
              <a:rPr lang="en-US" altLang="ko-KR" dirty="0"/>
              <a:t>1</a:t>
            </a:r>
            <a:r>
              <a:rPr lang="ko-KR" altLang="en-US" dirty="0"/>
              <a:t>개를 </a:t>
            </a:r>
            <a:r>
              <a:rPr lang="en-US" altLang="ko-KR" dirty="0"/>
              <a:t>Q</a:t>
            </a:r>
            <a:r>
              <a:rPr lang="ko-KR" altLang="en-US" dirty="0"/>
              <a:t>에 추가하기 때문이다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en-US" altLang="ko-KR" dirty="0"/>
              <a:t>line 3~7</a:t>
            </a:r>
            <a:r>
              <a:rPr lang="ko-KR" altLang="en-US" dirty="0"/>
              <a:t>은 </a:t>
            </a:r>
            <a:r>
              <a:rPr lang="en-US" altLang="ko-KR" dirty="0"/>
              <a:t>(n-1)</a:t>
            </a:r>
            <a:r>
              <a:rPr lang="en-US" altLang="ko-KR" dirty="0" err="1"/>
              <a:t>xO</a:t>
            </a:r>
            <a:r>
              <a:rPr lang="en-US" altLang="ko-KR" dirty="0"/>
              <a:t>(</a:t>
            </a:r>
            <a:r>
              <a:rPr lang="en-US" altLang="ko-KR" dirty="0" err="1"/>
              <a:t>logn</a:t>
            </a:r>
            <a:r>
              <a:rPr lang="en-US" altLang="ko-KR" dirty="0"/>
              <a:t>) = O(</a:t>
            </a:r>
            <a:r>
              <a:rPr lang="en-US" altLang="ko-KR" dirty="0" err="1"/>
              <a:t>nlogn</a:t>
            </a:r>
            <a:r>
              <a:rPr lang="en-US" altLang="ko-KR" dirty="0"/>
              <a:t>)</a:t>
            </a:r>
            <a:r>
              <a:rPr lang="ko-KR" altLang="en-US" dirty="0"/>
              <a:t>이 걸린다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026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그래프의 </a:t>
            </a:r>
            <a:r>
              <a:rPr lang="ko-KR" altLang="en-US" dirty="0"/>
              <a:t>표현 </a:t>
            </a:r>
            <a:r>
              <a:rPr lang="en-US" altLang="ko-KR" dirty="0"/>
              <a:t>1: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Adjacency </a:t>
            </a:r>
            <a:r>
              <a:rPr lang="en-US" altLang="ko-KR" dirty="0"/>
              <a:t>Matrix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800" smtClean="0">
                <a:latin typeface="Times New Roman" panose="02020603050405020304" pitchFamily="18" charset="0"/>
              </a:rPr>
              <a:t>Adjacency matrix</a:t>
            </a:r>
          </a:p>
          <a:p>
            <a:pPr lvl="1"/>
            <a:r>
              <a:rPr lang="en-US" altLang="ko-KR" sz="2400" i="1" smtClean="0">
                <a:latin typeface="Times New Roman" panose="02020603050405020304" pitchFamily="18" charset="0"/>
              </a:rPr>
              <a:t>N</a:t>
            </a:r>
            <a:r>
              <a:rPr lang="en-US" altLang="ko-KR" sz="1800" smtClean="0">
                <a:latin typeface="Times New Roman" panose="02020603050405020304" pitchFamily="18" charset="0"/>
                <a:ea typeface="HY견고딕" pitchFamily="18" charset="-127"/>
              </a:rPr>
              <a:t>Ⅹ</a:t>
            </a:r>
            <a:r>
              <a:rPr lang="en-US" altLang="ko-KR" sz="2400" i="1" smtClean="0">
                <a:latin typeface="Times New Roman" panose="02020603050405020304" pitchFamily="18" charset="0"/>
                <a:ea typeface="HY견고딕" pitchFamily="18" charset="-127"/>
              </a:rPr>
              <a:t>N</a:t>
            </a:r>
            <a:r>
              <a:rPr lang="en-US" altLang="ko-KR" sz="2400" smtClean="0">
                <a:latin typeface="Times New Roman" panose="02020603050405020304" pitchFamily="18" charset="0"/>
                <a:ea typeface="HY견고딕" pitchFamily="18" charset="-127"/>
              </a:rPr>
              <a:t> </a:t>
            </a:r>
            <a:r>
              <a:rPr lang="ko-KR" altLang="en-US" sz="2000" smtClean="0">
                <a:latin typeface="Times New Roman" panose="02020603050405020304" pitchFamily="18" charset="0"/>
              </a:rPr>
              <a:t>행렬로 표현</a:t>
            </a:r>
            <a:r>
              <a:rPr lang="ko-KR" altLang="en-US" sz="2400" smtClean="0">
                <a:latin typeface="Times New Roman" panose="02020603050405020304" pitchFamily="18" charset="0"/>
                <a:ea typeface="HY견고딕" pitchFamily="18" charset="-127"/>
              </a:rPr>
              <a:t> </a:t>
            </a:r>
          </a:p>
          <a:p>
            <a:pPr lvl="2"/>
            <a:r>
              <a:rPr lang="ko-KR" altLang="en-US" sz="1800" smtClean="0">
                <a:latin typeface="Times New Roman" panose="02020603050405020304" pitchFamily="18" charset="0"/>
              </a:rPr>
              <a:t>원소 </a:t>
            </a:r>
            <a:r>
              <a:rPr lang="en-US" altLang="ko-KR" sz="1800" smtClean="0">
                <a:latin typeface="Times New Roman" panose="02020603050405020304" pitchFamily="18" charset="0"/>
                <a:ea typeface="HY견고딕" pitchFamily="18" charset="-127"/>
              </a:rPr>
              <a:t>(</a:t>
            </a:r>
            <a:r>
              <a:rPr lang="en-US" altLang="ko-KR" sz="1800" i="1" smtClean="0">
                <a:latin typeface="Times New Roman" panose="02020603050405020304" pitchFamily="18" charset="0"/>
                <a:ea typeface="HY견고딕" pitchFamily="18" charset="-127"/>
              </a:rPr>
              <a:t>i</a:t>
            </a:r>
            <a:r>
              <a:rPr lang="en-US" altLang="ko-KR" sz="1800" smtClean="0">
                <a:latin typeface="Times New Roman" panose="02020603050405020304" pitchFamily="18" charset="0"/>
                <a:ea typeface="HY견고딕" pitchFamily="18" charset="-127"/>
              </a:rPr>
              <a:t>, </a:t>
            </a:r>
            <a:r>
              <a:rPr lang="en-US" altLang="ko-KR" sz="1800" i="1" smtClean="0">
                <a:latin typeface="Times New Roman" panose="02020603050405020304" pitchFamily="18" charset="0"/>
                <a:ea typeface="HY견고딕" pitchFamily="18" charset="-127"/>
              </a:rPr>
              <a:t>j</a:t>
            </a:r>
            <a:r>
              <a:rPr lang="en-US" altLang="ko-KR" sz="1800" smtClean="0">
                <a:latin typeface="Times New Roman" panose="02020603050405020304" pitchFamily="18" charset="0"/>
                <a:ea typeface="HY견고딕" pitchFamily="18" charset="-127"/>
              </a:rPr>
              <a:t>) = 1 : </a:t>
            </a:r>
            <a:r>
              <a:rPr lang="ko-KR" altLang="en-US" sz="1800" smtClean="0">
                <a:latin typeface="Times New Roman" panose="02020603050405020304" pitchFamily="18" charset="0"/>
              </a:rPr>
              <a:t>정점</a:t>
            </a:r>
            <a:r>
              <a:rPr lang="ko-KR" altLang="en-US" sz="1800" smtClean="0">
                <a:latin typeface="Times New Roman" panose="02020603050405020304" pitchFamily="18" charset="0"/>
                <a:ea typeface="HY견고딕" pitchFamily="18" charset="-127"/>
              </a:rPr>
              <a:t> </a:t>
            </a:r>
            <a:r>
              <a:rPr lang="en-US" altLang="ko-KR" sz="1800" i="1" smtClean="0">
                <a:latin typeface="Times New Roman" panose="02020603050405020304" pitchFamily="18" charset="0"/>
                <a:ea typeface="HY견고딕" pitchFamily="18" charset="-127"/>
              </a:rPr>
              <a:t>i</a:t>
            </a:r>
            <a:r>
              <a:rPr lang="en-US" altLang="ko-KR" sz="1800" smtClean="0">
                <a:latin typeface="Times New Roman" panose="02020603050405020304" pitchFamily="18" charset="0"/>
                <a:ea typeface="HY견고딕" pitchFamily="18" charset="-127"/>
              </a:rPr>
              <a:t> </a:t>
            </a:r>
            <a:r>
              <a:rPr lang="ko-KR" altLang="en-US" sz="1800" smtClean="0">
                <a:latin typeface="Times New Roman" panose="02020603050405020304" pitchFamily="18" charset="0"/>
              </a:rPr>
              <a:t>와 정점</a:t>
            </a:r>
            <a:r>
              <a:rPr lang="ko-KR" altLang="en-US" sz="1800" smtClean="0">
                <a:latin typeface="Times New Roman" panose="02020603050405020304" pitchFamily="18" charset="0"/>
                <a:ea typeface="HY견고딕" pitchFamily="18" charset="-127"/>
              </a:rPr>
              <a:t> </a:t>
            </a:r>
            <a:r>
              <a:rPr lang="en-US" altLang="ko-KR" sz="1800" i="1" smtClean="0">
                <a:latin typeface="Times New Roman" panose="02020603050405020304" pitchFamily="18" charset="0"/>
                <a:ea typeface="HY견고딕" pitchFamily="18" charset="-127"/>
              </a:rPr>
              <a:t>j</a:t>
            </a:r>
            <a:r>
              <a:rPr lang="en-US" altLang="ko-KR" sz="1800" smtClean="0">
                <a:latin typeface="Times New Roman" panose="02020603050405020304" pitchFamily="18" charset="0"/>
                <a:ea typeface="HY견고딕" pitchFamily="18" charset="-127"/>
              </a:rPr>
              <a:t> </a:t>
            </a:r>
            <a:r>
              <a:rPr lang="ko-KR" altLang="en-US" sz="1800" smtClean="0">
                <a:latin typeface="Times New Roman" panose="02020603050405020304" pitchFamily="18" charset="0"/>
              </a:rPr>
              <a:t>사이에 간선이 있음</a:t>
            </a:r>
          </a:p>
          <a:p>
            <a:pPr lvl="2"/>
            <a:r>
              <a:rPr lang="ko-KR" altLang="en-US" sz="1800" smtClean="0">
                <a:latin typeface="Times New Roman" panose="02020603050405020304" pitchFamily="18" charset="0"/>
              </a:rPr>
              <a:t>원소 </a:t>
            </a:r>
            <a:r>
              <a:rPr lang="en-US" altLang="ko-KR" sz="1800" smtClean="0">
                <a:latin typeface="Times New Roman" panose="02020603050405020304" pitchFamily="18" charset="0"/>
                <a:ea typeface="HY견고딕" pitchFamily="18" charset="-127"/>
              </a:rPr>
              <a:t>(</a:t>
            </a:r>
            <a:r>
              <a:rPr lang="en-US" altLang="ko-KR" sz="1800" i="1" smtClean="0">
                <a:latin typeface="Times New Roman" panose="02020603050405020304" pitchFamily="18" charset="0"/>
                <a:ea typeface="HY견고딕" pitchFamily="18" charset="-127"/>
              </a:rPr>
              <a:t>i</a:t>
            </a:r>
            <a:r>
              <a:rPr lang="en-US" altLang="ko-KR" sz="1800" smtClean="0">
                <a:latin typeface="Times New Roman" panose="02020603050405020304" pitchFamily="18" charset="0"/>
                <a:ea typeface="HY견고딕" pitchFamily="18" charset="-127"/>
              </a:rPr>
              <a:t>, </a:t>
            </a:r>
            <a:r>
              <a:rPr lang="en-US" altLang="ko-KR" sz="1800" i="1" smtClean="0">
                <a:latin typeface="Times New Roman" panose="02020603050405020304" pitchFamily="18" charset="0"/>
                <a:ea typeface="HY견고딕" pitchFamily="18" charset="-127"/>
              </a:rPr>
              <a:t>j</a:t>
            </a:r>
            <a:r>
              <a:rPr lang="en-US" altLang="ko-KR" sz="1800" smtClean="0">
                <a:latin typeface="Times New Roman" panose="02020603050405020304" pitchFamily="18" charset="0"/>
                <a:ea typeface="HY견고딕" pitchFamily="18" charset="-127"/>
              </a:rPr>
              <a:t>) = 0 : </a:t>
            </a:r>
            <a:r>
              <a:rPr lang="ko-KR" altLang="en-US" sz="1800" smtClean="0">
                <a:latin typeface="Times New Roman" panose="02020603050405020304" pitchFamily="18" charset="0"/>
              </a:rPr>
              <a:t>정점</a:t>
            </a:r>
            <a:r>
              <a:rPr lang="ko-KR" altLang="en-US" sz="1800" smtClean="0">
                <a:latin typeface="Times New Roman" panose="02020603050405020304" pitchFamily="18" charset="0"/>
                <a:ea typeface="HY견고딕" pitchFamily="18" charset="-127"/>
              </a:rPr>
              <a:t> </a:t>
            </a:r>
            <a:r>
              <a:rPr lang="en-US" altLang="ko-KR" sz="1800" i="1" smtClean="0">
                <a:latin typeface="Times New Roman" panose="02020603050405020304" pitchFamily="18" charset="0"/>
                <a:ea typeface="HY견고딕" pitchFamily="18" charset="-127"/>
              </a:rPr>
              <a:t>i</a:t>
            </a:r>
            <a:r>
              <a:rPr lang="en-US" altLang="ko-KR" sz="1800" smtClean="0">
                <a:latin typeface="Times New Roman" panose="02020603050405020304" pitchFamily="18" charset="0"/>
                <a:ea typeface="HY견고딕" pitchFamily="18" charset="-127"/>
              </a:rPr>
              <a:t> </a:t>
            </a:r>
            <a:r>
              <a:rPr lang="ko-KR" altLang="en-US" sz="1800" smtClean="0">
                <a:latin typeface="Times New Roman" panose="02020603050405020304" pitchFamily="18" charset="0"/>
              </a:rPr>
              <a:t>와 정점</a:t>
            </a:r>
            <a:r>
              <a:rPr lang="ko-KR" altLang="en-US" sz="1800" smtClean="0">
                <a:latin typeface="Times New Roman" panose="02020603050405020304" pitchFamily="18" charset="0"/>
                <a:ea typeface="HY견고딕" pitchFamily="18" charset="-127"/>
              </a:rPr>
              <a:t> </a:t>
            </a:r>
            <a:r>
              <a:rPr lang="en-US" altLang="ko-KR" sz="1800" i="1" smtClean="0">
                <a:latin typeface="Times New Roman" panose="02020603050405020304" pitchFamily="18" charset="0"/>
                <a:ea typeface="HY견고딕" pitchFamily="18" charset="-127"/>
              </a:rPr>
              <a:t>j</a:t>
            </a:r>
            <a:r>
              <a:rPr lang="en-US" altLang="ko-KR" sz="1800" smtClean="0">
                <a:latin typeface="Times New Roman" panose="02020603050405020304" pitchFamily="18" charset="0"/>
                <a:ea typeface="HY견고딕" pitchFamily="18" charset="-127"/>
              </a:rPr>
              <a:t> </a:t>
            </a:r>
            <a:r>
              <a:rPr lang="ko-KR" altLang="en-US" sz="1800" smtClean="0">
                <a:latin typeface="Times New Roman" panose="02020603050405020304" pitchFamily="18" charset="0"/>
              </a:rPr>
              <a:t>사이에 간선이 없음 </a:t>
            </a:r>
            <a:r>
              <a:rPr lang="en-US" altLang="ko-KR" sz="2000" smtClean="0">
                <a:latin typeface="Times New Roman" panose="02020603050405020304" pitchFamily="18" charset="0"/>
                <a:ea typeface="HY견고딕" pitchFamily="18" charset="-127"/>
              </a:rPr>
              <a:t> </a:t>
            </a:r>
          </a:p>
          <a:p>
            <a:pPr lvl="1"/>
            <a:r>
              <a:rPr lang="ko-KR" altLang="en-US" sz="2000" smtClean="0">
                <a:latin typeface="Times New Roman" panose="02020603050405020304" pitchFamily="18" charset="0"/>
              </a:rPr>
              <a:t>유향 그래프의 경우</a:t>
            </a:r>
          </a:p>
          <a:p>
            <a:pPr lvl="2"/>
            <a:r>
              <a:rPr lang="ko-KR" altLang="en-US" sz="1800" smtClean="0">
                <a:latin typeface="Times New Roman" panose="02020603050405020304" pitchFamily="18" charset="0"/>
              </a:rPr>
              <a:t>원소 </a:t>
            </a:r>
            <a:r>
              <a:rPr lang="en-US" altLang="ko-KR" sz="1800" smtClean="0">
                <a:latin typeface="Times New Roman" panose="02020603050405020304" pitchFamily="18" charset="0"/>
                <a:ea typeface="HY견고딕" pitchFamily="18" charset="-127"/>
              </a:rPr>
              <a:t>(</a:t>
            </a:r>
            <a:r>
              <a:rPr lang="en-US" altLang="ko-KR" sz="1800" i="1" smtClean="0">
                <a:latin typeface="Times New Roman" panose="02020603050405020304" pitchFamily="18" charset="0"/>
                <a:ea typeface="HY견고딕" pitchFamily="18" charset="-127"/>
              </a:rPr>
              <a:t>i</a:t>
            </a:r>
            <a:r>
              <a:rPr lang="en-US" altLang="ko-KR" sz="1800" smtClean="0">
                <a:latin typeface="Times New Roman" panose="02020603050405020304" pitchFamily="18" charset="0"/>
                <a:ea typeface="HY견고딕" pitchFamily="18" charset="-127"/>
              </a:rPr>
              <a:t>, </a:t>
            </a:r>
            <a:r>
              <a:rPr lang="en-US" altLang="ko-KR" sz="1800" i="1" smtClean="0">
                <a:latin typeface="Times New Roman" panose="02020603050405020304" pitchFamily="18" charset="0"/>
                <a:ea typeface="HY견고딕" pitchFamily="18" charset="-127"/>
              </a:rPr>
              <a:t>j</a:t>
            </a:r>
            <a:r>
              <a:rPr lang="en-US" altLang="ko-KR" sz="1800" smtClean="0">
                <a:latin typeface="Times New Roman" panose="02020603050405020304" pitchFamily="18" charset="0"/>
                <a:ea typeface="HY견고딕" pitchFamily="18" charset="-127"/>
              </a:rPr>
              <a:t>)</a:t>
            </a:r>
            <a:r>
              <a:rPr lang="ko-KR" altLang="en-US" sz="1800" smtClean="0">
                <a:latin typeface="Times New Roman" panose="02020603050405020304" pitchFamily="18" charset="0"/>
              </a:rPr>
              <a:t>는</a:t>
            </a:r>
            <a:r>
              <a:rPr lang="ko-KR" altLang="en-US" sz="1800" smtClean="0">
                <a:latin typeface="Times New Roman" panose="02020603050405020304" pitchFamily="18" charset="0"/>
                <a:ea typeface="HY견고딕" pitchFamily="18" charset="-127"/>
              </a:rPr>
              <a:t> </a:t>
            </a:r>
            <a:r>
              <a:rPr lang="ko-KR" altLang="en-US" sz="1800" smtClean="0">
                <a:latin typeface="Times New Roman" panose="02020603050405020304" pitchFamily="18" charset="0"/>
              </a:rPr>
              <a:t>정점</a:t>
            </a:r>
            <a:r>
              <a:rPr lang="ko-KR" altLang="en-US" sz="1800" smtClean="0">
                <a:latin typeface="Times New Roman" panose="02020603050405020304" pitchFamily="18" charset="0"/>
                <a:ea typeface="HY견고딕" pitchFamily="18" charset="-127"/>
              </a:rPr>
              <a:t> </a:t>
            </a:r>
            <a:r>
              <a:rPr lang="en-US" altLang="ko-KR" sz="1800" i="1" smtClean="0">
                <a:latin typeface="Times New Roman" panose="02020603050405020304" pitchFamily="18" charset="0"/>
                <a:ea typeface="HY견고딕" pitchFamily="18" charset="-127"/>
              </a:rPr>
              <a:t>i</a:t>
            </a:r>
            <a:r>
              <a:rPr lang="en-US" altLang="ko-KR" sz="1800" smtClean="0">
                <a:latin typeface="Times New Roman" panose="02020603050405020304" pitchFamily="18" charset="0"/>
                <a:ea typeface="HY견고딕" pitchFamily="18" charset="-127"/>
              </a:rPr>
              <a:t> </a:t>
            </a:r>
            <a:r>
              <a:rPr lang="ko-KR" altLang="en-US" sz="1800" smtClean="0">
                <a:latin typeface="Times New Roman" panose="02020603050405020304" pitchFamily="18" charset="0"/>
              </a:rPr>
              <a:t>로부터 정점 </a:t>
            </a:r>
            <a:r>
              <a:rPr lang="en-US" altLang="ko-KR" sz="1800" i="1" smtClean="0">
                <a:latin typeface="Times New Roman" panose="02020603050405020304" pitchFamily="18" charset="0"/>
                <a:ea typeface="HY견고딕" pitchFamily="18" charset="-127"/>
              </a:rPr>
              <a:t>j</a:t>
            </a:r>
            <a:r>
              <a:rPr lang="en-US" altLang="ko-KR" sz="1800" smtClean="0">
                <a:latin typeface="Times New Roman" panose="02020603050405020304" pitchFamily="18" charset="0"/>
                <a:ea typeface="HY견고딕" pitchFamily="18" charset="-127"/>
              </a:rPr>
              <a:t> </a:t>
            </a:r>
            <a:r>
              <a:rPr lang="ko-KR" altLang="en-US" sz="1800" smtClean="0">
                <a:latin typeface="Times New Roman" panose="02020603050405020304" pitchFamily="18" charset="0"/>
              </a:rPr>
              <a:t>로 연결되는</a:t>
            </a:r>
            <a:r>
              <a:rPr lang="ko-KR" altLang="en-US" sz="1800" smtClean="0">
                <a:latin typeface="Times New Roman" panose="02020603050405020304" pitchFamily="18" charset="0"/>
                <a:ea typeface="HY견고딕" pitchFamily="18" charset="-127"/>
              </a:rPr>
              <a:t> </a:t>
            </a:r>
            <a:r>
              <a:rPr lang="ko-KR" altLang="en-US" sz="1800" smtClean="0">
                <a:latin typeface="Times New Roman" panose="02020603050405020304" pitchFamily="18" charset="0"/>
              </a:rPr>
              <a:t>간선이</a:t>
            </a:r>
            <a:r>
              <a:rPr lang="ko-KR" altLang="en-US" sz="1800" smtClean="0">
                <a:latin typeface="Times New Roman" panose="02020603050405020304" pitchFamily="18" charset="0"/>
                <a:ea typeface="HY견고딕" pitchFamily="18" charset="-127"/>
              </a:rPr>
              <a:t> </a:t>
            </a:r>
            <a:r>
              <a:rPr lang="ko-KR" altLang="en-US" sz="1800" smtClean="0">
                <a:latin typeface="Times New Roman" panose="02020603050405020304" pitchFamily="18" charset="0"/>
              </a:rPr>
              <a:t>있는지를 나타냄</a:t>
            </a:r>
            <a:endParaRPr lang="en-US" altLang="ko-KR" sz="1800" i="1" smtClean="0">
              <a:latin typeface="Times New Roman" panose="02020603050405020304" pitchFamily="18" charset="0"/>
            </a:endParaRPr>
          </a:p>
          <a:p>
            <a:pPr lvl="1"/>
            <a:r>
              <a:rPr lang="ko-KR" altLang="en-US" sz="2000" smtClean="0">
                <a:latin typeface="Times New Roman" panose="02020603050405020304" pitchFamily="18" charset="0"/>
              </a:rPr>
              <a:t>가중치 있는 그래프의 경우</a:t>
            </a:r>
          </a:p>
          <a:p>
            <a:pPr lvl="2"/>
            <a:r>
              <a:rPr lang="ko-KR" altLang="en-US" sz="1800" smtClean="0">
                <a:latin typeface="Times New Roman" panose="02020603050405020304" pitchFamily="18" charset="0"/>
              </a:rPr>
              <a:t>원소 </a:t>
            </a:r>
            <a:r>
              <a:rPr lang="en-US" altLang="ko-KR" sz="1800" smtClean="0">
                <a:latin typeface="Times New Roman" panose="02020603050405020304" pitchFamily="18" charset="0"/>
                <a:ea typeface="HY견고딕" pitchFamily="18" charset="-127"/>
              </a:rPr>
              <a:t>(</a:t>
            </a:r>
            <a:r>
              <a:rPr lang="en-US" altLang="ko-KR" sz="1800" i="1" smtClean="0">
                <a:latin typeface="Times New Roman" panose="02020603050405020304" pitchFamily="18" charset="0"/>
                <a:ea typeface="HY견고딕" pitchFamily="18" charset="-127"/>
              </a:rPr>
              <a:t>i</a:t>
            </a:r>
            <a:r>
              <a:rPr lang="en-US" altLang="ko-KR" sz="1800" smtClean="0">
                <a:latin typeface="Times New Roman" panose="02020603050405020304" pitchFamily="18" charset="0"/>
                <a:ea typeface="HY견고딕" pitchFamily="18" charset="-127"/>
              </a:rPr>
              <a:t>, </a:t>
            </a:r>
            <a:r>
              <a:rPr lang="en-US" altLang="ko-KR" sz="1800" i="1" smtClean="0">
                <a:latin typeface="Times New Roman" panose="02020603050405020304" pitchFamily="18" charset="0"/>
                <a:ea typeface="HY견고딕" pitchFamily="18" charset="-127"/>
              </a:rPr>
              <a:t>j</a:t>
            </a:r>
            <a:r>
              <a:rPr lang="en-US" altLang="ko-KR" sz="1800" smtClean="0">
                <a:latin typeface="Times New Roman" panose="02020603050405020304" pitchFamily="18" charset="0"/>
                <a:ea typeface="HY견고딕" pitchFamily="18" charset="-127"/>
              </a:rPr>
              <a:t>)</a:t>
            </a:r>
            <a:r>
              <a:rPr lang="ko-KR" altLang="en-US" sz="1800" smtClean="0">
                <a:latin typeface="Times New Roman" panose="02020603050405020304" pitchFamily="18" charset="0"/>
              </a:rPr>
              <a:t>는</a:t>
            </a:r>
            <a:r>
              <a:rPr lang="ko-KR" altLang="en-US" sz="1800" smtClean="0">
                <a:latin typeface="Times New Roman" panose="02020603050405020304" pitchFamily="18" charset="0"/>
                <a:ea typeface="HY견고딕" pitchFamily="18" charset="-127"/>
              </a:rPr>
              <a:t> </a:t>
            </a:r>
            <a:r>
              <a:rPr lang="en-US" altLang="ko-KR" sz="1800" smtClean="0">
                <a:latin typeface="Times New Roman" panose="02020603050405020304" pitchFamily="18" charset="0"/>
              </a:rPr>
              <a:t>1 </a:t>
            </a:r>
            <a:r>
              <a:rPr lang="ko-KR" altLang="en-US" sz="1800" smtClean="0">
                <a:latin typeface="Times New Roman" panose="02020603050405020304" pitchFamily="18" charset="0"/>
              </a:rPr>
              <a:t>대신에 가중치를 가짐</a:t>
            </a:r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6198477" y="1346941"/>
            <a:ext cx="1922321" cy="4616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000" i="1" dirty="0">
                <a:latin typeface="+mn-ea"/>
                <a:ea typeface="+mn-ea"/>
              </a:rPr>
              <a:t>N</a:t>
            </a:r>
            <a:r>
              <a:rPr lang="en-US" altLang="ko-KR" sz="2400" dirty="0">
                <a:latin typeface="+mn-ea"/>
                <a:ea typeface="+mn-ea"/>
              </a:rPr>
              <a:t>: </a:t>
            </a:r>
            <a:r>
              <a:rPr lang="ko-KR" altLang="en-US" sz="2400" dirty="0">
                <a:latin typeface="+mn-ea"/>
                <a:ea typeface="+mn-ea"/>
              </a:rPr>
              <a:t>정점의 </a:t>
            </a:r>
            <a:r>
              <a:rPr lang="ko-KR" altLang="en-US" sz="2400" dirty="0" smtClean="0">
                <a:latin typeface="+mn-ea"/>
                <a:ea typeface="+mn-ea"/>
              </a:rPr>
              <a:t>수</a:t>
            </a:r>
            <a:endParaRPr lang="ko-KR" altLang="en-US" sz="2400" dirty="0">
              <a:latin typeface="+mn-ea"/>
              <a:ea typeface="+mn-ea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30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 latinLnBrk="1"/>
            <a:r>
              <a:rPr lang="en-US" altLang="ko-KR" dirty="0"/>
              <a:t>Line 8</a:t>
            </a:r>
            <a:r>
              <a:rPr lang="ko-KR" altLang="en-US" dirty="0"/>
              <a:t>은 </a:t>
            </a:r>
            <a:r>
              <a:rPr lang="ko-KR" altLang="en-US" dirty="0" err="1"/>
              <a:t>트리의</a:t>
            </a:r>
            <a:r>
              <a:rPr lang="ko-KR" altLang="en-US" dirty="0"/>
              <a:t> 루트를 </a:t>
            </a:r>
            <a:r>
              <a:rPr lang="ko-KR" altLang="en-US" dirty="0" err="1"/>
              <a:t>리턴하는</a:t>
            </a:r>
            <a:r>
              <a:rPr lang="ko-KR" altLang="en-US" dirty="0"/>
              <a:t> 것이므로 </a:t>
            </a:r>
            <a:r>
              <a:rPr lang="en-US" altLang="ko-KR" dirty="0"/>
              <a:t>O(1) </a:t>
            </a:r>
            <a:r>
              <a:rPr lang="ko-KR" altLang="en-US" dirty="0"/>
              <a:t>시간이 걸린다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 latinLnBrk="1"/>
            <a:r>
              <a:rPr lang="ko-KR" altLang="en-US" dirty="0"/>
              <a:t>따라서 </a:t>
            </a:r>
            <a:r>
              <a:rPr lang="ko-KR" altLang="en-US" dirty="0" smtClean="0"/>
              <a:t>시간복잡도는 </a:t>
            </a:r>
            <a:r>
              <a:rPr lang="en-US" altLang="ko-KR" dirty="0"/>
              <a:t>O(n)+O(n)+O(</a:t>
            </a:r>
            <a:r>
              <a:rPr lang="en-US" altLang="ko-KR" dirty="0" err="1"/>
              <a:t>nlogn</a:t>
            </a:r>
            <a:r>
              <a:rPr lang="en-US" altLang="ko-KR" dirty="0"/>
              <a:t>)+ O(1) =</a:t>
            </a:r>
            <a:r>
              <a:rPr lang="en-US" altLang="ko-KR" dirty="0">
                <a:solidFill>
                  <a:srgbClr val="FF0000"/>
                </a:solidFill>
              </a:rPr>
              <a:t> O(</a:t>
            </a:r>
            <a:r>
              <a:rPr lang="en-US" altLang="ko-KR" dirty="0" err="1">
                <a:solidFill>
                  <a:srgbClr val="FF0000"/>
                </a:solidFill>
              </a:rPr>
              <a:t>nlogn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86325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히프에서의 삽입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히프에 있어서 삽입 연산은 회사에서 신입 사원이 들어오면 일단 말단 위치에 앉힌 다음에</a:t>
            </a:r>
            <a:r>
              <a:rPr lang="en-US" altLang="ko-KR" smtClean="0"/>
              <a:t>, </a:t>
            </a:r>
            <a:r>
              <a:rPr lang="ko-KR" altLang="en-US" smtClean="0"/>
              <a:t>신입 사원의 능력을 봐서 위로 승진시키는 것과 비숫 </a:t>
            </a:r>
          </a:p>
        </p:txBody>
      </p:sp>
      <p:sp>
        <p:nvSpPr>
          <p:cNvPr id="11269" name="Text Box 8"/>
          <p:cNvSpPr txBox="1">
            <a:spLocks noChangeArrowheads="1"/>
          </p:cNvSpPr>
          <p:nvPr/>
        </p:nvSpPr>
        <p:spPr bwMode="auto">
          <a:xfrm>
            <a:off x="927100" y="2916238"/>
            <a:ext cx="3078163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buFontTx/>
              <a:buAutoNum type="arabicParenBoth"/>
            </a:pPr>
            <a:r>
              <a:rPr lang="ko-KR" altLang="en-US" dirty="0" err="1">
                <a:latin typeface="+mn-ea"/>
                <a:ea typeface="+mn-ea"/>
              </a:rPr>
              <a:t>히프에</a:t>
            </a:r>
            <a:r>
              <a:rPr lang="ko-KR" altLang="en-US" dirty="0">
                <a:latin typeface="+mn-ea"/>
                <a:ea typeface="+mn-ea"/>
              </a:rPr>
              <a:t> 새로운 요소가 들어 오면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일단 새로운 </a:t>
            </a:r>
            <a:r>
              <a:rPr lang="ko-KR" altLang="en-US" dirty="0" err="1">
                <a:latin typeface="+mn-ea"/>
                <a:ea typeface="+mn-ea"/>
              </a:rPr>
              <a:t>노드를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ko-KR" altLang="en-US" dirty="0" err="1">
                <a:latin typeface="+mn-ea"/>
                <a:ea typeface="+mn-ea"/>
              </a:rPr>
              <a:t>히프의</a:t>
            </a:r>
            <a:r>
              <a:rPr lang="ko-KR" altLang="en-US" dirty="0">
                <a:latin typeface="+mn-ea"/>
                <a:ea typeface="+mn-ea"/>
              </a:rPr>
              <a:t> 마지막 </a:t>
            </a:r>
            <a:r>
              <a:rPr lang="ko-KR" altLang="en-US" dirty="0" err="1">
                <a:latin typeface="+mn-ea"/>
                <a:ea typeface="+mn-ea"/>
              </a:rPr>
              <a:t>노드에</a:t>
            </a:r>
            <a:r>
              <a:rPr lang="ko-KR" altLang="en-US" dirty="0">
                <a:latin typeface="+mn-ea"/>
                <a:ea typeface="+mn-ea"/>
              </a:rPr>
              <a:t> 이어서 삽입</a:t>
            </a:r>
          </a:p>
          <a:p>
            <a:pPr eaLnBrk="1" hangingPunct="1">
              <a:buFontTx/>
              <a:buAutoNum type="arabicParenBoth"/>
            </a:pPr>
            <a:endParaRPr lang="ko-KR" altLang="en-US" dirty="0">
              <a:latin typeface="+mn-ea"/>
              <a:ea typeface="+mn-ea"/>
            </a:endParaRPr>
          </a:p>
          <a:p>
            <a:pPr eaLnBrk="1" hangingPunct="1">
              <a:buFontTx/>
              <a:buAutoNum type="arabicParenBoth"/>
            </a:pPr>
            <a:r>
              <a:rPr lang="ko-KR" altLang="en-US" dirty="0">
                <a:latin typeface="+mn-ea"/>
                <a:ea typeface="+mn-ea"/>
              </a:rPr>
              <a:t>삽입 후에 새로운 </a:t>
            </a:r>
            <a:r>
              <a:rPr lang="ko-KR" altLang="en-US" dirty="0" err="1">
                <a:latin typeface="+mn-ea"/>
                <a:ea typeface="+mn-ea"/>
              </a:rPr>
              <a:t>노드를</a:t>
            </a:r>
            <a:r>
              <a:rPr lang="ko-KR" altLang="en-US" dirty="0">
                <a:latin typeface="+mn-ea"/>
                <a:ea typeface="+mn-ea"/>
              </a:rPr>
              <a:t> 부모 </a:t>
            </a:r>
            <a:r>
              <a:rPr lang="ko-KR" altLang="en-US" dirty="0" err="1">
                <a:latin typeface="+mn-ea"/>
                <a:ea typeface="+mn-ea"/>
              </a:rPr>
              <a:t>노드들과</a:t>
            </a:r>
            <a:r>
              <a:rPr lang="ko-KR" altLang="en-US" dirty="0">
                <a:latin typeface="+mn-ea"/>
                <a:ea typeface="+mn-ea"/>
              </a:rPr>
              <a:t> 교환해서 </a:t>
            </a:r>
            <a:r>
              <a:rPr lang="ko-KR" altLang="en-US" dirty="0" err="1">
                <a:latin typeface="+mn-ea"/>
                <a:ea typeface="+mn-ea"/>
              </a:rPr>
              <a:t>히프의</a:t>
            </a:r>
            <a:r>
              <a:rPr lang="ko-KR" altLang="en-US" dirty="0">
                <a:latin typeface="+mn-ea"/>
                <a:ea typeface="+mn-ea"/>
              </a:rPr>
              <a:t> 성질을 만족</a:t>
            </a:r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015" y="2978950"/>
            <a:ext cx="3708771" cy="2651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52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upheap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연산 </a:t>
            </a:r>
            <a:r>
              <a:rPr lang="en-US" altLang="ko-KR" dirty="0" smtClean="0"/>
              <a:t>(max heap)</a:t>
            </a:r>
            <a:endParaRPr lang="ko-KR" altLang="en-US" dirty="0" smtClean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261257" y="1265464"/>
            <a:ext cx="3288767" cy="4906736"/>
          </a:xfrm>
        </p:spPr>
        <p:txBody>
          <a:bodyPr/>
          <a:lstStyle/>
          <a:p>
            <a:r>
              <a:rPr lang="ko-KR" altLang="en-US" dirty="0" smtClean="0"/>
              <a:t>새로운 키 </a:t>
            </a:r>
            <a:r>
              <a:rPr lang="en-US" altLang="ko-KR" dirty="0" smtClean="0"/>
              <a:t>k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삽입연산후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히프의</a:t>
            </a:r>
            <a:r>
              <a:rPr lang="ko-KR" altLang="en-US" dirty="0" smtClean="0"/>
              <a:t> 성질이 만족되지 않을 수 있다</a:t>
            </a:r>
          </a:p>
          <a:p>
            <a:r>
              <a:rPr lang="en-US" altLang="ko-KR" dirty="0" err="1" smtClean="0"/>
              <a:t>upheap</a:t>
            </a:r>
            <a:r>
              <a:rPr lang="ko-KR" altLang="en-US" dirty="0" smtClean="0"/>
              <a:t>는 삽입된 </a:t>
            </a:r>
            <a:r>
              <a:rPr lang="ko-KR" altLang="en-US" dirty="0" err="1" smtClean="0"/>
              <a:t>노드로부터</a:t>
            </a:r>
            <a:r>
              <a:rPr lang="ko-KR" altLang="en-US" dirty="0" smtClean="0"/>
              <a:t> 루트까지의 경로에 있는 노드들을 </a:t>
            </a:r>
            <a:r>
              <a:rPr lang="en-US" altLang="ko-KR" dirty="0" smtClean="0"/>
              <a:t>k</a:t>
            </a:r>
            <a:r>
              <a:rPr lang="ko-KR" altLang="en-US" dirty="0" smtClean="0"/>
              <a:t>와 비교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교환함으로써 </a:t>
            </a:r>
            <a:r>
              <a:rPr lang="ko-KR" altLang="en-US" dirty="0" err="1" smtClean="0"/>
              <a:t>히프의</a:t>
            </a:r>
            <a:r>
              <a:rPr lang="ko-KR" altLang="en-US" dirty="0" smtClean="0"/>
              <a:t> 성질을 복원한다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키 </a:t>
            </a:r>
            <a:r>
              <a:rPr lang="en-US" altLang="ko-KR" dirty="0" smtClean="0"/>
              <a:t>k</a:t>
            </a:r>
            <a:r>
              <a:rPr lang="ko-KR" altLang="en-US" dirty="0" smtClean="0"/>
              <a:t>가 부모노드보다 작거나 같으면 </a:t>
            </a:r>
            <a:r>
              <a:rPr lang="en-US" altLang="ko-KR" dirty="0" err="1" smtClean="0"/>
              <a:t>upheap</a:t>
            </a:r>
            <a:r>
              <a:rPr lang="ko-KR" altLang="en-US" dirty="0" smtClean="0"/>
              <a:t>는 종료한다</a:t>
            </a:r>
          </a:p>
          <a:p>
            <a:r>
              <a:rPr lang="ko-KR" altLang="en-US" dirty="0" err="1" smtClean="0"/>
              <a:t>히프의</a:t>
            </a:r>
            <a:r>
              <a:rPr lang="ko-KR" altLang="en-US" dirty="0" smtClean="0"/>
              <a:t> 높이가 </a:t>
            </a:r>
            <a:r>
              <a:rPr lang="en-US" altLang="ko-KR" dirty="0" smtClean="0"/>
              <a:t>O(</a:t>
            </a:r>
            <a:r>
              <a:rPr lang="en-US" altLang="ko-KR" dirty="0" err="1" smtClean="0"/>
              <a:t>logn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이므로 </a:t>
            </a:r>
            <a:r>
              <a:rPr lang="en-US" altLang="ko-KR" dirty="0" err="1" smtClean="0"/>
              <a:t>upheap</a:t>
            </a:r>
            <a:r>
              <a:rPr lang="ko-KR" altLang="en-US" dirty="0" smtClean="0"/>
              <a:t>연산은 </a:t>
            </a:r>
            <a:r>
              <a:rPr lang="en-US" altLang="ko-KR" dirty="0" smtClean="0"/>
              <a:t>O(</a:t>
            </a:r>
            <a:r>
              <a:rPr lang="en-US" altLang="ko-KR" dirty="0" err="1" smtClean="0"/>
              <a:t>logn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pic>
        <p:nvPicPr>
          <p:cNvPr id="12292" name="Picture 7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238" y="1179513"/>
            <a:ext cx="286702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174" y="2862263"/>
            <a:ext cx="5781675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9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163" y="4554538"/>
            <a:ext cx="57626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48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/>
              <a:t>upheap </a:t>
            </a:r>
            <a:r>
              <a:rPr lang="ko-KR" altLang="en-US" smtClean="0"/>
              <a:t>알고리즘</a:t>
            </a:r>
          </a:p>
        </p:txBody>
      </p:sp>
      <p:sp>
        <p:nvSpPr>
          <p:cNvPr id="13315" name="Rectangle 4"/>
          <p:cNvSpPr>
            <a:spLocks noChangeArrowheads="1"/>
          </p:cNvSpPr>
          <p:nvPr/>
        </p:nvSpPr>
        <p:spPr bwMode="auto">
          <a:xfrm>
            <a:off x="925513" y="1908175"/>
            <a:ext cx="7291387" cy="2813050"/>
          </a:xfrm>
          <a:prstGeom prst="rect">
            <a:avLst/>
          </a:prstGeom>
          <a:solidFill>
            <a:srgbClr val="FFFF99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t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None/>
            </a:pPr>
            <a:r>
              <a:rPr lang="en-US" altLang="ko-KR" sz="1700" b="1">
                <a:latin typeface="+mn-lt"/>
                <a:ea typeface="HY엽서M" pitchFamily="18" charset="-127"/>
              </a:rPr>
              <a:t>insert_max_heap(A, key)</a:t>
            </a:r>
            <a:r>
              <a:rPr lang="en-US" altLang="ko-KR" sz="1700">
                <a:latin typeface="+mn-lt"/>
                <a:ea typeface="HY엽서M" pitchFamily="18" charset="-127"/>
              </a:rPr>
              <a:t> </a:t>
            </a:r>
          </a:p>
          <a:p>
            <a:pPr eaLnBrk="1" fontAlgn="t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None/>
            </a:pPr>
            <a:r>
              <a:rPr lang="en-US" altLang="ko-KR" sz="1700">
                <a:latin typeface="+mn-lt"/>
                <a:ea typeface="HY엽서M" pitchFamily="18" charset="-127"/>
              </a:rPr>
              <a:t/>
            </a:r>
            <a:br>
              <a:rPr lang="en-US" altLang="ko-KR" sz="1700">
                <a:latin typeface="+mn-lt"/>
                <a:ea typeface="HY엽서M" pitchFamily="18" charset="-127"/>
              </a:rPr>
            </a:br>
            <a:endParaRPr lang="en-US" altLang="ko-KR" sz="1700">
              <a:latin typeface="+mn-lt"/>
              <a:ea typeface="HY엽서M" pitchFamily="18" charset="-127"/>
            </a:endParaRPr>
          </a:p>
          <a:p>
            <a:pPr eaLnBrk="1" fontAlgn="t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None/>
            </a:pPr>
            <a:r>
              <a:rPr lang="en-US" altLang="ko-KR" sz="1700">
                <a:latin typeface="+mn-lt"/>
                <a:ea typeface="HY엽서M" pitchFamily="18" charset="-127"/>
              </a:rPr>
              <a:t> heap_size ← heap_size + 1; </a:t>
            </a:r>
          </a:p>
          <a:p>
            <a:pPr eaLnBrk="1" fontAlgn="t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None/>
            </a:pPr>
            <a:r>
              <a:rPr lang="en-US" altLang="ko-KR" sz="1700">
                <a:latin typeface="+mn-lt"/>
                <a:ea typeface="HY엽서M" pitchFamily="18" charset="-127"/>
              </a:rPr>
              <a:t> i ← heap_size; </a:t>
            </a:r>
          </a:p>
          <a:p>
            <a:pPr eaLnBrk="1" fontAlgn="t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None/>
            </a:pPr>
            <a:r>
              <a:rPr lang="en-US" altLang="ko-KR" sz="1700">
                <a:latin typeface="+mn-lt"/>
                <a:ea typeface="HY엽서M" pitchFamily="18" charset="-127"/>
              </a:rPr>
              <a:t> A[i] ← key; </a:t>
            </a:r>
          </a:p>
          <a:p>
            <a:pPr eaLnBrk="1" fontAlgn="t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None/>
            </a:pPr>
            <a:r>
              <a:rPr lang="en-US" altLang="ko-KR" sz="1700">
                <a:latin typeface="+mn-lt"/>
                <a:ea typeface="HY엽서M" pitchFamily="18" charset="-127"/>
              </a:rPr>
              <a:t> </a:t>
            </a:r>
            <a:r>
              <a:rPr lang="en-US" altLang="ko-KR" sz="1700" b="1">
                <a:latin typeface="+mn-lt"/>
                <a:ea typeface="HY엽서M" pitchFamily="18" charset="-127"/>
              </a:rPr>
              <a:t>while</a:t>
            </a:r>
            <a:r>
              <a:rPr lang="en-US" altLang="ko-KR" sz="1700">
                <a:latin typeface="+mn-lt"/>
                <a:ea typeface="HY엽서M" pitchFamily="18" charset="-127"/>
              </a:rPr>
              <a:t> i ≠ 1 </a:t>
            </a:r>
            <a:r>
              <a:rPr lang="en-US" altLang="ko-KR" sz="1700" b="1">
                <a:latin typeface="+mn-lt"/>
                <a:ea typeface="HY엽서M" pitchFamily="18" charset="-127"/>
              </a:rPr>
              <a:t>and</a:t>
            </a:r>
            <a:r>
              <a:rPr lang="en-US" altLang="ko-KR" sz="1700">
                <a:latin typeface="+mn-lt"/>
                <a:ea typeface="HY엽서M" pitchFamily="18" charset="-127"/>
              </a:rPr>
              <a:t> A[i] &gt; A[PARENT(i)] </a:t>
            </a:r>
            <a:r>
              <a:rPr lang="en-US" altLang="ko-KR" sz="1700" b="1">
                <a:latin typeface="+mn-lt"/>
                <a:ea typeface="HY엽서M" pitchFamily="18" charset="-127"/>
              </a:rPr>
              <a:t>do</a:t>
            </a:r>
            <a:r>
              <a:rPr lang="en-US" altLang="ko-KR" sz="1700">
                <a:latin typeface="+mn-lt"/>
                <a:ea typeface="HY엽서M" pitchFamily="18" charset="-127"/>
              </a:rPr>
              <a:t> </a:t>
            </a:r>
          </a:p>
          <a:p>
            <a:pPr eaLnBrk="1" fontAlgn="t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None/>
            </a:pPr>
            <a:r>
              <a:rPr lang="en-US" altLang="ko-KR" sz="1700">
                <a:latin typeface="+mn-lt"/>
                <a:ea typeface="HY엽서M" pitchFamily="18" charset="-127"/>
              </a:rPr>
              <a:t>  		A[i] ↔ A[PARENT]; </a:t>
            </a:r>
          </a:p>
          <a:p>
            <a:pPr eaLnBrk="1" fontAlgn="t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None/>
            </a:pPr>
            <a:r>
              <a:rPr lang="en-US" altLang="ko-KR" sz="1700">
                <a:latin typeface="+mn-lt"/>
                <a:ea typeface="HY엽서M" pitchFamily="18" charset="-127"/>
              </a:rPr>
              <a:t>  		i ← PARENT(i);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41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3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삽입 프로그램</a:t>
            </a:r>
          </a:p>
        </p:txBody>
      </p:sp>
      <p:sp>
        <p:nvSpPr>
          <p:cNvPr id="14339" name="Rectangle 4"/>
          <p:cNvSpPr>
            <a:spLocks noChangeArrowheads="1"/>
          </p:cNvSpPr>
          <p:nvPr/>
        </p:nvSpPr>
        <p:spPr bwMode="auto">
          <a:xfrm>
            <a:off x="925513" y="1908175"/>
            <a:ext cx="7291387" cy="3570288"/>
          </a:xfrm>
          <a:prstGeom prst="rect">
            <a:avLst/>
          </a:prstGeom>
          <a:solidFill>
            <a:srgbClr val="FFFF99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hangingPunct="1"/>
            <a:r>
              <a:rPr lang="en-US" altLang="ko-KR" sz="1600" dirty="0">
                <a:solidFill>
                  <a:srgbClr val="000000"/>
                </a:solidFill>
                <a:latin typeface="+mn-lt"/>
              </a:rPr>
              <a:t>// </a:t>
            </a:r>
            <a:r>
              <a:rPr lang="ko-KR" altLang="en-US" sz="1600" dirty="0">
                <a:solidFill>
                  <a:srgbClr val="000000"/>
                </a:solidFill>
                <a:latin typeface="+mn-lt"/>
              </a:rPr>
              <a:t>현재 요소의 개수가 </a:t>
            </a:r>
            <a:r>
              <a:rPr lang="en-US" altLang="ko-KR" sz="1600" dirty="0" err="1">
                <a:solidFill>
                  <a:srgbClr val="000000"/>
                </a:solidFill>
                <a:latin typeface="+mn-lt"/>
              </a:rPr>
              <a:t>heap_size</a:t>
            </a:r>
            <a:r>
              <a:rPr lang="ko-KR" altLang="en-US" sz="1600" dirty="0">
                <a:solidFill>
                  <a:srgbClr val="000000"/>
                </a:solidFill>
                <a:latin typeface="+mn-lt"/>
              </a:rPr>
              <a:t>인 </a:t>
            </a:r>
            <a:r>
              <a:rPr lang="ko-KR" altLang="en-US" sz="1600" dirty="0" err="1">
                <a:solidFill>
                  <a:srgbClr val="000000"/>
                </a:solidFill>
                <a:latin typeface="+mn-lt"/>
              </a:rPr>
              <a:t>히프</a:t>
            </a:r>
            <a:r>
              <a:rPr lang="ko-KR" altLang="en-US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+mn-lt"/>
              </a:rPr>
              <a:t>h</a:t>
            </a:r>
            <a:r>
              <a:rPr lang="ko-KR" altLang="en-US" sz="1600" dirty="0">
                <a:solidFill>
                  <a:srgbClr val="000000"/>
                </a:solidFill>
                <a:latin typeface="+mn-lt"/>
              </a:rPr>
              <a:t>에 </a:t>
            </a:r>
            <a:r>
              <a:rPr lang="en-US" altLang="ko-KR" sz="1600" dirty="0">
                <a:solidFill>
                  <a:srgbClr val="000000"/>
                </a:solidFill>
                <a:latin typeface="+mn-lt"/>
              </a:rPr>
              <a:t>item</a:t>
            </a:r>
            <a:r>
              <a:rPr lang="ko-KR" altLang="en-US" sz="1600" dirty="0">
                <a:solidFill>
                  <a:srgbClr val="000000"/>
                </a:solidFill>
                <a:latin typeface="+mn-lt"/>
              </a:rPr>
              <a:t>을 삽입한다</a:t>
            </a:r>
            <a:r>
              <a:rPr lang="en-US" altLang="ko-KR" sz="1600" dirty="0">
                <a:solidFill>
                  <a:srgbClr val="000000"/>
                </a:solidFill>
                <a:latin typeface="+mn-lt"/>
              </a:rPr>
              <a:t>.</a:t>
            </a:r>
          </a:p>
          <a:p>
            <a:pPr algn="just" eaLnBrk="1" hangingPunct="1"/>
            <a:r>
              <a:rPr lang="en-US" altLang="ko-KR" sz="1600" dirty="0">
                <a:solidFill>
                  <a:srgbClr val="000000"/>
                </a:solidFill>
                <a:latin typeface="+mn-lt"/>
              </a:rPr>
              <a:t>// </a:t>
            </a:r>
            <a:r>
              <a:rPr lang="ko-KR" altLang="en-US" sz="1600" dirty="0">
                <a:solidFill>
                  <a:srgbClr val="000000"/>
                </a:solidFill>
                <a:latin typeface="+mn-lt"/>
              </a:rPr>
              <a:t>삽입 함수</a:t>
            </a:r>
          </a:p>
          <a:p>
            <a:pPr algn="just" eaLnBrk="1" hangingPunct="1"/>
            <a:r>
              <a:rPr lang="en-US" altLang="ko-KR" sz="1600" dirty="0">
                <a:solidFill>
                  <a:srgbClr val="0000FF"/>
                </a:solidFill>
                <a:latin typeface="+mn-lt"/>
              </a:rPr>
              <a:t>void</a:t>
            </a:r>
            <a:r>
              <a:rPr lang="en-US" altLang="ko-KR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+mn-lt"/>
              </a:rPr>
              <a:t>insert_max_heap</a:t>
            </a:r>
            <a:r>
              <a:rPr lang="en-US" altLang="ko-KR" sz="1600" dirty="0">
                <a:solidFill>
                  <a:srgbClr val="000000"/>
                </a:solidFill>
                <a:latin typeface="+mn-lt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+mn-lt"/>
              </a:rPr>
              <a:t>HeapType</a:t>
            </a:r>
            <a:r>
              <a:rPr lang="en-US" altLang="ko-KR" sz="1600" dirty="0">
                <a:solidFill>
                  <a:srgbClr val="000000"/>
                </a:solidFill>
                <a:latin typeface="+mn-lt"/>
              </a:rPr>
              <a:t> *h, element item) </a:t>
            </a:r>
          </a:p>
          <a:p>
            <a:pPr algn="just" eaLnBrk="1" hangingPunct="1"/>
            <a:r>
              <a:rPr lang="ko-KR" altLang="en-US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+mn-lt"/>
              </a:rPr>
              <a:t>{</a:t>
            </a:r>
            <a:endParaRPr lang="ko-KR" altLang="en-US" sz="1600" dirty="0">
              <a:solidFill>
                <a:srgbClr val="000000"/>
              </a:solidFill>
              <a:latin typeface="+mn-lt"/>
            </a:endParaRPr>
          </a:p>
          <a:p>
            <a:pPr algn="just" eaLnBrk="1" hangingPunct="1"/>
            <a:r>
              <a:rPr lang="en-US" altLang="ko-KR" sz="1600" dirty="0">
                <a:solidFill>
                  <a:srgbClr val="000000"/>
                </a:solidFill>
                <a:latin typeface="+mn-lt"/>
              </a:rPr>
              <a:t>    </a:t>
            </a:r>
            <a:r>
              <a:rPr lang="en-US" altLang="ko-KR" sz="1600" dirty="0" err="1">
                <a:solidFill>
                  <a:srgbClr val="0000FF"/>
                </a:solidFill>
                <a:latin typeface="+mn-lt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+mn-lt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+mn-lt"/>
              </a:rPr>
              <a:t>; </a:t>
            </a:r>
          </a:p>
          <a:p>
            <a:pPr algn="just" eaLnBrk="1" hangingPunct="1"/>
            <a:r>
              <a:rPr lang="en-US" altLang="ko-KR" sz="1600" dirty="0">
                <a:solidFill>
                  <a:srgbClr val="000000"/>
                </a:solidFill>
                <a:latin typeface="+mn-lt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+mn-lt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+mn-lt"/>
              </a:rPr>
              <a:t> = ++(h-&gt;</a:t>
            </a:r>
            <a:r>
              <a:rPr lang="en-US" altLang="ko-KR" sz="1600" dirty="0" err="1">
                <a:solidFill>
                  <a:srgbClr val="000000"/>
                </a:solidFill>
                <a:latin typeface="+mn-lt"/>
              </a:rPr>
              <a:t>heap_size</a:t>
            </a:r>
            <a:r>
              <a:rPr lang="en-US" altLang="ko-KR" sz="1600" dirty="0">
                <a:solidFill>
                  <a:srgbClr val="000000"/>
                </a:solidFill>
                <a:latin typeface="+mn-lt"/>
              </a:rPr>
              <a:t>); </a:t>
            </a:r>
          </a:p>
          <a:p>
            <a:pPr algn="just" eaLnBrk="1" hangingPunct="1"/>
            <a:endParaRPr lang="ko-KR" altLang="en-US" sz="1600" dirty="0">
              <a:solidFill>
                <a:srgbClr val="000000"/>
              </a:solidFill>
              <a:latin typeface="+mn-lt"/>
            </a:endParaRPr>
          </a:p>
          <a:p>
            <a:pPr algn="just" eaLnBrk="1" hangingPunct="1"/>
            <a:r>
              <a:rPr lang="ko-KR" altLang="en-US" sz="1600" dirty="0">
                <a:solidFill>
                  <a:srgbClr val="000000"/>
                </a:solidFill>
                <a:latin typeface="+mn-lt"/>
              </a:rPr>
              <a:t>    </a:t>
            </a:r>
            <a:r>
              <a:rPr lang="en-US" altLang="ko-KR" sz="1600" dirty="0">
                <a:solidFill>
                  <a:srgbClr val="000000"/>
                </a:solidFill>
                <a:latin typeface="+mn-lt"/>
              </a:rPr>
              <a:t>//  </a:t>
            </a:r>
            <a:r>
              <a:rPr lang="ko-KR" altLang="en-US" sz="1600" dirty="0" err="1">
                <a:solidFill>
                  <a:srgbClr val="000000"/>
                </a:solidFill>
                <a:latin typeface="+mn-lt"/>
              </a:rPr>
              <a:t>트리를</a:t>
            </a:r>
            <a:r>
              <a:rPr lang="ko-KR" altLang="en-US" sz="1600" dirty="0">
                <a:solidFill>
                  <a:srgbClr val="000000"/>
                </a:solidFill>
                <a:latin typeface="+mn-lt"/>
              </a:rPr>
              <a:t> 거슬러 올라가면서 부모 </a:t>
            </a:r>
            <a:r>
              <a:rPr lang="ko-KR" altLang="en-US" sz="1600" dirty="0" err="1">
                <a:solidFill>
                  <a:srgbClr val="000000"/>
                </a:solidFill>
                <a:latin typeface="+mn-lt"/>
              </a:rPr>
              <a:t>노드와</a:t>
            </a:r>
            <a:r>
              <a:rPr lang="ko-KR" altLang="en-US" sz="1600" dirty="0">
                <a:solidFill>
                  <a:srgbClr val="000000"/>
                </a:solidFill>
                <a:latin typeface="+mn-lt"/>
              </a:rPr>
              <a:t> 비교하는 과정</a:t>
            </a:r>
          </a:p>
          <a:p>
            <a:pPr algn="just" eaLnBrk="1" hangingPunct="1"/>
            <a:r>
              <a:rPr lang="en-US" altLang="ko-KR" sz="1600" dirty="0">
                <a:solidFill>
                  <a:srgbClr val="000000"/>
                </a:solidFill>
                <a:latin typeface="+mn-lt"/>
              </a:rPr>
              <a:t>    </a:t>
            </a:r>
            <a:r>
              <a:rPr lang="en-US" altLang="ko-KR" sz="1600" dirty="0">
                <a:solidFill>
                  <a:srgbClr val="0000FF"/>
                </a:solidFill>
                <a:latin typeface="+mn-lt"/>
              </a:rPr>
              <a:t>while</a:t>
            </a:r>
            <a:r>
              <a:rPr lang="en-US" altLang="ko-KR" sz="1600" dirty="0">
                <a:solidFill>
                  <a:srgbClr val="000000"/>
                </a:solidFill>
                <a:latin typeface="+mn-lt"/>
              </a:rPr>
              <a:t>((</a:t>
            </a:r>
            <a:r>
              <a:rPr lang="en-US" altLang="ko-KR" sz="1600" dirty="0" err="1">
                <a:solidFill>
                  <a:srgbClr val="000000"/>
                </a:solidFill>
                <a:latin typeface="+mn-lt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+mn-lt"/>
              </a:rPr>
              <a:t> != 1) &amp;&amp; (</a:t>
            </a:r>
            <a:r>
              <a:rPr lang="en-US" altLang="ko-KR" sz="1600" dirty="0" err="1">
                <a:solidFill>
                  <a:srgbClr val="000000"/>
                </a:solidFill>
                <a:latin typeface="+mn-lt"/>
              </a:rPr>
              <a:t>item.key</a:t>
            </a:r>
            <a:r>
              <a:rPr lang="en-US" altLang="ko-KR" sz="1600" dirty="0">
                <a:solidFill>
                  <a:srgbClr val="000000"/>
                </a:solidFill>
                <a:latin typeface="+mn-lt"/>
              </a:rPr>
              <a:t> &gt; h-&gt;heap[</a:t>
            </a:r>
            <a:r>
              <a:rPr lang="en-US" altLang="ko-KR" sz="1600" dirty="0" err="1">
                <a:solidFill>
                  <a:srgbClr val="000000"/>
                </a:solidFill>
                <a:latin typeface="+mn-lt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+mn-lt"/>
              </a:rPr>
              <a:t>/2].key)) </a:t>
            </a:r>
            <a:r>
              <a:rPr lang="en-US" altLang="ko-KR" sz="1600" dirty="0" smtClean="0">
                <a:solidFill>
                  <a:srgbClr val="000000"/>
                </a:solidFill>
                <a:latin typeface="+mn-lt"/>
              </a:rPr>
              <a:t>{</a:t>
            </a:r>
            <a:endParaRPr lang="en-US" altLang="ko-KR" sz="1600" dirty="0">
              <a:solidFill>
                <a:srgbClr val="000000"/>
              </a:solidFill>
              <a:latin typeface="+mn-lt"/>
            </a:endParaRPr>
          </a:p>
          <a:p>
            <a:pPr algn="just" eaLnBrk="1" hangingPunct="1"/>
            <a:r>
              <a:rPr lang="en-US" altLang="ko-KR" sz="1600" dirty="0">
                <a:solidFill>
                  <a:srgbClr val="000000"/>
                </a:solidFill>
                <a:latin typeface="+mn-lt"/>
              </a:rPr>
              <a:t>	   h-&gt;heap[</a:t>
            </a:r>
            <a:r>
              <a:rPr lang="en-US" altLang="ko-KR" sz="1600" dirty="0" err="1">
                <a:solidFill>
                  <a:srgbClr val="000000"/>
                </a:solidFill>
                <a:latin typeface="+mn-lt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+mn-lt"/>
              </a:rPr>
              <a:t>] = h-&gt;heap[</a:t>
            </a:r>
            <a:r>
              <a:rPr lang="en-US" altLang="ko-KR" sz="1600" dirty="0" err="1">
                <a:solidFill>
                  <a:srgbClr val="000000"/>
                </a:solidFill>
                <a:latin typeface="+mn-lt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+mn-lt"/>
              </a:rPr>
              <a:t>/2]; </a:t>
            </a:r>
          </a:p>
          <a:p>
            <a:pPr algn="just" eaLnBrk="1" hangingPunct="1"/>
            <a:r>
              <a:rPr lang="en-US" altLang="ko-KR" sz="1600" dirty="0">
                <a:solidFill>
                  <a:srgbClr val="000000"/>
                </a:solidFill>
                <a:latin typeface="+mn-lt"/>
              </a:rPr>
              <a:t>       </a:t>
            </a:r>
            <a:r>
              <a:rPr lang="en-US" altLang="ko-KR" sz="1600" dirty="0" err="1">
                <a:solidFill>
                  <a:srgbClr val="000000"/>
                </a:solidFill>
                <a:latin typeface="+mn-lt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+mn-lt"/>
              </a:rPr>
              <a:t> /= 2; </a:t>
            </a:r>
          </a:p>
          <a:p>
            <a:pPr algn="just" eaLnBrk="1" hangingPunct="1"/>
            <a:r>
              <a:rPr lang="ko-KR" altLang="en-US" sz="1600" dirty="0">
                <a:solidFill>
                  <a:srgbClr val="000000"/>
                </a:solidFill>
                <a:latin typeface="+mn-lt"/>
              </a:rPr>
              <a:t>    </a:t>
            </a:r>
            <a:r>
              <a:rPr lang="en-US" altLang="ko-KR" sz="1600" dirty="0" smtClean="0">
                <a:solidFill>
                  <a:srgbClr val="000000"/>
                </a:solidFill>
                <a:latin typeface="+mn-lt"/>
              </a:rPr>
              <a:t>}</a:t>
            </a:r>
            <a:endParaRPr lang="ko-KR" altLang="en-US" sz="1600" dirty="0">
              <a:solidFill>
                <a:srgbClr val="000000"/>
              </a:solidFill>
              <a:latin typeface="+mn-lt"/>
            </a:endParaRPr>
          </a:p>
          <a:p>
            <a:pPr algn="just" eaLnBrk="1" hangingPunct="1"/>
            <a:r>
              <a:rPr lang="ko-KR" altLang="en-US" sz="1600" dirty="0">
                <a:solidFill>
                  <a:srgbClr val="000000"/>
                </a:solidFill>
                <a:latin typeface="+mn-lt"/>
              </a:rPr>
              <a:t>    </a:t>
            </a:r>
            <a:r>
              <a:rPr lang="en-US" altLang="ko-KR" sz="1600" dirty="0">
                <a:solidFill>
                  <a:srgbClr val="000000"/>
                </a:solidFill>
                <a:latin typeface="+mn-lt"/>
              </a:rPr>
              <a:t>h-&gt;heap[</a:t>
            </a:r>
            <a:r>
              <a:rPr lang="en-US" altLang="ko-KR" sz="1600" dirty="0" err="1">
                <a:solidFill>
                  <a:srgbClr val="000000"/>
                </a:solidFill>
                <a:latin typeface="+mn-lt"/>
              </a:rPr>
              <a:t>i</a:t>
            </a:r>
            <a:r>
              <a:rPr lang="en-US" altLang="ko-KR" sz="1600" dirty="0">
                <a:solidFill>
                  <a:srgbClr val="000000"/>
                </a:solidFill>
                <a:latin typeface="+mn-lt"/>
              </a:rPr>
              <a:t>] = item;     // </a:t>
            </a:r>
            <a:r>
              <a:rPr lang="ko-KR" altLang="en-US" sz="1600" dirty="0">
                <a:solidFill>
                  <a:srgbClr val="000000"/>
                </a:solidFill>
                <a:latin typeface="+mn-lt"/>
              </a:rPr>
              <a:t>새로운 </a:t>
            </a:r>
            <a:r>
              <a:rPr lang="ko-KR" altLang="en-US" sz="1600" dirty="0" err="1">
                <a:solidFill>
                  <a:srgbClr val="000000"/>
                </a:solidFill>
                <a:latin typeface="+mn-lt"/>
              </a:rPr>
              <a:t>노드를</a:t>
            </a:r>
            <a:r>
              <a:rPr lang="ko-KR" altLang="en-US" sz="1600" dirty="0">
                <a:solidFill>
                  <a:srgbClr val="000000"/>
                </a:solidFill>
                <a:latin typeface="+mn-lt"/>
              </a:rPr>
              <a:t> 삽입</a:t>
            </a:r>
          </a:p>
          <a:p>
            <a:pPr algn="just" eaLnBrk="1" hangingPunct="1"/>
            <a:r>
              <a:rPr lang="ko-KR" altLang="en-US" sz="1400" dirty="0">
                <a:latin typeface="+mn-lt"/>
              </a:rPr>
              <a:t> </a:t>
            </a:r>
            <a:r>
              <a:rPr lang="en-US" altLang="ko-KR" sz="1400" dirty="0" smtClean="0">
                <a:latin typeface="+mn-lt"/>
              </a:rPr>
              <a:t>}</a:t>
            </a:r>
            <a:endParaRPr lang="en-US" altLang="ko-KR" sz="1400" dirty="0">
              <a:latin typeface="+mn-l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08349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히프에서의 삭제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최대 </a:t>
            </a:r>
            <a:r>
              <a:rPr lang="ko-KR" altLang="en-US" dirty="0" err="1"/>
              <a:t>히프에서의</a:t>
            </a:r>
            <a:r>
              <a:rPr lang="ko-KR" altLang="en-US" dirty="0"/>
              <a:t> 삭제는 가장 큰 </a:t>
            </a:r>
            <a:r>
              <a:rPr lang="ko-KR" altLang="en-US" dirty="0" err="1"/>
              <a:t>키값을</a:t>
            </a:r>
            <a:r>
              <a:rPr lang="ko-KR" altLang="en-US" dirty="0"/>
              <a:t> 가진 노드를 삭제하는 것을 의미</a:t>
            </a:r>
          </a:p>
          <a:p>
            <a:pPr lvl="1"/>
            <a:r>
              <a:rPr lang="ko-KR" altLang="en-US" dirty="0" smtClean="0"/>
              <a:t>따라서 </a:t>
            </a:r>
            <a:r>
              <a:rPr lang="ko-KR" altLang="en-US" dirty="0"/>
              <a:t>루트 노드가 삭제된다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삭제 연산은 회사에서 사장의 자리가 비게 되면 먼저 제일 말단 사원을 </a:t>
            </a:r>
            <a:r>
              <a:rPr lang="ko-KR" altLang="en-US" dirty="0" smtClean="0"/>
              <a:t>사장 </a:t>
            </a:r>
            <a:r>
              <a:rPr lang="ko-KR" altLang="en-US" dirty="0"/>
              <a:t>자리로 올린 다음에</a:t>
            </a:r>
            <a:r>
              <a:rPr lang="en-US" altLang="ko-KR" dirty="0"/>
              <a:t>, </a:t>
            </a:r>
            <a:r>
              <a:rPr lang="ko-KR" altLang="en-US" dirty="0"/>
              <a:t>능력에 따라 강등시키는 것과 비슷하다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15365" name="Text Box 6"/>
          <p:cNvSpPr txBox="1">
            <a:spLocks noChangeArrowheads="1"/>
          </p:cNvSpPr>
          <p:nvPr/>
        </p:nvSpPr>
        <p:spPr bwMode="auto">
          <a:xfrm>
            <a:off x="593940" y="3368022"/>
            <a:ext cx="3735388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hangingPunct="1"/>
            <a:r>
              <a:rPr lang="en-US" altLang="ko-KR" dirty="0">
                <a:latin typeface="+mn-ea"/>
                <a:ea typeface="+mn-ea"/>
              </a:rPr>
              <a:t>(1) </a:t>
            </a:r>
            <a:r>
              <a:rPr lang="ko-KR" altLang="en-US" dirty="0">
                <a:latin typeface="+mn-ea"/>
                <a:ea typeface="+mn-ea"/>
              </a:rPr>
              <a:t>루트 노드를 삭제한다</a:t>
            </a:r>
          </a:p>
          <a:p>
            <a:pPr marL="0" indent="0" eaLnBrk="1" hangingPunct="1"/>
            <a:r>
              <a:rPr lang="en-US" altLang="ko-KR" dirty="0">
                <a:latin typeface="+mn-ea"/>
                <a:ea typeface="+mn-ea"/>
              </a:rPr>
              <a:t>(2) </a:t>
            </a:r>
            <a:r>
              <a:rPr lang="ko-KR" altLang="en-US" dirty="0">
                <a:latin typeface="+mn-ea"/>
                <a:ea typeface="+mn-ea"/>
              </a:rPr>
              <a:t>마지막 노드를 루트 노드로 </a:t>
            </a:r>
            <a:endParaRPr lang="en-US" altLang="ko-KR" dirty="0">
              <a:latin typeface="+mn-ea"/>
              <a:ea typeface="+mn-ea"/>
            </a:endParaRPr>
          </a:p>
          <a:p>
            <a:pPr eaLnBrk="1" hangingPunct="1"/>
            <a:r>
              <a:rPr lang="en-US" altLang="ko-KR" dirty="0">
                <a:latin typeface="+mn-ea"/>
                <a:ea typeface="+mn-ea"/>
              </a:rPr>
              <a:t>	</a:t>
            </a:r>
            <a:r>
              <a:rPr lang="ko-KR" altLang="en-US" dirty="0">
                <a:latin typeface="+mn-ea"/>
                <a:ea typeface="+mn-ea"/>
              </a:rPr>
              <a:t>이동한다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pPr marL="0" indent="0" eaLnBrk="1" hangingPunct="1"/>
            <a:r>
              <a:rPr lang="en-US" altLang="ko-KR" dirty="0">
                <a:latin typeface="+mn-ea"/>
                <a:ea typeface="+mn-ea"/>
              </a:rPr>
              <a:t>(3) </a:t>
            </a:r>
            <a:r>
              <a:rPr lang="ko-KR" altLang="en-US" dirty="0">
                <a:latin typeface="+mn-ea"/>
                <a:ea typeface="+mn-ea"/>
              </a:rPr>
              <a:t>루트에서부터 단말 노드까지의 경로에 있는 노드들을 교환하여 </a:t>
            </a:r>
            <a:r>
              <a:rPr lang="ko-KR" altLang="en-US" dirty="0" err="1">
                <a:latin typeface="+mn-ea"/>
                <a:ea typeface="+mn-ea"/>
              </a:rPr>
              <a:t>히프</a:t>
            </a:r>
            <a:r>
              <a:rPr lang="ko-KR" altLang="en-US" dirty="0">
                <a:latin typeface="+mn-ea"/>
                <a:ea typeface="+mn-ea"/>
              </a:rPr>
              <a:t> 성질을 만족시킨다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</p:txBody>
      </p:sp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010" y="3118263"/>
            <a:ext cx="4188729" cy="306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04181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0" name="Rectangle 8"/>
          <p:cNvSpPr>
            <a:spLocks noGrp="1" noChangeArrowheads="1"/>
          </p:cNvSpPr>
          <p:nvPr>
            <p:ph idx="1"/>
          </p:nvPr>
        </p:nvSpPr>
        <p:spPr>
          <a:xfrm>
            <a:off x="6488113" y="2754313"/>
            <a:ext cx="2089150" cy="1304925"/>
          </a:xfrm>
          <a:noFill/>
        </p:spPr>
        <p:txBody>
          <a:bodyPr>
            <a:noAutofit/>
          </a:bodyPr>
          <a:lstStyle/>
          <a:p>
            <a:pPr eaLnBrk="1" hangingPunct="1"/>
            <a:r>
              <a:rPr lang="ko-KR" altLang="en-US" sz="1800" dirty="0" err="1" smtClean="0">
                <a:latin typeface="+mn-ea"/>
              </a:rPr>
              <a:t>히프의</a:t>
            </a:r>
            <a:r>
              <a:rPr lang="ko-KR" altLang="en-US" sz="1800" dirty="0" smtClean="0">
                <a:latin typeface="+mn-ea"/>
              </a:rPr>
              <a:t> 높이가 </a:t>
            </a:r>
            <a:r>
              <a:rPr lang="en-US" altLang="ko-KR" sz="1800" dirty="0" smtClean="0">
                <a:latin typeface="+mn-ea"/>
              </a:rPr>
              <a:t>O(</a:t>
            </a:r>
            <a:r>
              <a:rPr lang="en-US" altLang="ko-KR" sz="1800" dirty="0" err="1" smtClean="0">
                <a:latin typeface="+mn-ea"/>
              </a:rPr>
              <a:t>logn</a:t>
            </a:r>
            <a:r>
              <a:rPr lang="en-US" altLang="ko-KR" sz="1800" dirty="0" smtClean="0">
                <a:latin typeface="+mn-ea"/>
              </a:rPr>
              <a:t>)</a:t>
            </a:r>
            <a:r>
              <a:rPr lang="ko-KR" altLang="en-US" sz="1800" dirty="0" smtClean="0">
                <a:latin typeface="+mn-ea"/>
              </a:rPr>
              <a:t>이므로 </a:t>
            </a:r>
            <a:r>
              <a:rPr lang="en-US" altLang="ko-KR" sz="1800" dirty="0" err="1" smtClean="0">
                <a:latin typeface="+mn-ea"/>
              </a:rPr>
              <a:t>downheap</a:t>
            </a:r>
            <a:r>
              <a:rPr lang="ko-KR" altLang="en-US" sz="1800" dirty="0" smtClean="0">
                <a:latin typeface="+mn-ea"/>
              </a:rPr>
              <a:t>연산은 </a:t>
            </a:r>
            <a:r>
              <a:rPr lang="en-US" altLang="ko-KR" sz="1800" dirty="0" smtClean="0">
                <a:latin typeface="+mn-ea"/>
              </a:rPr>
              <a:t>O(</a:t>
            </a:r>
            <a:r>
              <a:rPr lang="en-US" altLang="ko-KR" sz="1800" dirty="0" err="1" smtClean="0">
                <a:latin typeface="+mn-ea"/>
              </a:rPr>
              <a:t>logn</a:t>
            </a:r>
            <a:r>
              <a:rPr lang="en-US" altLang="ko-KR" sz="1800" dirty="0" smtClean="0">
                <a:latin typeface="+mn-ea"/>
              </a:rPr>
              <a:t>)</a:t>
            </a:r>
            <a:r>
              <a:rPr lang="ko-KR" altLang="en-US" sz="1800" dirty="0" smtClean="0">
                <a:latin typeface="+mn-ea"/>
              </a:rPr>
              <a:t>이다</a:t>
            </a:r>
            <a:r>
              <a:rPr lang="en-US" altLang="ko-KR" sz="1800" dirty="0" smtClean="0">
                <a:latin typeface="+mn-ea"/>
              </a:rPr>
              <a:t>.</a:t>
            </a:r>
          </a:p>
          <a:p>
            <a:pPr eaLnBrk="1" hangingPunct="1"/>
            <a:endParaRPr lang="en-US" altLang="ko-KR" sz="1800" dirty="0" smtClean="0">
              <a:latin typeface="+mn-ea"/>
            </a:endParaRP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ko-KR" dirty="0" err="1" smtClean="0"/>
              <a:t>downheap</a:t>
            </a:r>
            <a:r>
              <a:rPr lang="en-US" altLang="ko-KR" dirty="0" smtClean="0"/>
              <a:t> </a:t>
            </a:r>
            <a:r>
              <a:rPr lang="ko-KR" altLang="en-US" dirty="0" smtClean="0"/>
              <a:t>알고리즘 </a:t>
            </a:r>
            <a:r>
              <a:rPr lang="en-US" altLang="ko-KR" dirty="0" smtClean="0"/>
              <a:t>(max heap)</a:t>
            </a:r>
            <a:r>
              <a:rPr lang="ko-KR" altLang="en-US" dirty="0" smtClean="0"/>
              <a:t> </a:t>
            </a:r>
          </a:p>
        </p:txBody>
      </p:sp>
      <p:pic>
        <p:nvPicPr>
          <p:cNvPr id="16387" name="Picture 5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5" y="1089025"/>
            <a:ext cx="56007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75" y="2889250"/>
            <a:ext cx="5676900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7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8" y="4733925"/>
            <a:ext cx="5781675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3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/>
              <a:t>downheap </a:t>
            </a:r>
            <a:r>
              <a:rPr lang="ko-KR" altLang="en-US" smtClean="0"/>
              <a:t>알고리즘 </a:t>
            </a:r>
          </a:p>
        </p:txBody>
      </p:sp>
      <p:sp>
        <p:nvSpPr>
          <p:cNvPr id="17411" name="Rectangle 6"/>
          <p:cNvSpPr>
            <a:spLocks noChangeArrowheads="1"/>
          </p:cNvSpPr>
          <p:nvPr/>
        </p:nvSpPr>
        <p:spPr bwMode="auto">
          <a:xfrm>
            <a:off x="835025" y="1628775"/>
            <a:ext cx="7291388" cy="4164013"/>
          </a:xfrm>
          <a:prstGeom prst="rect">
            <a:avLst/>
          </a:prstGeom>
          <a:solidFill>
            <a:srgbClr val="FFFF99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t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None/>
            </a:pPr>
            <a:r>
              <a:rPr lang="en-US" altLang="ko-KR" sz="1400" b="1">
                <a:latin typeface="Lucida Console" pitchFamily="49" charset="0"/>
                <a:ea typeface="HY엽서M" pitchFamily="18" charset="-127"/>
              </a:rPr>
              <a:t>delete_max_heap(A)</a:t>
            </a:r>
          </a:p>
          <a:p>
            <a:pPr eaLnBrk="1" fontAlgn="t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None/>
            </a:pPr>
            <a:endParaRPr lang="en-US" altLang="ko-KR" sz="1400" b="1">
              <a:latin typeface="Lucida Console" pitchFamily="49" charset="0"/>
              <a:ea typeface="HY엽서M" pitchFamily="18" charset="-127"/>
            </a:endParaRPr>
          </a:p>
          <a:p>
            <a:pPr eaLnBrk="1" fontAlgn="t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None/>
            </a:pPr>
            <a:r>
              <a:rPr lang="en-US" altLang="ko-KR" sz="1400" b="1">
                <a:latin typeface="Lucida Console" pitchFamily="49" charset="0"/>
                <a:ea typeface="HY엽서M" pitchFamily="18" charset="-127"/>
              </a:rPr>
              <a:t>item ← A[1];</a:t>
            </a:r>
          </a:p>
          <a:p>
            <a:pPr eaLnBrk="1" fontAlgn="t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None/>
            </a:pPr>
            <a:r>
              <a:rPr lang="en-US" altLang="ko-KR" sz="1400" b="1">
                <a:latin typeface="Lucida Console" pitchFamily="49" charset="0"/>
                <a:ea typeface="HY엽서M" pitchFamily="18" charset="-127"/>
              </a:rPr>
              <a:t>A[1] ← A[heap_size];</a:t>
            </a:r>
          </a:p>
          <a:p>
            <a:pPr eaLnBrk="1" fontAlgn="t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None/>
            </a:pPr>
            <a:r>
              <a:rPr lang="en-US" altLang="ko-KR" sz="1400" b="1">
                <a:latin typeface="Lucida Console" pitchFamily="49" charset="0"/>
                <a:ea typeface="HY엽서M" pitchFamily="18" charset="-127"/>
              </a:rPr>
              <a:t>heap_size←heap_size-1;</a:t>
            </a:r>
          </a:p>
          <a:p>
            <a:pPr eaLnBrk="1" fontAlgn="t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None/>
            </a:pPr>
            <a:r>
              <a:rPr lang="en-US" altLang="ko-KR" sz="1400" b="1">
                <a:latin typeface="Lucida Console" pitchFamily="49" charset="0"/>
                <a:ea typeface="HY엽서M" pitchFamily="18" charset="-127"/>
              </a:rPr>
              <a:t>i ← 2;</a:t>
            </a:r>
          </a:p>
          <a:p>
            <a:pPr eaLnBrk="1" fontAlgn="t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None/>
            </a:pPr>
            <a:r>
              <a:rPr lang="en-US" altLang="ko-KR" sz="1400" b="1">
                <a:latin typeface="Lucida Console" pitchFamily="49" charset="0"/>
                <a:ea typeface="HY엽서M" pitchFamily="18" charset="-127"/>
              </a:rPr>
              <a:t>while i ≤ heap_size do</a:t>
            </a:r>
          </a:p>
          <a:p>
            <a:pPr eaLnBrk="1" fontAlgn="t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None/>
            </a:pPr>
            <a:r>
              <a:rPr lang="en-US" altLang="ko-KR" sz="1400" b="1">
                <a:latin typeface="Lucida Console" pitchFamily="49" charset="0"/>
                <a:ea typeface="HY엽서M" pitchFamily="18" charset="-127"/>
              </a:rPr>
              <a:t>	if i &lt; heap_size and A[LEFT(i)] &gt; A[RIGHT(i)]</a:t>
            </a:r>
          </a:p>
          <a:p>
            <a:pPr eaLnBrk="1" fontAlgn="t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None/>
            </a:pPr>
            <a:r>
              <a:rPr lang="en-US" altLang="ko-KR" sz="1400" b="1">
                <a:latin typeface="Lucida Console" pitchFamily="49" charset="0"/>
                <a:ea typeface="HY엽서M" pitchFamily="18" charset="-127"/>
              </a:rPr>
              <a:t> 		then largest ← LEFT(i);</a:t>
            </a:r>
          </a:p>
          <a:p>
            <a:pPr eaLnBrk="1" fontAlgn="t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None/>
            </a:pPr>
            <a:r>
              <a:rPr lang="en-US" altLang="ko-KR" sz="1400" b="1">
                <a:latin typeface="Lucida Console" pitchFamily="49" charset="0"/>
                <a:ea typeface="HY엽서M" pitchFamily="18" charset="-127"/>
              </a:rPr>
              <a:t> 		else largest ← RIGHT(i);</a:t>
            </a:r>
          </a:p>
          <a:p>
            <a:pPr eaLnBrk="1" fontAlgn="t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None/>
            </a:pPr>
            <a:r>
              <a:rPr lang="en-US" altLang="ko-KR" sz="1400" b="1">
                <a:latin typeface="Lucida Console" pitchFamily="49" charset="0"/>
                <a:ea typeface="HY엽서M" pitchFamily="18" charset="-127"/>
              </a:rPr>
              <a:t> 	if A[PARENT(largest)] &gt; A[largest] </a:t>
            </a:r>
          </a:p>
          <a:p>
            <a:pPr eaLnBrk="1" fontAlgn="t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None/>
            </a:pPr>
            <a:r>
              <a:rPr lang="en-US" altLang="ko-KR" sz="1400" b="1">
                <a:latin typeface="Lucida Console" pitchFamily="49" charset="0"/>
                <a:ea typeface="HY엽서M" pitchFamily="18" charset="-127"/>
              </a:rPr>
              <a:t> 		then break;</a:t>
            </a:r>
          </a:p>
          <a:p>
            <a:pPr eaLnBrk="1" fontAlgn="t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None/>
            </a:pPr>
            <a:r>
              <a:rPr lang="en-US" altLang="ko-KR" sz="1400" b="1">
                <a:latin typeface="Lucida Console" pitchFamily="49" charset="0"/>
                <a:ea typeface="HY엽서M" pitchFamily="18" charset="-127"/>
              </a:rPr>
              <a:t> 	A[PARENT(largest)] ↔ A[largest];</a:t>
            </a:r>
          </a:p>
          <a:p>
            <a:pPr eaLnBrk="1" fontAlgn="t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None/>
            </a:pPr>
            <a:r>
              <a:rPr lang="en-US" altLang="ko-KR" sz="1400" b="1">
                <a:latin typeface="Lucida Console" pitchFamily="49" charset="0"/>
                <a:ea typeface="HY엽서M" pitchFamily="18" charset="-127"/>
              </a:rPr>
              <a:t> 	i ← CHILD(largest);</a:t>
            </a:r>
          </a:p>
          <a:p>
            <a:pPr eaLnBrk="1" fontAlgn="t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None/>
            </a:pPr>
            <a:r>
              <a:rPr lang="en-US" altLang="ko-KR" sz="1400" b="1">
                <a:latin typeface="Lucida Console" pitchFamily="49" charset="0"/>
                <a:ea typeface="HY엽서M" pitchFamily="18" charset="-127"/>
              </a:rPr>
              <a:t> </a:t>
            </a:r>
          </a:p>
          <a:p>
            <a:pPr eaLnBrk="1" fontAlgn="t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None/>
            </a:pPr>
            <a:r>
              <a:rPr lang="en-US" altLang="ko-KR" sz="1400" b="1">
                <a:latin typeface="Lucida Console" pitchFamily="49" charset="0"/>
                <a:ea typeface="HY엽서M" pitchFamily="18" charset="-127"/>
              </a:rPr>
              <a:t>return item;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85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삭제 프로그램</a:t>
            </a:r>
          </a:p>
        </p:txBody>
      </p:sp>
      <p:sp>
        <p:nvSpPr>
          <p:cNvPr id="18435" name="Rectangle 6"/>
          <p:cNvSpPr>
            <a:spLocks noChangeArrowheads="1"/>
          </p:cNvSpPr>
          <p:nvPr/>
        </p:nvSpPr>
        <p:spPr bwMode="auto">
          <a:xfrm>
            <a:off x="926306" y="1157288"/>
            <a:ext cx="7291388" cy="5047536"/>
          </a:xfrm>
          <a:prstGeom prst="rect">
            <a:avLst/>
          </a:prstGeom>
          <a:solidFill>
            <a:srgbClr val="FFFF99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hangingPunct="1"/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// </a:t>
            </a:r>
            <a:r>
              <a:rPr lang="ko-KR" altLang="en-US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삭제 함수</a:t>
            </a:r>
          </a:p>
          <a:p>
            <a:pPr algn="just" eaLnBrk="1" hangingPunct="1"/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element </a:t>
            </a:r>
            <a:r>
              <a:rPr lang="en-US" altLang="ko-KR" sz="1400" dirty="0" err="1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delete_max_heap</a:t>
            </a:r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HeapType</a:t>
            </a:r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 *h) </a:t>
            </a:r>
            <a:r>
              <a:rPr lang="en-US" altLang="ko-KR" sz="1400" dirty="0" smtClean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{</a:t>
            </a:r>
            <a:r>
              <a:rPr lang="ko-KR" altLang="en-US" sz="1400" dirty="0" smtClean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 </a:t>
            </a:r>
            <a:endParaRPr lang="ko-KR" altLang="en-US" sz="1400" dirty="0">
              <a:solidFill>
                <a:srgbClr val="000000"/>
              </a:solidFill>
              <a:latin typeface="Lucida Console" pitchFamily="49" charset="0"/>
              <a:ea typeface="휴먼명조" pitchFamily="2" charset="-127"/>
            </a:endParaRPr>
          </a:p>
          <a:p>
            <a:pPr algn="just" eaLnBrk="1" hangingPunct="1"/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    </a:t>
            </a:r>
            <a:r>
              <a:rPr lang="en-US" altLang="ko-KR" sz="1400" dirty="0" err="1">
                <a:solidFill>
                  <a:srgbClr val="0000FF"/>
                </a:solidFill>
                <a:latin typeface="Lucida Console" pitchFamily="49" charset="0"/>
                <a:ea typeface="휴먼명조" pitchFamily="2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 parent, child; </a:t>
            </a:r>
          </a:p>
          <a:p>
            <a:pPr algn="just" eaLnBrk="1" hangingPunct="1"/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    element item, temp;</a:t>
            </a:r>
          </a:p>
          <a:p>
            <a:pPr algn="just" eaLnBrk="1" hangingPunct="1"/>
            <a:endParaRPr lang="ko-KR" altLang="en-US" sz="1400" dirty="0">
              <a:solidFill>
                <a:srgbClr val="000000"/>
              </a:solidFill>
              <a:latin typeface="Lucida Console" pitchFamily="49" charset="0"/>
              <a:ea typeface="휴먼명조" pitchFamily="2" charset="-127"/>
            </a:endParaRPr>
          </a:p>
          <a:p>
            <a:pPr algn="just" eaLnBrk="1" hangingPunct="1"/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    item = h-&gt;heap[1];</a:t>
            </a:r>
          </a:p>
          <a:p>
            <a:pPr algn="just" eaLnBrk="1" hangingPunct="1"/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    temp = h-&gt;heap[(h-&gt;</a:t>
            </a:r>
            <a:r>
              <a:rPr lang="en-US" altLang="ko-KR" sz="1400" dirty="0" err="1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heap_size</a:t>
            </a:r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)--];</a:t>
            </a:r>
          </a:p>
          <a:p>
            <a:pPr algn="just" eaLnBrk="1" hangingPunct="1"/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    parent = 1;	</a:t>
            </a:r>
          </a:p>
          <a:p>
            <a:pPr algn="just" eaLnBrk="1" hangingPunct="1"/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    child = 2;</a:t>
            </a:r>
          </a:p>
          <a:p>
            <a:pPr algn="just" eaLnBrk="1" hangingPunct="1"/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Lucida Console" pitchFamily="49" charset="0"/>
                <a:ea typeface="휴먼명조" pitchFamily="2" charset="-127"/>
              </a:rPr>
              <a:t>while</a:t>
            </a:r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( child &lt;= h-&gt;</a:t>
            </a:r>
            <a:r>
              <a:rPr lang="en-US" altLang="ko-KR" sz="1400" dirty="0" err="1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heap_size</a:t>
            </a:r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) {</a:t>
            </a:r>
            <a:endParaRPr lang="en-US" altLang="ko-KR" sz="1400" dirty="0">
              <a:solidFill>
                <a:srgbClr val="000000"/>
              </a:solidFill>
              <a:latin typeface="Lucida Console" pitchFamily="49" charset="0"/>
              <a:ea typeface="휴먼명조" pitchFamily="2" charset="-127"/>
            </a:endParaRPr>
          </a:p>
          <a:p>
            <a:pPr algn="just" eaLnBrk="1" hangingPunct="1"/>
            <a:r>
              <a:rPr lang="ko-KR" altLang="en-US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	  </a:t>
            </a:r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// </a:t>
            </a:r>
            <a:r>
              <a:rPr lang="ko-KR" altLang="en-US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현재 </a:t>
            </a:r>
            <a:r>
              <a:rPr lang="ko-KR" altLang="en-US" sz="1400" dirty="0" err="1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노드의</a:t>
            </a:r>
            <a:r>
              <a:rPr lang="ko-KR" altLang="en-US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 </a:t>
            </a:r>
            <a:r>
              <a:rPr lang="ko-KR" altLang="en-US" sz="1400" dirty="0" err="1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자식노드중</a:t>
            </a:r>
            <a:r>
              <a:rPr lang="ko-KR" altLang="en-US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 더 작은 </a:t>
            </a:r>
            <a:r>
              <a:rPr lang="ko-KR" altLang="en-US" sz="1400" dirty="0" err="1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자식노드를</a:t>
            </a:r>
            <a:r>
              <a:rPr lang="ko-KR" altLang="en-US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 찾는다</a:t>
            </a:r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.</a:t>
            </a:r>
          </a:p>
          <a:p>
            <a:pPr algn="just" eaLnBrk="1" hangingPunct="1"/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	  </a:t>
            </a:r>
            <a:r>
              <a:rPr lang="en-US" altLang="ko-KR" sz="1400" dirty="0">
                <a:solidFill>
                  <a:srgbClr val="0000FF"/>
                </a:solidFill>
                <a:latin typeface="Lucida Console" pitchFamily="49" charset="0"/>
                <a:ea typeface="휴먼명조" pitchFamily="2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( ( child &lt; h-&gt;</a:t>
            </a:r>
            <a:r>
              <a:rPr lang="en-US" altLang="ko-KR" sz="1400" dirty="0" err="1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heap_size</a:t>
            </a:r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 ) &amp;&amp; </a:t>
            </a:r>
          </a:p>
          <a:p>
            <a:pPr algn="just" eaLnBrk="1" hangingPunct="1"/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	      (h-&gt;heap[child].key) &lt; h-&gt;heap[</a:t>
            </a:r>
            <a:r>
              <a:rPr lang="en-US" altLang="ko-KR" sz="1400" dirty="0" err="1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child+1</a:t>
            </a:r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].key)</a:t>
            </a:r>
          </a:p>
          <a:p>
            <a:pPr algn="just" eaLnBrk="1" hangingPunct="1"/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	      child++;</a:t>
            </a:r>
          </a:p>
          <a:p>
            <a:pPr algn="just" eaLnBrk="1" hangingPunct="1"/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	  </a:t>
            </a:r>
            <a:r>
              <a:rPr lang="en-US" altLang="ko-KR" sz="1400" dirty="0">
                <a:solidFill>
                  <a:srgbClr val="0000FF"/>
                </a:solidFill>
                <a:latin typeface="Lucida Console" pitchFamily="49" charset="0"/>
                <a:ea typeface="휴먼명조" pitchFamily="2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( </a:t>
            </a:r>
            <a:r>
              <a:rPr lang="en-US" altLang="ko-KR" sz="1400" dirty="0" err="1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temp.key</a:t>
            </a:r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 &gt;= h-&gt;heap[child].key ) </a:t>
            </a:r>
            <a:r>
              <a:rPr lang="en-US" altLang="ko-KR" sz="1400" dirty="0">
                <a:solidFill>
                  <a:srgbClr val="0000FF"/>
                </a:solidFill>
                <a:latin typeface="Lucida Console" pitchFamily="49" charset="0"/>
                <a:ea typeface="휴먼명조" pitchFamily="2" charset="-127"/>
              </a:rPr>
              <a:t>break</a:t>
            </a:r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;</a:t>
            </a:r>
          </a:p>
          <a:p>
            <a:pPr algn="just" eaLnBrk="1" hangingPunct="1"/>
            <a:r>
              <a:rPr lang="ko-KR" altLang="en-US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	  </a:t>
            </a:r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// </a:t>
            </a:r>
            <a:r>
              <a:rPr lang="ko-KR" altLang="en-US" sz="1400" dirty="0" err="1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한단계</a:t>
            </a:r>
            <a:r>
              <a:rPr lang="ko-KR" altLang="en-US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 아래로 이동</a:t>
            </a:r>
          </a:p>
          <a:p>
            <a:pPr algn="just" eaLnBrk="1" hangingPunct="1"/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	  h-&gt;heap[parent] = h-&gt;heap[child];</a:t>
            </a:r>
          </a:p>
          <a:p>
            <a:pPr algn="just" eaLnBrk="1" hangingPunct="1"/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	  parent = child;</a:t>
            </a:r>
          </a:p>
          <a:p>
            <a:pPr algn="just" eaLnBrk="1" hangingPunct="1"/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	  child *= 2;</a:t>
            </a:r>
          </a:p>
          <a:p>
            <a:pPr algn="just" eaLnBrk="1" hangingPunct="1"/>
            <a:r>
              <a:rPr lang="ko-KR" altLang="en-US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    </a:t>
            </a:r>
            <a:r>
              <a:rPr lang="en-US" altLang="ko-KR" sz="1400" dirty="0" smtClean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}</a:t>
            </a:r>
            <a:endParaRPr lang="ko-KR" altLang="en-US" sz="1400" dirty="0">
              <a:solidFill>
                <a:srgbClr val="000000"/>
              </a:solidFill>
              <a:latin typeface="Lucida Console" pitchFamily="49" charset="0"/>
              <a:ea typeface="휴먼명조" pitchFamily="2" charset="-127"/>
            </a:endParaRPr>
          </a:p>
          <a:p>
            <a:pPr algn="just" eaLnBrk="1" hangingPunct="1"/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    h-&gt;heap[parent] = temp;</a:t>
            </a:r>
          </a:p>
          <a:p>
            <a:pPr algn="just" eaLnBrk="1" hangingPunct="1"/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Lucida Console" pitchFamily="49" charset="0"/>
                <a:ea typeface="휴먼명조" pitchFamily="2" charset="-127"/>
              </a:rPr>
              <a:t>return</a:t>
            </a:r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 item;</a:t>
            </a:r>
          </a:p>
          <a:p>
            <a:pPr algn="just" eaLnBrk="1" hangingPunct="1"/>
            <a:r>
              <a:rPr lang="ko-KR" altLang="en-US" sz="1400" dirty="0">
                <a:latin typeface="Lucida Console" pitchFamily="49" charset="0"/>
                <a:ea typeface="휴먼명조" pitchFamily="2" charset="-127"/>
              </a:rPr>
              <a:t> </a:t>
            </a:r>
            <a:r>
              <a:rPr lang="en-US" altLang="ko-KR" sz="1400" dirty="0" smtClean="0">
                <a:latin typeface="Lucida Console" pitchFamily="49" charset="0"/>
                <a:ea typeface="휴먼명조" pitchFamily="2" charset="-127"/>
              </a:rPr>
              <a:t>}</a:t>
            </a:r>
            <a:endParaRPr lang="en-US" altLang="ko-KR" sz="1400" b="1" dirty="0">
              <a:latin typeface="Lucida Console" pitchFamily="49" charset="0"/>
              <a:ea typeface="HY엽서M" pitchFamily="18" charset="-127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0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전체 프로그램</a:t>
            </a:r>
          </a:p>
        </p:txBody>
      </p:sp>
      <p:sp>
        <p:nvSpPr>
          <p:cNvPr id="19459" name="Rectangle 6"/>
          <p:cNvSpPr>
            <a:spLocks noChangeArrowheads="1"/>
          </p:cNvSpPr>
          <p:nvPr/>
        </p:nvSpPr>
        <p:spPr bwMode="auto">
          <a:xfrm>
            <a:off x="939800" y="1584325"/>
            <a:ext cx="7291388" cy="3108325"/>
          </a:xfrm>
          <a:prstGeom prst="rect">
            <a:avLst/>
          </a:prstGeom>
          <a:solidFill>
            <a:srgbClr val="FFFF99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hangingPunct="1"/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#</a:t>
            </a:r>
            <a:r>
              <a:rPr lang="en-US" altLang="ko-KR" sz="1400" dirty="0">
                <a:solidFill>
                  <a:srgbClr val="0000FF"/>
                </a:solidFill>
                <a:latin typeface="Lucida Console" pitchFamily="49" charset="0"/>
                <a:ea typeface="휴먼명조" pitchFamily="2" charset="-127"/>
              </a:rPr>
              <a:t>include</a:t>
            </a:r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 &lt;</a:t>
            </a:r>
            <a:r>
              <a:rPr lang="en-US" altLang="ko-KR" sz="1400" dirty="0" err="1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stdio.h</a:t>
            </a:r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&gt;</a:t>
            </a:r>
          </a:p>
          <a:p>
            <a:pPr algn="just" eaLnBrk="1" hangingPunct="1"/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#</a:t>
            </a:r>
            <a:r>
              <a:rPr lang="en-US" altLang="ko-KR" sz="1400" dirty="0">
                <a:solidFill>
                  <a:srgbClr val="0000FF"/>
                </a:solidFill>
                <a:latin typeface="Lucida Console" pitchFamily="49" charset="0"/>
                <a:ea typeface="휴먼명조" pitchFamily="2" charset="-127"/>
              </a:rPr>
              <a:t>define</a:t>
            </a:r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 MAX_ELEMENT 200</a:t>
            </a:r>
          </a:p>
          <a:p>
            <a:pPr algn="just" eaLnBrk="1" hangingPunct="1"/>
            <a:r>
              <a:rPr lang="en-US" altLang="ko-KR" sz="1400" dirty="0" err="1">
                <a:solidFill>
                  <a:srgbClr val="0000FF"/>
                </a:solidFill>
                <a:latin typeface="Lucida Console" pitchFamily="49" charset="0"/>
                <a:ea typeface="휴먼명조" pitchFamily="2" charset="-127"/>
              </a:rPr>
              <a:t>typedef</a:t>
            </a:r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 </a:t>
            </a:r>
            <a:r>
              <a:rPr lang="en-US" altLang="ko-KR" sz="1400" dirty="0" err="1">
                <a:solidFill>
                  <a:srgbClr val="0000FF"/>
                </a:solidFill>
                <a:latin typeface="Lucida Console" pitchFamily="49" charset="0"/>
                <a:ea typeface="휴먼명조" pitchFamily="2" charset="-127"/>
              </a:rPr>
              <a:t>struct</a:t>
            </a:r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 {</a:t>
            </a:r>
          </a:p>
          <a:p>
            <a:pPr algn="just" eaLnBrk="1" hangingPunct="1"/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	</a:t>
            </a:r>
            <a:r>
              <a:rPr lang="en-US" altLang="ko-KR" sz="1400" dirty="0" err="1">
                <a:solidFill>
                  <a:srgbClr val="0000FF"/>
                </a:solidFill>
                <a:latin typeface="Lucida Console" pitchFamily="49" charset="0"/>
                <a:ea typeface="휴먼명조" pitchFamily="2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 key;</a:t>
            </a:r>
          </a:p>
          <a:p>
            <a:pPr algn="just" eaLnBrk="1" hangingPunct="1"/>
            <a:r>
              <a:rPr lang="en-US" altLang="ko-KR" sz="1400" dirty="0">
                <a:latin typeface="Lucida Console" pitchFamily="49" charset="0"/>
                <a:ea typeface="휴먼명조" pitchFamily="2" charset="-127"/>
              </a:rPr>
              <a:t>} element;</a:t>
            </a:r>
            <a:endParaRPr lang="en-US" altLang="ko-KR" sz="1400" dirty="0">
              <a:solidFill>
                <a:srgbClr val="000000"/>
              </a:solidFill>
              <a:latin typeface="Lucida Console" pitchFamily="49" charset="0"/>
              <a:ea typeface="휴먼명조" pitchFamily="2" charset="-127"/>
            </a:endParaRPr>
          </a:p>
          <a:p>
            <a:pPr algn="just" eaLnBrk="1" hangingPunct="1"/>
            <a:r>
              <a:rPr lang="en-US" altLang="ko-KR" sz="1400" dirty="0" err="1">
                <a:solidFill>
                  <a:srgbClr val="0000FF"/>
                </a:solidFill>
                <a:latin typeface="Lucida Console" pitchFamily="49" charset="0"/>
                <a:ea typeface="휴먼명조" pitchFamily="2" charset="-127"/>
              </a:rPr>
              <a:t>typedef</a:t>
            </a:r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 </a:t>
            </a:r>
            <a:r>
              <a:rPr lang="en-US" altLang="ko-KR" sz="1400" dirty="0" err="1">
                <a:solidFill>
                  <a:srgbClr val="0000FF"/>
                </a:solidFill>
                <a:latin typeface="Lucida Console" pitchFamily="49" charset="0"/>
                <a:ea typeface="휴먼명조" pitchFamily="2" charset="-127"/>
              </a:rPr>
              <a:t>struct</a:t>
            </a:r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 {</a:t>
            </a:r>
          </a:p>
          <a:p>
            <a:pPr algn="just" eaLnBrk="1" hangingPunct="1"/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	element heap[MAX_ELEMENT];</a:t>
            </a:r>
          </a:p>
          <a:p>
            <a:pPr algn="just" eaLnBrk="1" hangingPunct="1"/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	</a:t>
            </a:r>
            <a:r>
              <a:rPr lang="en-US" altLang="ko-KR" sz="1400" dirty="0" err="1">
                <a:solidFill>
                  <a:srgbClr val="0000FF"/>
                </a:solidFill>
                <a:latin typeface="Lucida Console" pitchFamily="49" charset="0"/>
                <a:ea typeface="휴먼명조" pitchFamily="2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heap_size</a:t>
            </a:r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;</a:t>
            </a:r>
          </a:p>
          <a:p>
            <a:pPr algn="just" eaLnBrk="1" hangingPunct="1"/>
            <a:r>
              <a:rPr lang="en-US" altLang="ko-KR" sz="1400" dirty="0">
                <a:latin typeface="Lucida Console" pitchFamily="49" charset="0"/>
                <a:ea typeface="휴먼명조" pitchFamily="2" charset="-127"/>
              </a:rPr>
              <a:t>} </a:t>
            </a:r>
            <a:r>
              <a:rPr lang="en-US" altLang="ko-KR" sz="1400" dirty="0" err="1">
                <a:latin typeface="Lucida Console" pitchFamily="49" charset="0"/>
                <a:ea typeface="휴먼명조" pitchFamily="2" charset="-127"/>
              </a:rPr>
              <a:t>HeapType</a:t>
            </a:r>
            <a:r>
              <a:rPr lang="en-US" altLang="ko-KR" sz="1400" dirty="0">
                <a:latin typeface="Lucida Console" pitchFamily="49" charset="0"/>
                <a:ea typeface="휴먼명조" pitchFamily="2" charset="-127"/>
              </a:rPr>
              <a:t>;</a:t>
            </a:r>
          </a:p>
          <a:p>
            <a:pPr algn="just" eaLnBrk="1" hangingPunct="1"/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// </a:t>
            </a:r>
            <a:r>
              <a:rPr lang="ko-KR" altLang="en-US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초기화 </a:t>
            </a:r>
            <a:r>
              <a:rPr lang="ko-KR" altLang="en-US" sz="1400" dirty="0" smtClean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함수</a:t>
            </a:r>
          </a:p>
          <a:p>
            <a:pPr algn="just" eaLnBrk="1" hangingPunct="1"/>
            <a:r>
              <a:rPr lang="en-US" altLang="ko-KR" sz="1400" dirty="0" smtClean="0">
                <a:solidFill>
                  <a:srgbClr val="0000FF"/>
                </a:solidFill>
                <a:latin typeface="Lucida Console" pitchFamily="49" charset="0"/>
                <a:ea typeface="휴먼명조" pitchFamily="2" charset="-127"/>
              </a:rPr>
              <a:t>void</a:t>
            </a:r>
            <a:r>
              <a:rPr lang="en-US" altLang="ko-KR" sz="1400" dirty="0" smtClean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 </a:t>
            </a:r>
            <a:r>
              <a:rPr lang="en-US" altLang="ko-KR" sz="1400" dirty="0" err="1" smtClean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init</a:t>
            </a:r>
            <a:r>
              <a:rPr lang="en-US" altLang="ko-KR" sz="1400" dirty="0" smtClean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(</a:t>
            </a:r>
            <a:r>
              <a:rPr lang="en-US" altLang="ko-KR" sz="1400" dirty="0" err="1" smtClean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HeapType</a:t>
            </a:r>
            <a:r>
              <a:rPr lang="en-US" altLang="ko-KR" sz="1400" dirty="0" smtClean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 *h)</a:t>
            </a:r>
          </a:p>
          <a:p>
            <a:pPr algn="just" eaLnBrk="1" hangingPunct="1"/>
            <a:r>
              <a:rPr lang="en-US" altLang="ko-KR" sz="1400" dirty="0" smtClean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{</a:t>
            </a:r>
            <a:endParaRPr lang="ko-KR" altLang="en-US" sz="1400" dirty="0">
              <a:solidFill>
                <a:srgbClr val="000000"/>
              </a:solidFill>
              <a:latin typeface="Lucida Console" pitchFamily="49" charset="0"/>
              <a:ea typeface="휴먼명조" pitchFamily="2" charset="-127"/>
            </a:endParaRPr>
          </a:p>
          <a:p>
            <a:pPr algn="just" eaLnBrk="1" hangingPunct="1"/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	h-&gt;</a:t>
            </a:r>
            <a:r>
              <a:rPr lang="en-US" altLang="ko-KR" sz="1400" dirty="0" err="1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heap_size</a:t>
            </a:r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 =0;</a:t>
            </a:r>
          </a:p>
          <a:p>
            <a:pPr algn="just" eaLnBrk="1" hangingPunct="1"/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}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706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그리디 </a:t>
            </a:r>
            <a:r>
              <a:rPr lang="en-US" altLang="ko-KR" dirty="0"/>
              <a:t>(Greedy) </a:t>
            </a:r>
            <a:r>
              <a:rPr lang="ko-KR" altLang="en-US" dirty="0"/>
              <a:t>알고리즘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그리디 </a:t>
            </a:r>
            <a:r>
              <a:rPr lang="en-US" altLang="ko-KR" dirty="0" smtClean="0"/>
              <a:t> </a:t>
            </a:r>
            <a:r>
              <a:rPr lang="ko-KR" altLang="en-US" dirty="0"/>
              <a:t>알고리즘은 최적화 문제를 </a:t>
            </a:r>
            <a:r>
              <a:rPr lang="ko-KR" altLang="en-US" dirty="0" smtClean="0"/>
              <a:t>해결한다</a:t>
            </a:r>
            <a:r>
              <a:rPr lang="en-US" altLang="ko-KR" dirty="0" smtClean="0"/>
              <a:t>.</a:t>
            </a:r>
          </a:p>
          <a:p>
            <a:pPr fontAlgn="base"/>
            <a:r>
              <a:rPr lang="ko-KR" altLang="en-US" dirty="0" smtClean="0"/>
              <a:t>최적화 </a:t>
            </a:r>
            <a:r>
              <a:rPr lang="en-US" altLang="ko-KR" dirty="0"/>
              <a:t>(optimization) </a:t>
            </a:r>
            <a:r>
              <a:rPr lang="ko-KR" altLang="en-US" dirty="0" smtClean="0"/>
              <a:t>문제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가능한 해들 중에서 가장 좋은 </a:t>
            </a:r>
            <a:r>
              <a:rPr lang="en-US" altLang="ko-KR" sz="2400" dirty="0"/>
              <a:t>(</a:t>
            </a:r>
            <a:r>
              <a:rPr lang="ko-KR" altLang="en-US" sz="2400" dirty="0"/>
              <a:t>최대 또는 최소</a:t>
            </a:r>
            <a:r>
              <a:rPr lang="en-US" altLang="ko-KR" sz="2400" dirty="0"/>
              <a:t>)</a:t>
            </a:r>
            <a:r>
              <a:rPr lang="en-US" altLang="ko-KR" dirty="0"/>
              <a:t> </a:t>
            </a:r>
            <a:r>
              <a:rPr lang="ko-KR" altLang="en-US" dirty="0"/>
              <a:t>해를 찾는 </a:t>
            </a:r>
            <a:r>
              <a:rPr lang="ko-KR" altLang="en-US" dirty="0" smtClean="0"/>
              <a:t>문제</a:t>
            </a:r>
            <a:r>
              <a:rPr lang="en-US" altLang="ko-KR" dirty="0" smtClean="0"/>
              <a:t> </a:t>
            </a:r>
          </a:p>
          <a:p>
            <a:pPr fontAlgn="base"/>
            <a:r>
              <a:rPr lang="ko-KR" altLang="en-US" dirty="0" smtClean="0"/>
              <a:t>욕심쟁이 </a:t>
            </a:r>
            <a:r>
              <a:rPr lang="ko-KR" altLang="en-US" dirty="0"/>
              <a:t>방법</a:t>
            </a:r>
            <a:r>
              <a:rPr lang="en-US" altLang="ko-KR" dirty="0"/>
              <a:t>, </a:t>
            </a:r>
            <a:r>
              <a:rPr lang="ko-KR" altLang="en-US" dirty="0"/>
              <a:t>탐욕적 방법</a:t>
            </a:r>
            <a:r>
              <a:rPr lang="en-US" altLang="ko-KR" dirty="0"/>
              <a:t>, </a:t>
            </a:r>
            <a:r>
              <a:rPr lang="ko-KR" altLang="en-US" dirty="0"/>
              <a:t>탐욕 알고리즘 등으로 불리기도 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fontAlgn="base"/>
            <a:r>
              <a:rPr lang="ko-KR" altLang="en-US" dirty="0"/>
              <a:t>그리디 알고리즘은 </a:t>
            </a:r>
            <a:r>
              <a:rPr lang="en-US" altLang="ko-KR" sz="2400" dirty="0"/>
              <a:t>(</a:t>
            </a:r>
            <a:r>
              <a:rPr lang="ko-KR" altLang="en-US" sz="2400" dirty="0"/>
              <a:t>입력</a:t>
            </a:r>
            <a:r>
              <a:rPr lang="en-US" altLang="ko-KR" sz="2400" dirty="0"/>
              <a:t>)</a:t>
            </a:r>
            <a:r>
              <a:rPr lang="en-US" altLang="ko-KR" dirty="0"/>
              <a:t> </a:t>
            </a:r>
            <a:r>
              <a:rPr lang="ko-KR" altLang="en-US" dirty="0"/>
              <a:t>데이터 간의 관계를 고려하지 않고 수행 과정에서 ‘</a:t>
            </a:r>
            <a:r>
              <a:rPr lang="ko-KR" altLang="en-US" dirty="0" err="1" smtClean="0">
                <a:solidFill>
                  <a:srgbClr val="FF0000"/>
                </a:solidFill>
              </a:rPr>
              <a:t>욕심내어</a:t>
            </a:r>
            <a:r>
              <a:rPr lang="ko-KR" altLang="en-US" dirty="0"/>
              <a:t>’ 최소값 또는 최대값을 가진 데이터를 선택한다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fontAlgn="base"/>
            <a:r>
              <a:rPr lang="ko-KR" altLang="en-US" dirty="0" smtClean="0"/>
              <a:t>이러한 </a:t>
            </a:r>
            <a:r>
              <a:rPr lang="ko-KR" altLang="en-US" dirty="0"/>
              <a:t>선택을 ‘</a:t>
            </a:r>
            <a:r>
              <a:rPr lang="ko-KR" altLang="en-US" dirty="0">
                <a:solidFill>
                  <a:srgbClr val="FF0000"/>
                </a:solidFill>
              </a:rPr>
              <a:t>근시안적</a:t>
            </a:r>
            <a:r>
              <a:rPr lang="ko-KR" altLang="en-US" dirty="0"/>
              <a:t>’인 선택이라고 말하기도 한다</a:t>
            </a:r>
            <a:r>
              <a:rPr lang="en-US" altLang="ko-KR" dirty="0"/>
              <a:t>. </a:t>
            </a:r>
            <a:endParaRPr lang="en-US" altLang="ko-KR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42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2" name="Group 2"/>
          <p:cNvGrpSpPr>
            <a:grpSpLocks/>
          </p:cNvGrpSpPr>
          <p:nvPr/>
        </p:nvGrpSpPr>
        <p:grpSpPr bwMode="auto">
          <a:xfrm>
            <a:off x="518465" y="1668403"/>
            <a:ext cx="4060825" cy="2898775"/>
            <a:chOff x="538" y="259"/>
            <a:chExt cx="4896" cy="3462"/>
          </a:xfrm>
        </p:grpSpPr>
        <p:sp>
          <p:nvSpPr>
            <p:cNvPr id="20553" name="Oval 3"/>
            <p:cNvSpPr>
              <a:spLocks noChangeArrowheads="1"/>
            </p:cNvSpPr>
            <p:nvPr/>
          </p:nvSpPr>
          <p:spPr bwMode="auto">
            <a:xfrm>
              <a:off x="538" y="1420"/>
              <a:ext cx="859" cy="8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kumimoji="1" lang="ko-KR" altLang="en-US" sz="2000">
                  <a:latin typeface="+mn-ea"/>
                  <a:ea typeface="+mn-ea"/>
                </a:rPr>
                <a:t> 영희</a:t>
              </a:r>
            </a:p>
          </p:txBody>
        </p:sp>
        <p:sp>
          <p:nvSpPr>
            <p:cNvPr id="20554" name="Line 4"/>
            <p:cNvSpPr>
              <a:spLocks noChangeShapeType="1"/>
            </p:cNvSpPr>
            <p:nvPr/>
          </p:nvSpPr>
          <p:spPr bwMode="auto">
            <a:xfrm flipV="1">
              <a:off x="1084" y="913"/>
              <a:ext cx="548" cy="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0555" name="Line 5"/>
            <p:cNvSpPr>
              <a:spLocks noChangeShapeType="1"/>
            </p:cNvSpPr>
            <p:nvPr/>
          </p:nvSpPr>
          <p:spPr bwMode="auto">
            <a:xfrm>
              <a:off x="2406" y="755"/>
              <a:ext cx="2235" cy="85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0556" name="Line 6"/>
            <p:cNvSpPr>
              <a:spLocks noChangeShapeType="1"/>
            </p:cNvSpPr>
            <p:nvPr/>
          </p:nvSpPr>
          <p:spPr bwMode="auto">
            <a:xfrm>
              <a:off x="2296" y="959"/>
              <a:ext cx="550" cy="5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0557" name="Line 7"/>
            <p:cNvSpPr>
              <a:spLocks noChangeShapeType="1"/>
            </p:cNvSpPr>
            <p:nvPr/>
          </p:nvSpPr>
          <p:spPr bwMode="auto">
            <a:xfrm flipV="1">
              <a:off x="1391" y="3245"/>
              <a:ext cx="1345" cy="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0558" name="Line 8"/>
            <p:cNvSpPr>
              <a:spLocks noChangeShapeType="1"/>
            </p:cNvSpPr>
            <p:nvPr/>
          </p:nvSpPr>
          <p:spPr bwMode="auto">
            <a:xfrm>
              <a:off x="3581" y="1873"/>
              <a:ext cx="990" cy="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0559" name="Line 9"/>
            <p:cNvSpPr>
              <a:spLocks noChangeShapeType="1"/>
            </p:cNvSpPr>
            <p:nvPr/>
          </p:nvSpPr>
          <p:spPr bwMode="auto">
            <a:xfrm flipV="1">
              <a:off x="3527" y="2120"/>
              <a:ext cx="1162" cy="94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0560" name="Oval 10"/>
            <p:cNvSpPr>
              <a:spLocks noChangeArrowheads="1"/>
            </p:cNvSpPr>
            <p:nvPr/>
          </p:nvSpPr>
          <p:spPr bwMode="auto">
            <a:xfrm>
              <a:off x="1561" y="259"/>
              <a:ext cx="859" cy="8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kumimoji="1" lang="ko-KR" altLang="en-US" sz="2000">
                  <a:latin typeface="+mn-ea"/>
                  <a:ea typeface="+mn-ea"/>
                </a:rPr>
                <a:t>철수</a:t>
              </a:r>
            </a:p>
          </p:txBody>
        </p:sp>
        <p:sp>
          <p:nvSpPr>
            <p:cNvPr id="20561" name="Oval 11"/>
            <p:cNvSpPr>
              <a:spLocks noChangeArrowheads="1"/>
            </p:cNvSpPr>
            <p:nvPr/>
          </p:nvSpPr>
          <p:spPr bwMode="auto">
            <a:xfrm>
              <a:off x="2714" y="1419"/>
              <a:ext cx="859" cy="8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kumimoji="1" lang="ko-KR" altLang="en-US" sz="2000">
                  <a:latin typeface="+mn-ea"/>
                  <a:ea typeface="+mn-ea"/>
                </a:rPr>
                <a:t>준호</a:t>
              </a:r>
            </a:p>
          </p:txBody>
        </p:sp>
        <p:sp>
          <p:nvSpPr>
            <p:cNvPr id="20562" name="Oval 12"/>
            <p:cNvSpPr>
              <a:spLocks noChangeArrowheads="1"/>
            </p:cNvSpPr>
            <p:nvPr/>
          </p:nvSpPr>
          <p:spPr bwMode="auto">
            <a:xfrm>
              <a:off x="543" y="2894"/>
              <a:ext cx="859" cy="8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kumimoji="1" lang="ko-KR" altLang="en-US" sz="2000">
                  <a:latin typeface="+mn-ea"/>
                  <a:ea typeface="+mn-ea"/>
                </a:rPr>
                <a:t>동건</a:t>
              </a:r>
            </a:p>
          </p:txBody>
        </p:sp>
        <p:sp>
          <p:nvSpPr>
            <p:cNvPr id="20563" name="Oval 13"/>
            <p:cNvSpPr>
              <a:spLocks noChangeArrowheads="1"/>
            </p:cNvSpPr>
            <p:nvPr/>
          </p:nvSpPr>
          <p:spPr bwMode="auto">
            <a:xfrm>
              <a:off x="4575" y="1421"/>
              <a:ext cx="859" cy="8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kumimoji="1" lang="ko-KR" altLang="en-US" sz="2000">
                  <a:latin typeface="+mn-ea"/>
                  <a:ea typeface="+mn-ea"/>
                </a:rPr>
                <a:t>승우</a:t>
              </a:r>
            </a:p>
          </p:txBody>
        </p:sp>
        <p:sp>
          <p:nvSpPr>
            <p:cNvPr id="20564" name="Oval 14"/>
            <p:cNvSpPr>
              <a:spLocks noChangeArrowheads="1"/>
            </p:cNvSpPr>
            <p:nvPr/>
          </p:nvSpPr>
          <p:spPr bwMode="auto">
            <a:xfrm>
              <a:off x="2744" y="2894"/>
              <a:ext cx="859" cy="8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kumimoji="1" lang="ko-KR" altLang="en-US" sz="2000">
                  <a:latin typeface="+mn-ea"/>
                  <a:ea typeface="+mn-ea"/>
                </a:rPr>
                <a:t>재상</a:t>
              </a:r>
            </a:p>
          </p:txBody>
        </p:sp>
        <p:sp>
          <p:nvSpPr>
            <p:cNvPr id="20565" name="Line 15"/>
            <p:cNvSpPr>
              <a:spLocks noChangeShapeType="1"/>
            </p:cNvSpPr>
            <p:nvPr/>
          </p:nvSpPr>
          <p:spPr bwMode="auto">
            <a:xfrm>
              <a:off x="968" y="2254"/>
              <a:ext cx="0" cy="6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0566" name="Line 16"/>
            <p:cNvSpPr>
              <a:spLocks noChangeShapeType="1"/>
            </p:cNvSpPr>
            <p:nvPr/>
          </p:nvSpPr>
          <p:spPr bwMode="auto">
            <a:xfrm flipH="1">
              <a:off x="1160" y="1085"/>
              <a:ext cx="752" cy="18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</p:grpSp>
      <p:graphicFrame>
        <p:nvGraphicFramePr>
          <p:cNvPr id="531473" name="Group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898348"/>
              </p:ext>
            </p:extLst>
          </p:nvPr>
        </p:nvGraphicFramePr>
        <p:xfrm>
          <a:off x="5549252" y="2041465"/>
          <a:ext cx="3116263" cy="2895602"/>
        </p:xfrm>
        <a:graphic>
          <a:graphicData uri="http://schemas.openxmlformats.org/drawingml/2006/table">
            <a:tbl>
              <a:tblPr/>
              <a:tblGrid>
                <a:gridCol w="519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9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91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91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30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30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1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1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49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534" name="Text Box 68"/>
          <p:cNvSpPr txBox="1">
            <a:spLocks noChangeArrowheads="1"/>
          </p:cNvSpPr>
          <p:nvPr/>
        </p:nvSpPr>
        <p:spPr bwMode="auto">
          <a:xfrm>
            <a:off x="5152377" y="2109728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1</a:t>
            </a:r>
          </a:p>
        </p:txBody>
      </p:sp>
      <p:sp>
        <p:nvSpPr>
          <p:cNvPr id="20535" name="Text Box 69"/>
          <p:cNvSpPr txBox="1">
            <a:spLocks noChangeArrowheads="1"/>
          </p:cNvSpPr>
          <p:nvPr/>
        </p:nvSpPr>
        <p:spPr bwMode="auto">
          <a:xfrm>
            <a:off x="5149202" y="4698940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6</a:t>
            </a:r>
          </a:p>
        </p:txBody>
      </p:sp>
      <p:sp>
        <p:nvSpPr>
          <p:cNvPr id="20536" name="Text Box 70"/>
          <p:cNvSpPr txBox="1">
            <a:spLocks noChangeArrowheads="1"/>
          </p:cNvSpPr>
          <p:nvPr/>
        </p:nvSpPr>
        <p:spPr bwMode="auto">
          <a:xfrm>
            <a:off x="5153965" y="4162365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5</a:t>
            </a:r>
          </a:p>
        </p:txBody>
      </p:sp>
      <p:sp>
        <p:nvSpPr>
          <p:cNvPr id="20537" name="Text Box 71"/>
          <p:cNvSpPr txBox="1">
            <a:spLocks noChangeArrowheads="1"/>
          </p:cNvSpPr>
          <p:nvPr/>
        </p:nvSpPr>
        <p:spPr bwMode="auto">
          <a:xfrm>
            <a:off x="5147615" y="3654365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4</a:t>
            </a:r>
          </a:p>
        </p:txBody>
      </p:sp>
      <p:sp>
        <p:nvSpPr>
          <p:cNvPr id="20538" name="Text Box 72"/>
          <p:cNvSpPr txBox="1">
            <a:spLocks noChangeArrowheads="1"/>
          </p:cNvSpPr>
          <p:nvPr/>
        </p:nvSpPr>
        <p:spPr bwMode="auto">
          <a:xfrm>
            <a:off x="5142852" y="3144778"/>
            <a:ext cx="298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3</a:t>
            </a:r>
          </a:p>
        </p:txBody>
      </p:sp>
      <p:sp>
        <p:nvSpPr>
          <p:cNvPr id="20539" name="Text Box 73"/>
          <p:cNvSpPr txBox="1">
            <a:spLocks noChangeArrowheads="1"/>
          </p:cNvSpPr>
          <p:nvPr/>
        </p:nvSpPr>
        <p:spPr bwMode="auto">
          <a:xfrm>
            <a:off x="5147615" y="2616140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2</a:t>
            </a:r>
          </a:p>
        </p:txBody>
      </p:sp>
      <p:sp>
        <p:nvSpPr>
          <p:cNvPr id="20540" name="Text Box 74"/>
          <p:cNvSpPr txBox="1">
            <a:spLocks noChangeArrowheads="1"/>
          </p:cNvSpPr>
          <p:nvPr/>
        </p:nvSpPr>
        <p:spPr bwMode="auto">
          <a:xfrm>
            <a:off x="5649265" y="1654115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1</a:t>
            </a:r>
          </a:p>
        </p:txBody>
      </p:sp>
      <p:sp>
        <p:nvSpPr>
          <p:cNvPr id="20541" name="Text Box 75"/>
          <p:cNvSpPr txBox="1">
            <a:spLocks noChangeArrowheads="1"/>
          </p:cNvSpPr>
          <p:nvPr/>
        </p:nvSpPr>
        <p:spPr bwMode="auto">
          <a:xfrm>
            <a:off x="6173140" y="1655703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2</a:t>
            </a:r>
          </a:p>
        </p:txBody>
      </p:sp>
      <p:sp>
        <p:nvSpPr>
          <p:cNvPr id="20542" name="Text Box 76"/>
          <p:cNvSpPr txBox="1">
            <a:spLocks noChangeArrowheads="1"/>
          </p:cNvSpPr>
          <p:nvPr/>
        </p:nvSpPr>
        <p:spPr bwMode="auto">
          <a:xfrm>
            <a:off x="6687490" y="1655703"/>
            <a:ext cx="298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3</a:t>
            </a:r>
          </a:p>
        </p:txBody>
      </p:sp>
      <p:sp>
        <p:nvSpPr>
          <p:cNvPr id="20543" name="Text Box 77"/>
          <p:cNvSpPr txBox="1">
            <a:spLocks noChangeArrowheads="1"/>
          </p:cNvSpPr>
          <p:nvPr/>
        </p:nvSpPr>
        <p:spPr bwMode="auto">
          <a:xfrm>
            <a:off x="7208190" y="1647765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4</a:t>
            </a:r>
          </a:p>
        </p:txBody>
      </p:sp>
      <p:sp>
        <p:nvSpPr>
          <p:cNvPr id="20544" name="Text Box 78"/>
          <p:cNvSpPr txBox="1">
            <a:spLocks noChangeArrowheads="1"/>
          </p:cNvSpPr>
          <p:nvPr/>
        </p:nvSpPr>
        <p:spPr bwMode="auto">
          <a:xfrm>
            <a:off x="7730477" y="1650940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5</a:t>
            </a:r>
          </a:p>
        </p:txBody>
      </p:sp>
      <p:sp>
        <p:nvSpPr>
          <p:cNvPr id="20545" name="Text Box 79"/>
          <p:cNvSpPr txBox="1">
            <a:spLocks noChangeArrowheads="1"/>
          </p:cNvSpPr>
          <p:nvPr/>
        </p:nvSpPr>
        <p:spPr bwMode="auto">
          <a:xfrm>
            <a:off x="8243240" y="1646178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6</a:t>
            </a:r>
          </a:p>
        </p:txBody>
      </p:sp>
      <p:sp>
        <p:nvSpPr>
          <p:cNvPr id="20546" name="Text Box 80"/>
          <p:cNvSpPr txBox="1">
            <a:spLocks noChangeArrowheads="1"/>
          </p:cNvSpPr>
          <p:nvPr/>
        </p:nvSpPr>
        <p:spPr bwMode="auto">
          <a:xfrm>
            <a:off x="1561452" y="1620778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1</a:t>
            </a:r>
          </a:p>
        </p:txBody>
      </p:sp>
      <p:sp>
        <p:nvSpPr>
          <p:cNvPr id="20547" name="Text Box 81"/>
          <p:cNvSpPr txBox="1">
            <a:spLocks noChangeArrowheads="1"/>
          </p:cNvSpPr>
          <p:nvPr/>
        </p:nvSpPr>
        <p:spPr bwMode="auto">
          <a:xfrm>
            <a:off x="734365" y="2603440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2</a:t>
            </a:r>
          </a:p>
        </p:txBody>
      </p:sp>
      <p:sp>
        <p:nvSpPr>
          <p:cNvPr id="20548" name="Text Box 82"/>
          <p:cNvSpPr txBox="1">
            <a:spLocks noChangeArrowheads="1"/>
          </p:cNvSpPr>
          <p:nvPr/>
        </p:nvSpPr>
        <p:spPr bwMode="auto">
          <a:xfrm>
            <a:off x="729602" y="3822640"/>
            <a:ext cx="29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3</a:t>
            </a:r>
          </a:p>
        </p:txBody>
      </p:sp>
      <p:sp>
        <p:nvSpPr>
          <p:cNvPr id="20549" name="Text Box 83"/>
          <p:cNvSpPr txBox="1">
            <a:spLocks noChangeArrowheads="1"/>
          </p:cNvSpPr>
          <p:nvPr/>
        </p:nvSpPr>
        <p:spPr bwMode="auto">
          <a:xfrm>
            <a:off x="2510777" y="2608203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4</a:t>
            </a:r>
          </a:p>
        </p:txBody>
      </p:sp>
      <p:sp>
        <p:nvSpPr>
          <p:cNvPr id="20550" name="Text Box 84"/>
          <p:cNvSpPr txBox="1">
            <a:spLocks noChangeArrowheads="1"/>
          </p:cNvSpPr>
          <p:nvPr/>
        </p:nvSpPr>
        <p:spPr bwMode="auto">
          <a:xfrm>
            <a:off x="2555227" y="3843278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5</a:t>
            </a:r>
          </a:p>
        </p:txBody>
      </p:sp>
      <p:sp>
        <p:nvSpPr>
          <p:cNvPr id="20551" name="Text Box 85"/>
          <p:cNvSpPr txBox="1">
            <a:spLocks noChangeArrowheads="1"/>
          </p:cNvSpPr>
          <p:nvPr/>
        </p:nvSpPr>
        <p:spPr bwMode="auto">
          <a:xfrm>
            <a:off x="4049065" y="2619315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6</a:t>
            </a:r>
          </a:p>
        </p:txBody>
      </p:sp>
      <p:sp>
        <p:nvSpPr>
          <p:cNvPr id="20552" name="Text Box 86"/>
          <p:cNvSpPr txBox="1">
            <a:spLocks noChangeArrowheads="1"/>
          </p:cNvSpPr>
          <p:nvPr/>
        </p:nvSpPr>
        <p:spPr bwMode="auto">
          <a:xfrm>
            <a:off x="2613025" y="5665788"/>
            <a:ext cx="254428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ko-KR" altLang="en-US" sz="2400">
                <a:latin typeface="+mn-ea"/>
                <a:ea typeface="+mn-ea"/>
              </a:rPr>
              <a:t>무향 그래프의 예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81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전체 프로그램</a:t>
            </a:r>
          </a:p>
        </p:txBody>
      </p:sp>
      <p:sp>
        <p:nvSpPr>
          <p:cNvPr id="20483" name="Rectangle 6"/>
          <p:cNvSpPr>
            <a:spLocks noChangeArrowheads="1"/>
          </p:cNvSpPr>
          <p:nvPr/>
        </p:nvSpPr>
        <p:spPr bwMode="auto">
          <a:xfrm>
            <a:off x="939800" y="1584325"/>
            <a:ext cx="7291388" cy="4184650"/>
          </a:xfrm>
          <a:prstGeom prst="rect">
            <a:avLst/>
          </a:prstGeom>
          <a:solidFill>
            <a:srgbClr val="FFFF99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hangingPunct="1"/>
            <a:r>
              <a:rPr lang="en-US" altLang="ko-KR" sz="1400" dirty="0">
                <a:solidFill>
                  <a:srgbClr val="0000FF"/>
                </a:solidFill>
                <a:latin typeface="Lucida Console" pitchFamily="49" charset="0"/>
                <a:ea typeface="휴먼명조" pitchFamily="2" charset="-127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 main()</a:t>
            </a:r>
          </a:p>
          <a:p>
            <a:pPr algn="just" eaLnBrk="1" hangingPunct="1"/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{</a:t>
            </a:r>
            <a:endParaRPr lang="ko-KR" altLang="en-US" sz="1400" dirty="0">
              <a:solidFill>
                <a:srgbClr val="000000"/>
              </a:solidFill>
              <a:latin typeface="Lucida Console" pitchFamily="49" charset="0"/>
              <a:ea typeface="휴먼명조" pitchFamily="2" charset="-127"/>
            </a:endParaRPr>
          </a:p>
          <a:p>
            <a:pPr algn="just" eaLnBrk="1" hangingPunct="1"/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	element </a:t>
            </a:r>
            <a:r>
              <a:rPr lang="en-US" altLang="ko-KR" sz="1400" dirty="0" err="1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e1</a:t>
            </a:r>
            <a:r>
              <a:rPr lang="en-US" altLang="ko-KR" sz="1400" dirty="0" smtClean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={10}, </a:t>
            </a:r>
            <a:r>
              <a:rPr lang="en-US" altLang="ko-KR" sz="1400" dirty="0" err="1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e2</a:t>
            </a:r>
            <a:r>
              <a:rPr lang="en-US" altLang="ko-KR" sz="1400" dirty="0" smtClean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={5}, </a:t>
            </a:r>
            <a:r>
              <a:rPr lang="en-US" altLang="ko-KR" sz="1400" dirty="0" err="1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e3</a:t>
            </a:r>
            <a:r>
              <a:rPr lang="en-US" altLang="ko-KR" sz="1400" dirty="0" smtClean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={30};</a:t>
            </a:r>
            <a:endParaRPr lang="en-US" altLang="ko-KR" sz="1400" dirty="0">
              <a:solidFill>
                <a:srgbClr val="000000"/>
              </a:solidFill>
              <a:latin typeface="Lucida Console" pitchFamily="49" charset="0"/>
              <a:ea typeface="휴먼명조" pitchFamily="2" charset="-127"/>
            </a:endParaRPr>
          </a:p>
          <a:p>
            <a:pPr algn="just" eaLnBrk="1" hangingPunct="1"/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	element </a:t>
            </a:r>
            <a:r>
              <a:rPr lang="en-US" altLang="ko-KR" sz="1400" dirty="0" err="1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e4</a:t>
            </a:r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e5</a:t>
            </a:r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e6</a:t>
            </a:r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;</a:t>
            </a:r>
          </a:p>
          <a:p>
            <a:pPr algn="just" eaLnBrk="1" hangingPunct="1"/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	</a:t>
            </a:r>
            <a:r>
              <a:rPr lang="en-US" altLang="ko-KR" sz="1400" dirty="0" err="1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HeapType</a:t>
            </a:r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 heap;	// </a:t>
            </a:r>
            <a:r>
              <a:rPr lang="ko-KR" altLang="en-US" sz="1400" dirty="0" err="1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히프</a:t>
            </a:r>
            <a:r>
              <a:rPr lang="ko-KR" altLang="en-US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 생성</a:t>
            </a:r>
          </a:p>
          <a:p>
            <a:pPr algn="just" eaLnBrk="1" hangingPunct="1"/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	</a:t>
            </a:r>
            <a:r>
              <a:rPr lang="en-US" altLang="ko-KR" sz="1400" dirty="0" err="1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(&amp;heap);		// </a:t>
            </a:r>
            <a:r>
              <a:rPr lang="ko-KR" altLang="en-US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초기화</a:t>
            </a:r>
          </a:p>
          <a:p>
            <a:pPr algn="just" eaLnBrk="1" hangingPunct="1"/>
            <a:r>
              <a:rPr lang="ko-KR" altLang="en-US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	</a:t>
            </a:r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// </a:t>
            </a:r>
            <a:r>
              <a:rPr lang="ko-KR" altLang="en-US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삽입</a:t>
            </a:r>
          </a:p>
          <a:p>
            <a:pPr algn="just" eaLnBrk="1" hangingPunct="1"/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	</a:t>
            </a:r>
            <a:r>
              <a:rPr lang="en-US" altLang="ko-KR" sz="1400" dirty="0" err="1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insert_max_heap</a:t>
            </a:r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(&amp;heap, </a:t>
            </a:r>
            <a:r>
              <a:rPr lang="en-US" altLang="ko-KR" sz="1400" dirty="0" err="1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e1</a:t>
            </a:r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);</a:t>
            </a:r>
          </a:p>
          <a:p>
            <a:pPr algn="just" eaLnBrk="1" hangingPunct="1"/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	</a:t>
            </a:r>
            <a:r>
              <a:rPr lang="en-US" altLang="ko-KR" sz="1400" dirty="0" err="1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insert_max_heap</a:t>
            </a:r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(&amp;heap, </a:t>
            </a:r>
            <a:r>
              <a:rPr lang="en-US" altLang="ko-KR" sz="1400" dirty="0" err="1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e2</a:t>
            </a:r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);</a:t>
            </a:r>
          </a:p>
          <a:p>
            <a:pPr algn="just" eaLnBrk="1" hangingPunct="1"/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	</a:t>
            </a:r>
            <a:r>
              <a:rPr lang="en-US" altLang="ko-KR" sz="1400" dirty="0" err="1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insert_max_heap</a:t>
            </a:r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(&amp;heap, </a:t>
            </a:r>
            <a:r>
              <a:rPr lang="en-US" altLang="ko-KR" sz="1400" dirty="0" err="1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e3</a:t>
            </a:r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);</a:t>
            </a:r>
          </a:p>
          <a:p>
            <a:pPr algn="just" eaLnBrk="1" hangingPunct="1"/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//	</a:t>
            </a:r>
            <a:r>
              <a:rPr lang="en-US" altLang="ko-KR" sz="1400" dirty="0" err="1">
                <a:latin typeface="Lucida Console" pitchFamily="49" charset="0"/>
                <a:ea typeface="휴먼명조" pitchFamily="2" charset="-127"/>
              </a:rPr>
              <a:t>print_heap</a:t>
            </a:r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(&amp;heap);</a:t>
            </a:r>
          </a:p>
          <a:p>
            <a:pPr algn="just" eaLnBrk="1" hangingPunct="1"/>
            <a:r>
              <a:rPr lang="ko-KR" altLang="en-US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	</a:t>
            </a:r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// </a:t>
            </a:r>
            <a:r>
              <a:rPr lang="ko-KR" altLang="en-US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삭제</a:t>
            </a:r>
          </a:p>
          <a:p>
            <a:pPr algn="just" eaLnBrk="1" hangingPunct="1"/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	</a:t>
            </a:r>
            <a:r>
              <a:rPr lang="en-US" altLang="ko-KR" sz="1400" dirty="0" err="1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e4</a:t>
            </a:r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delete_max_heap</a:t>
            </a:r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(&amp;heap);</a:t>
            </a:r>
          </a:p>
          <a:p>
            <a:pPr algn="just" eaLnBrk="1" hangingPunct="1"/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	</a:t>
            </a:r>
            <a:r>
              <a:rPr lang="en-US" altLang="ko-KR" sz="1400" dirty="0" err="1">
                <a:latin typeface="Lucida Console" pitchFamily="49" charset="0"/>
                <a:ea typeface="휴먼명조" pitchFamily="2" charset="-127"/>
              </a:rPr>
              <a:t>printf</a:t>
            </a:r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("&lt; %d &gt; ", </a:t>
            </a:r>
            <a:r>
              <a:rPr lang="en-US" altLang="ko-KR" sz="1400" dirty="0" err="1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e4.key</a:t>
            </a:r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);</a:t>
            </a:r>
          </a:p>
          <a:p>
            <a:pPr algn="just" eaLnBrk="1" hangingPunct="1"/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	</a:t>
            </a:r>
            <a:r>
              <a:rPr lang="en-US" altLang="ko-KR" sz="1400" dirty="0" err="1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e5</a:t>
            </a:r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delete_max_heap</a:t>
            </a:r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(&amp;heap);</a:t>
            </a:r>
          </a:p>
          <a:p>
            <a:pPr algn="just" eaLnBrk="1" hangingPunct="1"/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	</a:t>
            </a:r>
            <a:r>
              <a:rPr lang="en-US" altLang="ko-KR" sz="1400" dirty="0" err="1">
                <a:latin typeface="Lucida Console" pitchFamily="49" charset="0"/>
                <a:ea typeface="휴먼명조" pitchFamily="2" charset="-127"/>
              </a:rPr>
              <a:t>printf</a:t>
            </a:r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("&lt; %d &gt; ", </a:t>
            </a:r>
            <a:r>
              <a:rPr lang="en-US" altLang="ko-KR" sz="1400" dirty="0" err="1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e5.key</a:t>
            </a:r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);</a:t>
            </a:r>
          </a:p>
          <a:p>
            <a:pPr algn="just" eaLnBrk="1" hangingPunct="1"/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	</a:t>
            </a:r>
            <a:r>
              <a:rPr lang="en-US" altLang="ko-KR" sz="1400" dirty="0" err="1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e6</a:t>
            </a:r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delete_max_heap</a:t>
            </a:r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(&amp;heap);</a:t>
            </a:r>
          </a:p>
          <a:p>
            <a:pPr algn="just" eaLnBrk="1" hangingPunct="1"/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	</a:t>
            </a:r>
            <a:r>
              <a:rPr lang="en-US" altLang="ko-KR" sz="1400" dirty="0" err="1">
                <a:latin typeface="Lucida Console" pitchFamily="49" charset="0"/>
                <a:ea typeface="휴먼명조" pitchFamily="2" charset="-127"/>
              </a:rPr>
              <a:t>printf</a:t>
            </a:r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("&lt; %d &gt; ", </a:t>
            </a:r>
            <a:r>
              <a:rPr lang="en-US" altLang="ko-KR" sz="1400" dirty="0" err="1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e6.key</a:t>
            </a:r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);</a:t>
            </a:r>
          </a:p>
          <a:p>
            <a:pPr algn="just" eaLnBrk="1" hangingPunct="1"/>
            <a:r>
              <a:rPr lang="en-US" altLang="ko-KR" sz="1400" dirty="0">
                <a:solidFill>
                  <a:srgbClr val="000000"/>
                </a:solidFill>
                <a:latin typeface="Lucida Console" pitchFamily="49" charset="0"/>
                <a:ea typeface="휴먼명조" pitchFamily="2" charset="-127"/>
              </a:rPr>
              <a:t>}</a:t>
            </a:r>
          </a:p>
        </p:txBody>
      </p:sp>
      <p:sp>
        <p:nvSpPr>
          <p:cNvPr id="2048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0485" name="_x145779088"/>
          <p:cNvSpPr>
            <a:spLocks noChangeArrowheads="1"/>
          </p:cNvSpPr>
          <p:nvPr/>
        </p:nvSpPr>
        <p:spPr bwMode="auto">
          <a:xfrm>
            <a:off x="939800" y="5903913"/>
            <a:ext cx="7367588" cy="3603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191">
            <a:solidFill>
              <a:srgbClr val="282828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hangingPunct="1"/>
            <a:r>
              <a:rPr lang="en-US" altLang="ko-KR" sz="1400">
                <a:solidFill>
                  <a:srgbClr val="282828"/>
                </a:solidFill>
                <a:latin typeface="Trebuchet MS" pitchFamily="34" charset="0"/>
              </a:rPr>
              <a:t>&lt; 30 &gt; &lt; 10 &gt; &lt; 5 &gt;</a:t>
            </a:r>
            <a:endParaRPr lang="en-US" altLang="ko-KR" sz="1400">
              <a:latin typeface="Trebuchet MS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22172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히프의 복잡도 분석</a:t>
            </a:r>
          </a:p>
        </p:txBody>
      </p:sp>
      <p:sp>
        <p:nvSpPr>
          <p:cNvPr id="21507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삽입 연산에서 최악의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루트 노드까지 올라가야 하므로 트리의 높이에 해당하는 비교 연산 및 이동 연산이 필요하다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O(</a:t>
            </a:r>
            <a:r>
              <a:rPr lang="en-US" altLang="ko-KR" dirty="0" err="1" smtClean="0"/>
              <a:t>logn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삭제도 최악의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가장 아래 레벨까지 내려가야 하므로 역시 트리의 높이 만큼의 시간이 걸린다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O(</a:t>
            </a:r>
            <a:r>
              <a:rPr lang="en-US" altLang="ko-KR" dirty="0" err="1" smtClean="0"/>
              <a:t>logn</a:t>
            </a:r>
            <a:r>
              <a:rPr lang="en-US" altLang="ko-KR" dirty="0" smtClean="0"/>
              <a:t>)</a:t>
            </a:r>
            <a:endParaRPr lang="ko-KR" alt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76802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이진 트리는 각 글자의 빈도가 알려져 있는 메시지의 내용을 압축하는데 사용될 수 있다</a:t>
            </a:r>
            <a:r>
              <a:rPr lang="en-US" altLang="ko-KR" smtClean="0"/>
              <a:t>. </a:t>
            </a:r>
          </a:p>
          <a:p>
            <a:pPr eaLnBrk="1" hangingPunct="1"/>
            <a:r>
              <a:rPr lang="ko-KR" altLang="en-US" smtClean="0"/>
              <a:t>이런 종류의 이진트리를 허프만 코딩 트리라고 부른다</a:t>
            </a:r>
            <a:r>
              <a:rPr lang="en-US" altLang="ko-KR" smtClean="0"/>
              <a:t>. </a:t>
            </a:r>
            <a:endParaRPr lang="ko-KR" altLang="en-US" smtClean="0"/>
          </a:p>
          <a:p>
            <a:pPr eaLnBrk="1" hangingPunct="1"/>
            <a:endParaRPr lang="ko-KR" altLang="en-US" smtClean="0"/>
          </a:p>
        </p:txBody>
      </p:sp>
      <p:sp>
        <p:nvSpPr>
          <p:cNvPr id="3584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err="1" smtClean="0"/>
              <a:t>허프만</a:t>
            </a:r>
            <a:r>
              <a:rPr lang="ko-KR" altLang="en-US" dirty="0" smtClean="0"/>
              <a:t> 코드</a:t>
            </a:r>
          </a:p>
        </p:txBody>
      </p:sp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700" y="3192327"/>
            <a:ext cx="4399337" cy="2989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39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허프만</a:t>
            </a:r>
            <a:r>
              <a:rPr lang="ko-KR" altLang="en-US" dirty="0"/>
              <a:t> 코드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28" y="1477735"/>
            <a:ext cx="4876744" cy="424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91066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예를 들어보자</a:t>
            </a:r>
            <a:r>
              <a:rPr lang="en-US" altLang="ko-KR" smtClean="0"/>
              <a:t>. </a:t>
            </a:r>
            <a:r>
              <a:rPr lang="ko-KR" altLang="en-US" smtClean="0"/>
              <a:t>만약 텍스트가 </a:t>
            </a:r>
            <a:r>
              <a:rPr lang="en-US" altLang="ko-KR" smtClean="0"/>
              <a:t>e, t, n, i, s</a:t>
            </a:r>
            <a:r>
              <a:rPr lang="ko-KR" altLang="en-US" smtClean="0"/>
              <a:t>의 </a:t>
            </a:r>
            <a:r>
              <a:rPr lang="en-US" altLang="ko-KR" smtClean="0"/>
              <a:t>5</a:t>
            </a:r>
            <a:r>
              <a:rPr lang="ko-KR" altLang="en-US" smtClean="0"/>
              <a:t>개의 글자로만 이루어졌다고 가정하고 각 글자의 빈도수가 다음과 같다고 가정하자</a:t>
            </a:r>
            <a:r>
              <a:rPr lang="en-US" altLang="ko-KR" smtClean="0"/>
              <a:t>.</a:t>
            </a:r>
            <a:endParaRPr lang="ko-KR" altLang="en-US" smtClean="0"/>
          </a:p>
          <a:p>
            <a:pPr eaLnBrk="1" hangingPunct="1"/>
            <a:endParaRPr lang="ko-KR" altLang="en-US" smtClean="0"/>
          </a:p>
        </p:txBody>
      </p:sp>
      <p:sp>
        <p:nvSpPr>
          <p:cNvPr id="368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글자의 빈도수</a:t>
            </a:r>
          </a:p>
        </p:txBody>
      </p:sp>
      <p:pic>
        <p:nvPicPr>
          <p:cNvPr id="3687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655" y="3519010"/>
            <a:ext cx="6025015" cy="1775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11297" y="4030992"/>
            <a:ext cx="358949" cy="276999"/>
          </a:xfrm>
          <a:prstGeom prst="rect">
            <a:avLst/>
          </a:prstGeom>
          <a:solidFill>
            <a:srgbClr val="FEEACE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24</a:t>
            </a:r>
            <a:endParaRPr lang="ko-KR" altLang="en-US" sz="12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03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허프만 코드 생성 절차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028" y="1166419"/>
            <a:ext cx="7491944" cy="502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81" y="1199150"/>
            <a:ext cx="6690633" cy="31675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허프만</a:t>
            </a:r>
            <a:r>
              <a:rPr lang="ko-KR" altLang="en-US" dirty="0" smtClean="0"/>
              <a:t> 코드 알고리즘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206</a:t>
            </a:fld>
            <a:endParaRPr lang="en-US" dirty="0"/>
          </a:p>
        </p:txBody>
      </p:sp>
      <p:pic>
        <p:nvPicPr>
          <p:cNvPr id="62" name="Picture 61" descr="insertCod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407" y="4589583"/>
            <a:ext cx="4702734" cy="387769"/>
          </a:xfrm>
          <a:prstGeom prst="rect">
            <a:avLst/>
          </a:prstGeom>
          <a:ln w="28575" cmpd="sng">
            <a:solidFill>
              <a:srgbClr val="FF0000"/>
            </a:solidFill>
          </a:ln>
        </p:spPr>
      </p:pic>
      <p:sp>
        <p:nvSpPr>
          <p:cNvPr id="63" name="Rectangle 62"/>
          <p:cNvSpPr/>
          <p:nvPr/>
        </p:nvSpPr>
        <p:spPr>
          <a:xfrm>
            <a:off x="1013848" y="3751635"/>
            <a:ext cx="1692613" cy="29882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2795796" y="3135212"/>
            <a:ext cx="2184418" cy="334609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413469" y="4056094"/>
            <a:ext cx="2150241" cy="344456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 descr="extractmin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407" y="5257226"/>
            <a:ext cx="4766235" cy="417791"/>
          </a:xfrm>
          <a:prstGeom prst="rect">
            <a:avLst/>
          </a:prstGeom>
          <a:ln w="28575" cmpd="sng">
            <a:solidFill>
              <a:srgbClr val="008000"/>
            </a:solidFill>
          </a:ln>
        </p:spPr>
      </p:pic>
      <p:sp>
        <p:nvSpPr>
          <p:cNvPr id="69" name="Rectangle 68"/>
          <p:cNvSpPr/>
          <p:nvPr/>
        </p:nvSpPr>
        <p:spPr>
          <a:xfrm>
            <a:off x="2638399" y="2795178"/>
            <a:ext cx="2184418" cy="334609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80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허프만</a:t>
            </a:r>
            <a:r>
              <a:rPr lang="ko-KR" altLang="en-US" dirty="0"/>
              <a:t> 코드 알고리즘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55144" y="1223055"/>
            <a:ext cx="4359729" cy="135421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MinHeapNode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char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data;</a:t>
            </a:r>
          </a:p>
          <a:p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unsigned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freq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MinHeapNode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*left, *right;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869994" y="1223055"/>
            <a:ext cx="4196445" cy="135421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MinHeap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unsigned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size;</a:t>
            </a:r>
          </a:p>
          <a:p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unsigned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capacity;</a:t>
            </a:r>
          </a:p>
          <a:p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MinHeapNode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** array;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370130" y="2777601"/>
            <a:ext cx="6403740" cy="58477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nn-NO" sz="16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6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nn-NO" sz="1600" dirty="0">
                <a:solidFill>
                  <a:srgbClr val="808080"/>
                </a:solidFill>
                <a:latin typeface="Consolas" panose="020B0609020204030204" pitchFamily="49" charset="0"/>
              </a:rPr>
              <a:t>size</a:t>
            </a:r>
            <a:r>
              <a:rPr lang="nn-NO" sz="1600" dirty="0">
                <a:solidFill>
                  <a:srgbClr val="000000"/>
                </a:solidFill>
                <a:latin typeface="Consolas" panose="020B0609020204030204" pitchFamily="49" charset="0"/>
              </a:rPr>
              <a:t>; ++i)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minHeap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&gt;array[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data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],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freq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]);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973917" y="3625337"/>
            <a:ext cx="7196166" cy="212365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MinHeapNode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data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unsigned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freq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MinHeapNode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temp =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MinHeapNode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*)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malloc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MinHeapNode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temp-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&gt;left = temp-&gt;right = </a:t>
            </a:r>
            <a:r>
              <a:rPr lang="en-US" sz="1600" dirty="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temp-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&gt;data =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data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temp-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freq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freq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temp;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3347449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결과 출력은 어떻게</a:t>
            </a:r>
            <a:r>
              <a:rPr lang="en-US" altLang="ko-KR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생각해보기</a:t>
            </a:r>
            <a:endParaRPr lang="en-US" altLang="ko-KR" sz="2400" dirty="0" smtClean="0"/>
          </a:p>
          <a:p>
            <a:pPr lvl="1"/>
            <a:r>
              <a:rPr lang="ko-KR" altLang="en-US" sz="2000" dirty="0" smtClean="0"/>
              <a:t>재귀 함수 이용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30951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응용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팩스</a:t>
            </a:r>
            <a:r>
              <a:rPr lang="en-US" altLang="ko-KR" dirty="0"/>
              <a:t>(FAX), </a:t>
            </a:r>
            <a:r>
              <a:rPr lang="ko-KR" altLang="en-US" dirty="0"/>
              <a:t>대용량 데이터 저장</a:t>
            </a:r>
            <a:r>
              <a:rPr lang="en-US" altLang="ko-KR" dirty="0"/>
              <a:t>, </a:t>
            </a:r>
            <a:r>
              <a:rPr lang="ko-KR" altLang="en-US" dirty="0"/>
              <a:t>멀티미디어 </a:t>
            </a:r>
            <a:r>
              <a:rPr lang="en-US" altLang="ko-KR" dirty="0"/>
              <a:t>(Multimedia), MP3 </a:t>
            </a:r>
            <a:r>
              <a:rPr lang="ko-KR" altLang="en-US" dirty="0"/>
              <a:t>압축 등에 활용된다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또한 </a:t>
            </a:r>
            <a:r>
              <a:rPr lang="ko-KR" altLang="en-US" dirty="0"/>
              <a:t>정보 이론 </a:t>
            </a:r>
            <a:r>
              <a:rPr lang="en-US" altLang="ko-KR" dirty="0"/>
              <a:t>(Information Theory) </a:t>
            </a:r>
            <a:r>
              <a:rPr lang="ko-KR" altLang="en-US" dirty="0"/>
              <a:t>분야에서 엔트로피 </a:t>
            </a:r>
            <a:r>
              <a:rPr lang="en-US" altLang="ko-KR" dirty="0"/>
              <a:t>(Entropy)</a:t>
            </a:r>
            <a:r>
              <a:rPr lang="ko-KR" altLang="en-US" dirty="0"/>
              <a:t>를 계산하는데 활용되며</a:t>
            </a:r>
            <a:r>
              <a:rPr lang="en-US" altLang="ko-KR" dirty="0"/>
              <a:t>, </a:t>
            </a:r>
            <a:r>
              <a:rPr lang="ko-KR" altLang="en-US" dirty="0"/>
              <a:t>이는 자료의 </a:t>
            </a:r>
            <a:r>
              <a:rPr lang="ko-KR" altLang="en-US" dirty="0" err="1"/>
              <a:t>불특정성을</a:t>
            </a:r>
            <a:r>
              <a:rPr lang="ko-KR" altLang="en-US" dirty="0"/>
              <a:t> 분석하고 예측하는데 이용된다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519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22530" name="Group 2"/>
          <p:cNvGrpSpPr>
            <a:grpSpLocks/>
          </p:cNvGrpSpPr>
          <p:nvPr/>
        </p:nvGrpSpPr>
        <p:grpSpPr bwMode="auto">
          <a:xfrm>
            <a:off x="493713" y="1617663"/>
            <a:ext cx="4060825" cy="2898775"/>
            <a:chOff x="538" y="259"/>
            <a:chExt cx="4896" cy="3462"/>
          </a:xfrm>
        </p:grpSpPr>
        <p:sp>
          <p:nvSpPr>
            <p:cNvPr id="22609" name="Oval 3"/>
            <p:cNvSpPr>
              <a:spLocks noChangeArrowheads="1"/>
            </p:cNvSpPr>
            <p:nvPr/>
          </p:nvSpPr>
          <p:spPr bwMode="auto">
            <a:xfrm>
              <a:off x="538" y="1420"/>
              <a:ext cx="859" cy="8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kumimoji="1" lang="ko-KR" altLang="en-US" sz="2000">
                  <a:latin typeface="+mn-ea"/>
                  <a:ea typeface="+mn-ea"/>
                </a:rPr>
                <a:t> 영희</a:t>
              </a:r>
            </a:p>
          </p:txBody>
        </p:sp>
        <p:sp>
          <p:nvSpPr>
            <p:cNvPr id="22610" name="Line 4"/>
            <p:cNvSpPr>
              <a:spLocks noChangeShapeType="1"/>
            </p:cNvSpPr>
            <p:nvPr/>
          </p:nvSpPr>
          <p:spPr bwMode="auto">
            <a:xfrm flipV="1">
              <a:off x="1084" y="913"/>
              <a:ext cx="548" cy="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2611" name="Line 5"/>
            <p:cNvSpPr>
              <a:spLocks noChangeShapeType="1"/>
            </p:cNvSpPr>
            <p:nvPr/>
          </p:nvSpPr>
          <p:spPr bwMode="auto">
            <a:xfrm>
              <a:off x="2406" y="755"/>
              <a:ext cx="2235" cy="85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2612" name="Line 6"/>
            <p:cNvSpPr>
              <a:spLocks noChangeShapeType="1"/>
            </p:cNvSpPr>
            <p:nvPr/>
          </p:nvSpPr>
          <p:spPr bwMode="auto">
            <a:xfrm>
              <a:off x="2296" y="959"/>
              <a:ext cx="550" cy="5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2613" name="Line 7"/>
            <p:cNvSpPr>
              <a:spLocks noChangeShapeType="1"/>
            </p:cNvSpPr>
            <p:nvPr/>
          </p:nvSpPr>
          <p:spPr bwMode="auto">
            <a:xfrm flipV="1">
              <a:off x="1391" y="3245"/>
              <a:ext cx="1345" cy="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2614" name="Line 8"/>
            <p:cNvSpPr>
              <a:spLocks noChangeShapeType="1"/>
            </p:cNvSpPr>
            <p:nvPr/>
          </p:nvSpPr>
          <p:spPr bwMode="auto">
            <a:xfrm>
              <a:off x="3581" y="1873"/>
              <a:ext cx="990" cy="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2615" name="Line 9"/>
            <p:cNvSpPr>
              <a:spLocks noChangeShapeType="1"/>
            </p:cNvSpPr>
            <p:nvPr/>
          </p:nvSpPr>
          <p:spPr bwMode="auto">
            <a:xfrm flipV="1">
              <a:off x="3527" y="2120"/>
              <a:ext cx="1162" cy="94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2616" name="Oval 10"/>
            <p:cNvSpPr>
              <a:spLocks noChangeArrowheads="1"/>
            </p:cNvSpPr>
            <p:nvPr/>
          </p:nvSpPr>
          <p:spPr bwMode="auto">
            <a:xfrm>
              <a:off x="1561" y="259"/>
              <a:ext cx="859" cy="8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kumimoji="1" lang="ko-KR" altLang="en-US" sz="2000">
                  <a:latin typeface="+mn-ea"/>
                  <a:ea typeface="+mn-ea"/>
                </a:rPr>
                <a:t>철수</a:t>
              </a:r>
            </a:p>
          </p:txBody>
        </p:sp>
        <p:sp>
          <p:nvSpPr>
            <p:cNvPr id="22617" name="Oval 11"/>
            <p:cNvSpPr>
              <a:spLocks noChangeArrowheads="1"/>
            </p:cNvSpPr>
            <p:nvPr/>
          </p:nvSpPr>
          <p:spPr bwMode="auto">
            <a:xfrm>
              <a:off x="2714" y="1419"/>
              <a:ext cx="859" cy="8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kumimoji="1" lang="ko-KR" altLang="en-US" sz="2000">
                  <a:latin typeface="+mn-ea"/>
                  <a:ea typeface="+mn-ea"/>
                </a:rPr>
                <a:t>준호</a:t>
              </a:r>
            </a:p>
          </p:txBody>
        </p:sp>
        <p:sp>
          <p:nvSpPr>
            <p:cNvPr id="22618" name="Oval 12"/>
            <p:cNvSpPr>
              <a:spLocks noChangeArrowheads="1"/>
            </p:cNvSpPr>
            <p:nvPr/>
          </p:nvSpPr>
          <p:spPr bwMode="auto">
            <a:xfrm>
              <a:off x="543" y="2894"/>
              <a:ext cx="859" cy="8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kumimoji="1" lang="ko-KR" altLang="en-US" sz="2000">
                  <a:latin typeface="+mn-ea"/>
                  <a:ea typeface="+mn-ea"/>
                </a:rPr>
                <a:t>동건</a:t>
              </a:r>
            </a:p>
          </p:txBody>
        </p:sp>
        <p:sp>
          <p:nvSpPr>
            <p:cNvPr id="22619" name="Oval 13"/>
            <p:cNvSpPr>
              <a:spLocks noChangeArrowheads="1"/>
            </p:cNvSpPr>
            <p:nvPr/>
          </p:nvSpPr>
          <p:spPr bwMode="auto">
            <a:xfrm>
              <a:off x="4575" y="1421"/>
              <a:ext cx="859" cy="8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kumimoji="1" lang="ko-KR" altLang="en-US" sz="2000">
                  <a:latin typeface="+mn-ea"/>
                  <a:ea typeface="+mn-ea"/>
                </a:rPr>
                <a:t>승우</a:t>
              </a:r>
            </a:p>
          </p:txBody>
        </p:sp>
        <p:sp>
          <p:nvSpPr>
            <p:cNvPr id="22620" name="Oval 14"/>
            <p:cNvSpPr>
              <a:spLocks noChangeArrowheads="1"/>
            </p:cNvSpPr>
            <p:nvPr/>
          </p:nvSpPr>
          <p:spPr bwMode="auto">
            <a:xfrm>
              <a:off x="2744" y="2894"/>
              <a:ext cx="859" cy="8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kumimoji="1" lang="ko-KR" altLang="en-US" sz="2000">
                  <a:latin typeface="+mn-ea"/>
                  <a:ea typeface="+mn-ea"/>
                </a:rPr>
                <a:t>재상</a:t>
              </a:r>
            </a:p>
          </p:txBody>
        </p:sp>
        <p:sp>
          <p:nvSpPr>
            <p:cNvPr id="22621" name="Line 15"/>
            <p:cNvSpPr>
              <a:spLocks noChangeShapeType="1"/>
            </p:cNvSpPr>
            <p:nvPr/>
          </p:nvSpPr>
          <p:spPr bwMode="auto">
            <a:xfrm>
              <a:off x="968" y="2254"/>
              <a:ext cx="0" cy="6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2622" name="Line 16"/>
            <p:cNvSpPr>
              <a:spLocks noChangeShapeType="1"/>
            </p:cNvSpPr>
            <p:nvPr/>
          </p:nvSpPr>
          <p:spPr bwMode="auto">
            <a:xfrm flipH="1">
              <a:off x="1160" y="1085"/>
              <a:ext cx="752" cy="18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</p:grpSp>
      <p:graphicFrame>
        <p:nvGraphicFramePr>
          <p:cNvPr id="532497" name="Group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286192"/>
              </p:ext>
            </p:extLst>
          </p:nvPr>
        </p:nvGraphicFramePr>
        <p:xfrm>
          <a:off x="5524500" y="1990725"/>
          <a:ext cx="3116263" cy="2895602"/>
        </p:xfrm>
        <a:graphic>
          <a:graphicData uri="http://schemas.openxmlformats.org/drawingml/2006/table">
            <a:tbl>
              <a:tblPr/>
              <a:tblGrid>
                <a:gridCol w="519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9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91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91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30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30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1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1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49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582" name="Text Box 68"/>
          <p:cNvSpPr txBox="1">
            <a:spLocks noChangeArrowheads="1"/>
          </p:cNvSpPr>
          <p:nvPr/>
        </p:nvSpPr>
        <p:spPr bwMode="auto">
          <a:xfrm>
            <a:off x="5127625" y="2058988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1</a:t>
            </a:r>
          </a:p>
        </p:txBody>
      </p:sp>
      <p:sp>
        <p:nvSpPr>
          <p:cNvPr id="22583" name="Text Box 69"/>
          <p:cNvSpPr txBox="1">
            <a:spLocks noChangeArrowheads="1"/>
          </p:cNvSpPr>
          <p:nvPr/>
        </p:nvSpPr>
        <p:spPr bwMode="auto">
          <a:xfrm>
            <a:off x="5124450" y="4648200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6</a:t>
            </a:r>
          </a:p>
        </p:txBody>
      </p:sp>
      <p:sp>
        <p:nvSpPr>
          <p:cNvPr id="22584" name="Text Box 70"/>
          <p:cNvSpPr txBox="1">
            <a:spLocks noChangeArrowheads="1"/>
          </p:cNvSpPr>
          <p:nvPr/>
        </p:nvSpPr>
        <p:spPr bwMode="auto">
          <a:xfrm>
            <a:off x="5129213" y="4111625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5</a:t>
            </a:r>
          </a:p>
        </p:txBody>
      </p:sp>
      <p:sp>
        <p:nvSpPr>
          <p:cNvPr id="22585" name="Text Box 71"/>
          <p:cNvSpPr txBox="1">
            <a:spLocks noChangeArrowheads="1"/>
          </p:cNvSpPr>
          <p:nvPr/>
        </p:nvSpPr>
        <p:spPr bwMode="auto">
          <a:xfrm>
            <a:off x="5122863" y="3603625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4</a:t>
            </a:r>
          </a:p>
        </p:txBody>
      </p:sp>
      <p:sp>
        <p:nvSpPr>
          <p:cNvPr id="22586" name="Text Box 72"/>
          <p:cNvSpPr txBox="1">
            <a:spLocks noChangeArrowheads="1"/>
          </p:cNvSpPr>
          <p:nvPr/>
        </p:nvSpPr>
        <p:spPr bwMode="auto">
          <a:xfrm>
            <a:off x="5118100" y="3094038"/>
            <a:ext cx="298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3</a:t>
            </a:r>
          </a:p>
        </p:txBody>
      </p:sp>
      <p:sp>
        <p:nvSpPr>
          <p:cNvPr id="22587" name="Text Box 73"/>
          <p:cNvSpPr txBox="1">
            <a:spLocks noChangeArrowheads="1"/>
          </p:cNvSpPr>
          <p:nvPr/>
        </p:nvSpPr>
        <p:spPr bwMode="auto">
          <a:xfrm>
            <a:off x="5122863" y="2565400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2</a:t>
            </a:r>
          </a:p>
        </p:txBody>
      </p:sp>
      <p:sp>
        <p:nvSpPr>
          <p:cNvPr id="22588" name="Text Box 74"/>
          <p:cNvSpPr txBox="1">
            <a:spLocks noChangeArrowheads="1"/>
          </p:cNvSpPr>
          <p:nvPr/>
        </p:nvSpPr>
        <p:spPr bwMode="auto">
          <a:xfrm>
            <a:off x="5624513" y="1603375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1</a:t>
            </a:r>
          </a:p>
        </p:txBody>
      </p:sp>
      <p:sp>
        <p:nvSpPr>
          <p:cNvPr id="22589" name="Text Box 75"/>
          <p:cNvSpPr txBox="1">
            <a:spLocks noChangeArrowheads="1"/>
          </p:cNvSpPr>
          <p:nvPr/>
        </p:nvSpPr>
        <p:spPr bwMode="auto">
          <a:xfrm>
            <a:off x="6148388" y="1604963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2</a:t>
            </a:r>
          </a:p>
        </p:txBody>
      </p:sp>
      <p:sp>
        <p:nvSpPr>
          <p:cNvPr id="22590" name="Text Box 76"/>
          <p:cNvSpPr txBox="1">
            <a:spLocks noChangeArrowheads="1"/>
          </p:cNvSpPr>
          <p:nvPr/>
        </p:nvSpPr>
        <p:spPr bwMode="auto">
          <a:xfrm>
            <a:off x="6662738" y="1604963"/>
            <a:ext cx="298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3</a:t>
            </a:r>
          </a:p>
        </p:txBody>
      </p:sp>
      <p:sp>
        <p:nvSpPr>
          <p:cNvPr id="22591" name="Text Box 77"/>
          <p:cNvSpPr txBox="1">
            <a:spLocks noChangeArrowheads="1"/>
          </p:cNvSpPr>
          <p:nvPr/>
        </p:nvSpPr>
        <p:spPr bwMode="auto">
          <a:xfrm>
            <a:off x="7183438" y="1597025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4</a:t>
            </a:r>
          </a:p>
        </p:txBody>
      </p:sp>
      <p:sp>
        <p:nvSpPr>
          <p:cNvPr id="22592" name="Text Box 78"/>
          <p:cNvSpPr txBox="1">
            <a:spLocks noChangeArrowheads="1"/>
          </p:cNvSpPr>
          <p:nvPr/>
        </p:nvSpPr>
        <p:spPr bwMode="auto">
          <a:xfrm>
            <a:off x="7705725" y="1600200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5</a:t>
            </a:r>
          </a:p>
        </p:txBody>
      </p:sp>
      <p:sp>
        <p:nvSpPr>
          <p:cNvPr id="22593" name="Text Box 79"/>
          <p:cNvSpPr txBox="1">
            <a:spLocks noChangeArrowheads="1"/>
          </p:cNvSpPr>
          <p:nvPr/>
        </p:nvSpPr>
        <p:spPr bwMode="auto">
          <a:xfrm>
            <a:off x="8218488" y="1595438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6</a:t>
            </a:r>
          </a:p>
        </p:txBody>
      </p:sp>
      <p:sp>
        <p:nvSpPr>
          <p:cNvPr id="22594" name="Text Box 80"/>
          <p:cNvSpPr txBox="1">
            <a:spLocks noChangeArrowheads="1"/>
          </p:cNvSpPr>
          <p:nvPr/>
        </p:nvSpPr>
        <p:spPr bwMode="auto">
          <a:xfrm>
            <a:off x="1535113" y="1570038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1</a:t>
            </a:r>
          </a:p>
        </p:txBody>
      </p:sp>
      <p:sp>
        <p:nvSpPr>
          <p:cNvPr id="22595" name="Text Box 81"/>
          <p:cNvSpPr txBox="1">
            <a:spLocks noChangeArrowheads="1"/>
          </p:cNvSpPr>
          <p:nvPr/>
        </p:nvSpPr>
        <p:spPr bwMode="auto">
          <a:xfrm>
            <a:off x="708025" y="2525713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2</a:t>
            </a:r>
          </a:p>
        </p:txBody>
      </p:sp>
      <p:sp>
        <p:nvSpPr>
          <p:cNvPr id="22596" name="Text Box 82"/>
          <p:cNvSpPr txBox="1">
            <a:spLocks noChangeArrowheads="1"/>
          </p:cNvSpPr>
          <p:nvPr/>
        </p:nvSpPr>
        <p:spPr bwMode="auto">
          <a:xfrm>
            <a:off x="693738" y="3786188"/>
            <a:ext cx="298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3</a:t>
            </a:r>
          </a:p>
        </p:txBody>
      </p:sp>
      <p:sp>
        <p:nvSpPr>
          <p:cNvPr id="22597" name="Text Box 83"/>
          <p:cNvSpPr txBox="1">
            <a:spLocks noChangeArrowheads="1"/>
          </p:cNvSpPr>
          <p:nvPr/>
        </p:nvSpPr>
        <p:spPr bwMode="auto">
          <a:xfrm>
            <a:off x="2513013" y="2544763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4</a:t>
            </a:r>
          </a:p>
        </p:txBody>
      </p:sp>
      <p:sp>
        <p:nvSpPr>
          <p:cNvPr id="22598" name="Text Box 84"/>
          <p:cNvSpPr txBox="1">
            <a:spLocks noChangeArrowheads="1"/>
          </p:cNvSpPr>
          <p:nvPr/>
        </p:nvSpPr>
        <p:spPr bwMode="auto">
          <a:xfrm>
            <a:off x="2528888" y="3792538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5</a:t>
            </a:r>
          </a:p>
        </p:txBody>
      </p:sp>
      <p:sp>
        <p:nvSpPr>
          <p:cNvPr id="22599" name="Text Box 85"/>
          <p:cNvSpPr txBox="1">
            <a:spLocks noChangeArrowheads="1"/>
          </p:cNvSpPr>
          <p:nvPr/>
        </p:nvSpPr>
        <p:spPr bwMode="auto">
          <a:xfrm>
            <a:off x="4024313" y="2570163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6</a:t>
            </a:r>
          </a:p>
        </p:txBody>
      </p:sp>
      <p:sp>
        <p:nvSpPr>
          <p:cNvPr id="22600" name="Text Box 86"/>
          <p:cNvSpPr txBox="1">
            <a:spLocks noChangeArrowheads="1"/>
          </p:cNvSpPr>
          <p:nvPr/>
        </p:nvSpPr>
        <p:spPr bwMode="auto">
          <a:xfrm>
            <a:off x="925631" y="2084474"/>
            <a:ext cx="33695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2000" dirty="0">
                <a:latin typeface="+mn-ea"/>
                <a:ea typeface="+mn-ea"/>
              </a:rPr>
              <a:t>9</a:t>
            </a:r>
          </a:p>
        </p:txBody>
      </p:sp>
      <p:sp>
        <p:nvSpPr>
          <p:cNvPr id="22601" name="Text Box 87"/>
          <p:cNvSpPr txBox="1">
            <a:spLocks noChangeArrowheads="1"/>
          </p:cNvSpPr>
          <p:nvPr/>
        </p:nvSpPr>
        <p:spPr bwMode="auto">
          <a:xfrm>
            <a:off x="1339505" y="2883895"/>
            <a:ext cx="33695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2000" dirty="0">
                <a:latin typeface="+mn-ea"/>
                <a:ea typeface="+mn-ea"/>
              </a:rPr>
              <a:t>7</a:t>
            </a:r>
          </a:p>
        </p:txBody>
      </p:sp>
      <p:sp>
        <p:nvSpPr>
          <p:cNvPr id="22602" name="Text Box 88"/>
          <p:cNvSpPr txBox="1">
            <a:spLocks noChangeArrowheads="1"/>
          </p:cNvSpPr>
          <p:nvPr/>
        </p:nvSpPr>
        <p:spPr bwMode="auto">
          <a:xfrm>
            <a:off x="1876447" y="2344708"/>
            <a:ext cx="33695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2000" dirty="0">
                <a:latin typeface="+mn-ea"/>
                <a:ea typeface="+mn-ea"/>
              </a:rPr>
              <a:t>5</a:t>
            </a:r>
          </a:p>
        </p:txBody>
      </p:sp>
      <p:sp>
        <p:nvSpPr>
          <p:cNvPr id="22603" name="Text Box 89"/>
          <p:cNvSpPr txBox="1">
            <a:spLocks noChangeArrowheads="1"/>
          </p:cNvSpPr>
          <p:nvPr/>
        </p:nvSpPr>
        <p:spPr bwMode="auto">
          <a:xfrm>
            <a:off x="2836108" y="2002184"/>
            <a:ext cx="33695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2000" dirty="0">
                <a:latin typeface="+mn-ea"/>
                <a:ea typeface="+mn-ea"/>
              </a:rPr>
              <a:t>6</a:t>
            </a:r>
          </a:p>
        </p:txBody>
      </p:sp>
      <p:sp>
        <p:nvSpPr>
          <p:cNvPr id="22604" name="Text Box 90"/>
          <p:cNvSpPr txBox="1">
            <a:spLocks noChangeArrowheads="1"/>
          </p:cNvSpPr>
          <p:nvPr/>
        </p:nvSpPr>
        <p:spPr bwMode="auto">
          <a:xfrm>
            <a:off x="539549" y="3346310"/>
            <a:ext cx="33695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2000" dirty="0">
                <a:latin typeface="+mn-ea"/>
                <a:ea typeface="+mn-ea"/>
              </a:rPr>
              <a:t>9</a:t>
            </a:r>
          </a:p>
        </p:txBody>
      </p:sp>
      <p:sp>
        <p:nvSpPr>
          <p:cNvPr id="22605" name="Text Box 91"/>
          <p:cNvSpPr txBox="1">
            <a:spLocks noChangeArrowheads="1"/>
          </p:cNvSpPr>
          <p:nvPr/>
        </p:nvSpPr>
        <p:spPr bwMode="auto">
          <a:xfrm>
            <a:off x="3217430" y="2622982"/>
            <a:ext cx="33695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2000" dirty="0">
                <a:latin typeface="+mn-ea"/>
                <a:ea typeface="+mn-ea"/>
              </a:rPr>
              <a:t>5</a:t>
            </a:r>
          </a:p>
        </p:txBody>
      </p:sp>
      <p:sp>
        <p:nvSpPr>
          <p:cNvPr id="22606" name="Text Box 92"/>
          <p:cNvSpPr txBox="1">
            <a:spLocks noChangeArrowheads="1"/>
          </p:cNvSpPr>
          <p:nvPr/>
        </p:nvSpPr>
        <p:spPr bwMode="auto">
          <a:xfrm>
            <a:off x="3416300" y="3467100"/>
            <a:ext cx="33695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2000">
                <a:latin typeface="+mn-ea"/>
                <a:ea typeface="+mn-ea"/>
              </a:rPr>
              <a:t>1</a:t>
            </a:r>
          </a:p>
        </p:txBody>
      </p:sp>
      <p:sp>
        <p:nvSpPr>
          <p:cNvPr id="22607" name="Text Box 93"/>
          <p:cNvSpPr txBox="1">
            <a:spLocks noChangeArrowheads="1"/>
          </p:cNvSpPr>
          <p:nvPr/>
        </p:nvSpPr>
        <p:spPr bwMode="auto">
          <a:xfrm>
            <a:off x="1616192" y="3773334"/>
            <a:ext cx="2921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2000" dirty="0">
                <a:latin typeface="+mn-ea"/>
                <a:ea typeface="+mn-ea"/>
              </a:rPr>
              <a:t>5</a:t>
            </a:r>
          </a:p>
        </p:txBody>
      </p:sp>
      <p:sp>
        <p:nvSpPr>
          <p:cNvPr id="22608" name="Text Box 94"/>
          <p:cNvSpPr txBox="1">
            <a:spLocks noChangeArrowheads="1"/>
          </p:cNvSpPr>
          <p:nvPr/>
        </p:nvSpPr>
        <p:spPr bwMode="auto">
          <a:xfrm>
            <a:off x="1978025" y="5716588"/>
            <a:ext cx="428835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ko-KR" altLang="en-US" sz="2400">
                <a:latin typeface="+mn-ea"/>
                <a:ea typeface="+mn-ea"/>
              </a:rPr>
              <a:t>가중치 있는 무향 그래프의 예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49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요약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fontAlgn="base">
              <a:lnSpc>
                <a:spcPct val="120000"/>
              </a:lnSpc>
            </a:pPr>
            <a:r>
              <a:rPr lang="ko-KR" altLang="en-US" dirty="0"/>
              <a:t>그리디 알고리즘은 </a:t>
            </a:r>
            <a:r>
              <a:rPr lang="en-US" altLang="ko-KR" dirty="0"/>
              <a:t>(</a:t>
            </a:r>
            <a:r>
              <a:rPr lang="ko-KR" altLang="en-US" dirty="0"/>
              <a:t>입력</a:t>
            </a:r>
            <a:r>
              <a:rPr lang="en-US" altLang="ko-KR" dirty="0"/>
              <a:t>) </a:t>
            </a:r>
            <a:r>
              <a:rPr lang="ko-KR" altLang="en-US" dirty="0"/>
              <a:t>데이터 간의 관계를 고려하지 않고 수행 과정에서 ‘</a:t>
            </a:r>
            <a:r>
              <a:rPr lang="ko-KR" altLang="en-US" dirty="0" err="1"/>
              <a:t>욕심내어</a:t>
            </a:r>
            <a:r>
              <a:rPr lang="ko-KR" altLang="en-US" dirty="0"/>
              <a:t>’ </a:t>
            </a:r>
            <a:r>
              <a:rPr lang="ko-KR" altLang="en-US" dirty="0" err="1"/>
              <a:t>최적값을</a:t>
            </a:r>
            <a:r>
              <a:rPr lang="ko-KR" altLang="en-US" dirty="0"/>
              <a:t> 가진 데이터를 선택하며</a:t>
            </a:r>
            <a:r>
              <a:rPr lang="en-US" altLang="ko-KR" dirty="0"/>
              <a:t>,</a:t>
            </a:r>
            <a:r>
              <a:rPr lang="ko-KR" altLang="en-US" dirty="0"/>
              <a:t> 선택한 값들을 모아서 문제의 </a:t>
            </a:r>
            <a:r>
              <a:rPr lang="ko-KR" altLang="en-US" dirty="0" err="1"/>
              <a:t>최적해를</a:t>
            </a:r>
            <a:r>
              <a:rPr lang="ko-KR" altLang="en-US" dirty="0"/>
              <a:t> 찾는다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>
              <a:lnSpc>
                <a:spcPct val="120000"/>
              </a:lnSpc>
            </a:pPr>
            <a:r>
              <a:rPr lang="ko-KR" altLang="en-US" dirty="0"/>
              <a:t>그리디 알고리즘은 문제의 최적해 속에 부분 문제의 최적해가 포함되어 있고</a:t>
            </a:r>
            <a:r>
              <a:rPr lang="en-US" altLang="ko-KR" dirty="0"/>
              <a:t>, </a:t>
            </a:r>
            <a:r>
              <a:rPr lang="ko-KR" altLang="en-US" dirty="0"/>
              <a:t>부분 문제의 해 속에 그 보다 작은 부분 문제의 해가 포함되어 있다</a:t>
            </a:r>
            <a:r>
              <a:rPr lang="en-US" altLang="ko-KR" dirty="0"/>
              <a:t>. </a:t>
            </a:r>
            <a:r>
              <a:rPr lang="ko-KR" altLang="en-US" dirty="0"/>
              <a:t>이를 </a:t>
            </a:r>
            <a:r>
              <a:rPr lang="ko-KR" altLang="en-US" dirty="0">
                <a:solidFill>
                  <a:srgbClr val="FF0000"/>
                </a:solidFill>
              </a:rPr>
              <a:t>최적 부분 구조 </a:t>
            </a:r>
            <a:r>
              <a:rPr lang="en-US" altLang="ko-KR" dirty="0">
                <a:solidFill>
                  <a:srgbClr val="FF0000"/>
                </a:solidFill>
              </a:rPr>
              <a:t>(Optimal Substructure)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ko-KR" altLang="en-US" dirty="0" err="1">
                <a:solidFill>
                  <a:srgbClr val="FF0000"/>
                </a:solidFill>
              </a:rPr>
              <a:t>최적성</a:t>
            </a:r>
            <a:r>
              <a:rPr lang="ko-KR" altLang="en-US" dirty="0">
                <a:solidFill>
                  <a:srgbClr val="FF0000"/>
                </a:solidFill>
              </a:rPr>
              <a:t> 원칙 </a:t>
            </a:r>
            <a:r>
              <a:rPr lang="en-US" altLang="ko-KR" dirty="0">
                <a:solidFill>
                  <a:srgbClr val="FF0000"/>
                </a:solidFill>
              </a:rPr>
              <a:t>(Principle of Optimality)</a:t>
            </a:r>
            <a:r>
              <a:rPr lang="ko-KR" altLang="en-US" dirty="0"/>
              <a:t>이라고 한다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>
              <a:lnSpc>
                <a:spcPct val="120000"/>
              </a:lnSpc>
            </a:pPr>
            <a:r>
              <a:rPr lang="ko-KR" altLang="en-US" dirty="0"/>
              <a:t>동전 거스름돈 문제를 해결하는 가장 간단한 방법은 남은 액수를 초과하지 않는 조건하에 가장 큰 액면의 동전을 취하는 것이다</a:t>
            </a:r>
            <a:r>
              <a:rPr lang="en-US" altLang="ko-KR" dirty="0"/>
              <a:t>. 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일반적인 경우에는 </a:t>
            </a:r>
            <a:r>
              <a:rPr lang="ko-KR" altLang="en-US" dirty="0" err="1"/>
              <a:t>최적해를</a:t>
            </a:r>
            <a:r>
              <a:rPr lang="ko-KR" altLang="en-US" dirty="0"/>
              <a:t> 찾으나 항상 </a:t>
            </a:r>
            <a:r>
              <a:rPr lang="ko-KR" altLang="en-US" dirty="0" err="1"/>
              <a:t>최적해를</a:t>
            </a:r>
            <a:r>
              <a:rPr lang="ko-KR" altLang="en-US" dirty="0"/>
              <a:t> 찾지는 못한다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94566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 fontAlgn="base">
              <a:lnSpc>
                <a:spcPct val="120000"/>
              </a:lnSpc>
            </a:pPr>
            <a:r>
              <a:rPr lang="ko-KR" altLang="en-US" dirty="0" err="1"/>
              <a:t>크러스컬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Kruskal</a:t>
            </a:r>
            <a:r>
              <a:rPr lang="en-US" altLang="ko-KR" dirty="0"/>
              <a:t>)</a:t>
            </a:r>
            <a:r>
              <a:rPr lang="ko-KR" altLang="en-US" dirty="0"/>
              <a:t>의 최소 신장 트리 알고리즘은 가중치가 가장 </a:t>
            </a:r>
            <a:r>
              <a:rPr lang="ko-KR" altLang="en-US" dirty="0" smtClean="0"/>
              <a:t>작으면서 </a:t>
            </a:r>
            <a:r>
              <a:rPr lang="ko-KR" altLang="en-US" dirty="0"/>
              <a:t>사이클을 만들지 않는 선분을 추가시키어 </a:t>
            </a:r>
            <a:r>
              <a:rPr lang="ko-KR" altLang="en-US" dirty="0" err="1"/>
              <a:t>트리를</a:t>
            </a:r>
            <a:r>
              <a:rPr lang="ko-KR" altLang="en-US" dirty="0"/>
              <a:t> 만든다</a:t>
            </a:r>
            <a:r>
              <a:rPr lang="en-US" altLang="ko-KR" dirty="0" smtClean="0"/>
              <a:t>.</a:t>
            </a:r>
          </a:p>
          <a:p>
            <a:pPr lvl="1" fontAlgn="base">
              <a:lnSpc>
                <a:spcPct val="120000"/>
              </a:lnSpc>
            </a:pPr>
            <a:r>
              <a:rPr lang="ko-KR" altLang="en-US" dirty="0" smtClean="0"/>
              <a:t>시간복잡도는 </a:t>
            </a:r>
            <a:r>
              <a:rPr lang="en-US" altLang="ko-KR" dirty="0"/>
              <a:t>O(</a:t>
            </a:r>
            <a:r>
              <a:rPr lang="en-US" altLang="ko-KR" dirty="0" err="1"/>
              <a:t>mlogm</a:t>
            </a:r>
            <a:r>
              <a:rPr lang="en-US" altLang="ko-KR" dirty="0"/>
              <a:t>)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/>
              <a:t>단</a:t>
            </a:r>
            <a:r>
              <a:rPr lang="en-US" altLang="ko-KR" dirty="0"/>
              <a:t>, m</a:t>
            </a:r>
            <a:r>
              <a:rPr lang="ko-KR" altLang="en-US" dirty="0"/>
              <a:t>은 그래프의 선분의 수이다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>
              <a:lnSpc>
                <a:spcPct val="120000"/>
              </a:lnSpc>
            </a:pPr>
            <a:r>
              <a:rPr lang="ko-KR" altLang="en-US" dirty="0" err="1"/>
              <a:t>프림</a:t>
            </a:r>
            <a:r>
              <a:rPr lang="ko-KR" altLang="en-US" dirty="0"/>
              <a:t> </a:t>
            </a:r>
            <a:r>
              <a:rPr lang="en-US" altLang="ko-KR" dirty="0"/>
              <a:t>(Prim)</a:t>
            </a:r>
            <a:r>
              <a:rPr lang="ko-KR" altLang="en-US" dirty="0"/>
              <a:t>의 최소 신장 트리 알고리즘은 최소의 가중치로 현재까지 만들어진 </a:t>
            </a:r>
            <a:r>
              <a:rPr lang="ko-KR" altLang="en-US" dirty="0" err="1"/>
              <a:t>트리에</a:t>
            </a:r>
            <a:r>
              <a:rPr lang="ko-KR" altLang="en-US" dirty="0"/>
              <a:t> 연결되는 선분을 </a:t>
            </a:r>
            <a:r>
              <a:rPr lang="ko-KR" altLang="en-US" dirty="0" err="1"/>
              <a:t>트리에</a:t>
            </a:r>
            <a:r>
              <a:rPr lang="ko-KR" altLang="en-US" dirty="0"/>
              <a:t> 추가시킨다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1" fontAlgn="base">
              <a:lnSpc>
                <a:spcPct val="120000"/>
              </a:lnSpc>
            </a:pPr>
            <a:r>
              <a:rPr lang="ko-KR" altLang="en-US" dirty="0" smtClean="0"/>
              <a:t>시간복잡도는 </a:t>
            </a:r>
            <a:r>
              <a:rPr lang="en-US" altLang="ko-KR" dirty="0"/>
              <a:t>O(n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>
              <a:lnSpc>
                <a:spcPct val="120000"/>
              </a:lnSpc>
            </a:pPr>
            <a:r>
              <a:rPr lang="ko-KR" altLang="en-US" dirty="0" err="1"/>
              <a:t>다익스트라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Dijkstra</a:t>
            </a:r>
            <a:r>
              <a:rPr lang="en-US" altLang="ko-KR" dirty="0"/>
              <a:t>)</a:t>
            </a:r>
            <a:r>
              <a:rPr lang="ko-KR" altLang="en-US" dirty="0"/>
              <a:t>의 최단 경로 알고리즘은 출발점으로부터 최단 거리가 확정되지 않은 점들 중에서 출발점으로부터 가장 가까운 점을 추가하고</a:t>
            </a:r>
            <a:r>
              <a:rPr lang="en-US" altLang="ko-KR" dirty="0"/>
              <a:t>, </a:t>
            </a:r>
            <a:r>
              <a:rPr lang="ko-KR" altLang="en-US" dirty="0"/>
              <a:t>그 점의 최단 거리를 확정한다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pPr lvl="1" fontAlgn="base">
              <a:lnSpc>
                <a:spcPct val="120000"/>
              </a:lnSpc>
            </a:pPr>
            <a:r>
              <a:rPr lang="ko-KR" altLang="en-US" dirty="0" smtClean="0"/>
              <a:t>시간복잡도는 </a:t>
            </a:r>
            <a:r>
              <a:rPr lang="en-US" altLang="ko-KR" dirty="0"/>
              <a:t>O(n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>
              <a:lnSpc>
                <a:spcPct val="120000"/>
              </a:lnSpc>
            </a:pPr>
            <a:r>
              <a:rPr lang="ko-KR" altLang="en-US" dirty="0"/>
              <a:t>부분 배낭 </a:t>
            </a:r>
            <a:r>
              <a:rPr lang="en-US" altLang="ko-KR" dirty="0"/>
              <a:t>(Fractional Knapsack) </a:t>
            </a:r>
            <a:r>
              <a:rPr lang="ko-KR" altLang="en-US" dirty="0"/>
              <a:t>문제에서는 단위 무게 당 가장 값나가는 물건을 계속해서 배낭에 담는다</a:t>
            </a:r>
            <a:r>
              <a:rPr lang="en-US" altLang="ko-KR" dirty="0"/>
              <a:t>. </a:t>
            </a:r>
            <a:r>
              <a:rPr lang="ko-KR" altLang="en-US" dirty="0"/>
              <a:t>마지막엔 배낭에 넣을 수 있을 만큼만 물건을 부분적으로 배낭에 담는다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1" fontAlgn="base">
              <a:lnSpc>
                <a:spcPct val="120000"/>
              </a:lnSpc>
            </a:pPr>
            <a:r>
              <a:rPr lang="ko-KR" altLang="en-US" dirty="0" smtClean="0"/>
              <a:t>시간복잡도는 </a:t>
            </a:r>
            <a:r>
              <a:rPr lang="en-US" altLang="ko-KR" dirty="0"/>
              <a:t>O(</a:t>
            </a:r>
            <a:r>
              <a:rPr lang="en-US" altLang="ko-KR" dirty="0" err="1"/>
              <a:t>nlogn</a:t>
            </a:r>
            <a:r>
              <a:rPr lang="en-US" altLang="ko-KR" dirty="0"/>
              <a:t>)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82444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fontAlgn="base">
              <a:spcAft>
                <a:spcPts val="1200"/>
              </a:spcAft>
            </a:pPr>
            <a:r>
              <a:rPr lang="ko-KR" altLang="en-US" dirty="0"/>
              <a:t>집합 커버 </a:t>
            </a:r>
            <a:r>
              <a:rPr lang="en-US" altLang="ko-KR" dirty="0"/>
              <a:t>(Set Cover) </a:t>
            </a:r>
            <a:r>
              <a:rPr lang="ko-KR" altLang="en-US" dirty="0"/>
              <a:t>문제는 근사 </a:t>
            </a:r>
            <a:r>
              <a:rPr lang="en-US" altLang="ko-KR" dirty="0"/>
              <a:t>(Approximation) </a:t>
            </a:r>
            <a:r>
              <a:rPr lang="ko-KR" altLang="en-US" dirty="0"/>
              <a:t>알고리즘을 이용하여 </a:t>
            </a:r>
            <a:r>
              <a:rPr lang="ko-KR" altLang="en-US" dirty="0" err="1"/>
              <a:t>근사해를</a:t>
            </a:r>
            <a:r>
              <a:rPr lang="ko-KR" altLang="en-US" dirty="0"/>
              <a:t> 찾는 것이 보다 실질적이다</a:t>
            </a:r>
            <a:r>
              <a:rPr lang="en-US" altLang="ko-KR" dirty="0"/>
              <a:t>. U</a:t>
            </a:r>
            <a:r>
              <a:rPr lang="ko-KR" altLang="en-US" dirty="0"/>
              <a:t>의 원소들을 가장 많이 포함하고 있는 집합을 항상 </a:t>
            </a:r>
            <a:r>
              <a:rPr lang="en-US" altLang="ko-KR" dirty="0"/>
              <a:t>F</a:t>
            </a:r>
            <a:r>
              <a:rPr lang="ko-KR" altLang="en-US" dirty="0"/>
              <a:t>에서 선택한다</a:t>
            </a:r>
            <a:r>
              <a:rPr lang="en-US" altLang="ko-KR" dirty="0" smtClean="0"/>
              <a:t>.</a:t>
            </a:r>
          </a:p>
          <a:p>
            <a:pPr lvl="1" fontAlgn="base">
              <a:spcAft>
                <a:spcPts val="1200"/>
              </a:spcAft>
            </a:pPr>
            <a:r>
              <a:rPr lang="ko-KR" altLang="en-US" dirty="0" smtClean="0"/>
              <a:t>시간복잡도는 </a:t>
            </a:r>
            <a:r>
              <a:rPr lang="en-US" altLang="ko-KR" dirty="0"/>
              <a:t>O(n</a:t>
            </a:r>
            <a:r>
              <a:rPr lang="en-US" altLang="ko-KR" baseline="30000" dirty="0"/>
              <a:t>3</a:t>
            </a:r>
            <a:r>
              <a:rPr lang="en-US" altLang="ko-KR" dirty="0"/>
              <a:t>)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>
              <a:spcAft>
                <a:spcPts val="1200"/>
              </a:spcAft>
            </a:pPr>
            <a:r>
              <a:rPr lang="ko-KR" altLang="en-US" dirty="0"/>
              <a:t>작업 스케줄링 </a:t>
            </a:r>
            <a:r>
              <a:rPr lang="en-US" altLang="ko-KR" dirty="0"/>
              <a:t>(Job Scheduling) </a:t>
            </a:r>
            <a:r>
              <a:rPr lang="ko-KR" altLang="en-US" dirty="0"/>
              <a:t>문제는 빠른 시작시간 작업 먼저 </a:t>
            </a:r>
            <a:r>
              <a:rPr lang="en-US" altLang="ko-KR" dirty="0"/>
              <a:t>(Earliest start time first) </a:t>
            </a:r>
            <a:r>
              <a:rPr lang="ko-KR" altLang="en-US" dirty="0"/>
              <a:t>배정하는 그리디 알고리즘으로 </a:t>
            </a:r>
            <a:r>
              <a:rPr lang="ko-KR" altLang="en-US" dirty="0" err="1"/>
              <a:t>최적해를</a:t>
            </a:r>
            <a:r>
              <a:rPr lang="ko-KR" altLang="en-US" dirty="0"/>
              <a:t> 찾는다</a:t>
            </a:r>
            <a:r>
              <a:rPr lang="en-US" altLang="ko-KR" dirty="0" smtClean="0"/>
              <a:t>.</a:t>
            </a:r>
          </a:p>
          <a:p>
            <a:pPr lvl="1" fontAlgn="base">
              <a:spcAft>
                <a:spcPts val="1200"/>
              </a:spcAft>
            </a:pPr>
            <a:r>
              <a:rPr lang="ko-KR" altLang="en-US" dirty="0" smtClean="0"/>
              <a:t>시간복잡도는 </a:t>
            </a:r>
            <a:r>
              <a:rPr lang="en-US" altLang="ko-KR" dirty="0"/>
              <a:t>O(</a:t>
            </a:r>
            <a:r>
              <a:rPr lang="en-US" altLang="ko-KR" dirty="0" err="1"/>
              <a:t>nlogn</a:t>
            </a:r>
            <a:r>
              <a:rPr lang="en-US" altLang="ko-KR" dirty="0" smtClean="0"/>
              <a:t>) + O(</a:t>
            </a:r>
            <a:r>
              <a:rPr lang="en-US" altLang="ko-KR" dirty="0" err="1" smtClean="0"/>
              <a:t>mn</a:t>
            </a:r>
            <a:r>
              <a:rPr lang="en-US" altLang="ko-KR" dirty="0"/>
              <a:t>)</a:t>
            </a:r>
            <a:r>
              <a:rPr lang="ko-KR" altLang="en-US" dirty="0"/>
              <a:t>이다</a:t>
            </a:r>
            <a:r>
              <a:rPr lang="en-US" altLang="ko-KR" dirty="0" smtClean="0"/>
              <a:t>. n</a:t>
            </a:r>
            <a:r>
              <a:rPr lang="ko-KR" altLang="en-US" dirty="0"/>
              <a:t>은 작업의 수이고</a:t>
            </a:r>
            <a:r>
              <a:rPr lang="en-US" altLang="ko-KR" dirty="0"/>
              <a:t>, m</a:t>
            </a:r>
            <a:r>
              <a:rPr lang="ko-KR" altLang="en-US" dirty="0"/>
              <a:t>은 기계의 수이다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>
              <a:spcAft>
                <a:spcPts val="1200"/>
              </a:spcAft>
            </a:pPr>
            <a:r>
              <a:rPr lang="ko-KR" altLang="en-US" dirty="0" err="1"/>
              <a:t>허프만</a:t>
            </a:r>
            <a:r>
              <a:rPr lang="ko-KR" altLang="en-US" dirty="0"/>
              <a:t> </a:t>
            </a:r>
            <a:r>
              <a:rPr lang="en-US" altLang="ko-KR" dirty="0"/>
              <a:t>(Huffman) </a:t>
            </a:r>
            <a:r>
              <a:rPr lang="ko-KR" altLang="en-US" dirty="0"/>
              <a:t>압축은 파일에 빈번히 나타나는 문자에는 짧은 이진 코드를 할당하고</a:t>
            </a:r>
            <a:r>
              <a:rPr lang="en-US" altLang="ko-KR" dirty="0"/>
              <a:t>, </a:t>
            </a:r>
            <a:r>
              <a:rPr lang="ko-KR" altLang="en-US" dirty="0"/>
              <a:t>드물게 나타나는 문자에는 긴 이진 코드를 할당한다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1" fontAlgn="base">
              <a:spcAft>
                <a:spcPts val="1200"/>
              </a:spcAft>
            </a:pPr>
            <a:r>
              <a:rPr lang="ko-KR" altLang="en-US" dirty="0" smtClean="0"/>
              <a:t>시간복잡도는 </a:t>
            </a:r>
            <a:r>
              <a:rPr lang="en-US" altLang="ko-KR" dirty="0"/>
              <a:t>O(</a:t>
            </a:r>
            <a:r>
              <a:rPr lang="en-US" altLang="ko-KR" dirty="0" err="1"/>
              <a:t>nlogn</a:t>
            </a:r>
            <a:r>
              <a:rPr lang="en-US" altLang="ko-KR" dirty="0"/>
              <a:t>)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en-US" altLang="ko-KR" dirty="0" smtClean="0"/>
              <a:t>n</a:t>
            </a:r>
            <a:r>
              <a:rPr lang="ko-KR" altLang="en-US" dirty="0" smtClean="0"/>
              <a:t>은 </a:t>
            </a:r>
            <a:r>
              <a:rPr lang="ko-KR" altLang="en-US" dirty="0"/>
              <a:t>문자의 </a:t>
            </a:r>
            <a:r>
              <a:rPr lang="ko-KR" altLang="en-US" dirty="0" smtClean="0"/>
              <a:t>수이다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07596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힙정렬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힙</a:t>
            </a:r>
            <a:r>
              <a:rPr lang="en-US" altLang="ko-KR" dirty="0" smtClean="0"/>
              <a:t>(Heap)</a:t>
            </a:r>
          </a:p>
          <a:p>
            <a:pPr lvl="1"/>
            <a:r>
              <a:rPr lang="en-US" altLang="ko-KR" dirty="0" smtClean="0"/>
              <a:t>Complete binary tree</a:t>
            </a:r>
            <a:r>
              <a:rPr lang="ko-KR" altLang="en-US" dirty="0" smtClean="0"/>
              <a:t>로서 다음의 성질을 만족한다</a:t>
            </a:r>
          </a:p>
          <a:p>
            <a:pPr lvl="2"/>
            <a:r>
              <a:rPr lang="en-US" altLang="ko-KR" dirty="0" smtClean="0"/>
              <a:t>Min heap</a:t>
            </a:r>
          </a:p>
          <a:p>
            <a:pPr lvl="3"/>
            <a:r>
              <a:rPr lang="ko-KR" altLang="en-US" dirty="0" smtClean="0"/>
              <a:t>각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값은 자신의 </a:t>
            </a:r>
            <a:r>
              <a:rPr lang="en-US" altLang="ko-KR" dirty="0" smtClean="0"/>
              <a:t>children</a:t>
            </a:r>
            <a:r>
              <a:rPr lang="ko-KR" altLang="en-US" dirty="0" smtClean="0"/>
              <a:t>의 값보다 작다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Max heap</a:t>
            </a:r>
          </a:p>
          <a:p>
            <a:pPr lvl="3"/>
            <a:r>
              <a:rPr lang="ko-KR" altLang="en-US" dirty="0"/>
              <a:t>각 </a:t>
            </a:r>
            <a:r>
              <a:rPr lang="ko-KR" altLang="en-US" dirty="0" err="1"/>
              <a:t>노드의</a:t>
            </a:r>
            <a:r>
              <a:rPr lang="ko-KR" altLang="en-US" dirty="0"/>
              <a:t> 값은 자신의 </a:t>
            </a:r>
            <a:r>
              <a:rPr lang="en-US" altLang="ko-KR" dirty="0"/>
              <a:t>children</a:t>
            </a:r>
            <a:r>
              <a:rPr lang="ko-KR" altLang="en-US" dirty="0"/>
              <a:t>의 값보다 </a:t>
            </a:r>
            <a:r>
              <a:rPr lang="ko-KR" altLang="en-US" dirty="0" smtClean="0"/>
              <a:t>크다</a:t>
            </a:r>
          </a:p>
          <a:p>
            <a:r>
              <a:rPr lang="ko-KR" altLang="en-US" dirty="0" err="1" smtClean="0"/>
              <a:t>힙정렬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주어진 배열을 </a:t>
            </a:r>
            <a:r>
              <a:rPr lang="ko-KR" altLang="en-US" dirty="0" err="1" smtClean="0"/>
              <a:t>힙으로</a:t>
            </a:r>
            <a:r>
              <a:rPr lang="ko-KR" altLang="en-US" dirty="0" smtClean="0"/>
              <a:t> 만든 다음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차례로 하나씩 </a:t>
            </a:r>
            <a:r>
              <a:rPr lang="ko-KR" altLang="en-US" dirty="0" err="1" smtClean="0"/>
              <a:t>힙에서</a:t>
            </a:r>
            <a:r>
              <a:rPr lang="ko-KR" altLang="en-US" dirty="0" smtClean="0"/>
              <a:t> 제거함으로써 정렬한다</a:t>
            </a:r>
          </a:p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34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 heap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US" altLang="ko-KR" sz="2400" dirty="0" smtClean="0"/>
              <a:t>n</a:t>
            </a:r>
            <a:r>
              <a:rPr lang="ko-KR" altLang="en-US" sz="2400" dirty="0"/>
              <a:t>개의 </a:t>
            </a:r>
            <a:r>
              <a:rPr lang="ko-KR" altLang="en-US" sz="2400" dirty="0" err="1"/>
              <a:t>노드를</a:t>
            </a:r>
            <a:r>
              <a:rPr lang="ko-KR" altLang="en-US" sz="2400" dirty="0"/>
              <a:t> 가진 </a:t>
            </a:r>
            <a:r>
              <a:rPr lang="ko-KR" altLang="en-US" sz="2400" dirty="0" err="1"/>
              <a:t>힙은</a:t>
            </a:r>
            <a:r>
              <a:rPr lang="ko-KR" altLang="en-US" sz="2400" dirty="0"/>
              <a:t> 완전 </a:t>
            </a:r>
            <a:r>
              <a:rPr lang="ko-KR" altLang="en-US" sz="2400" dirty="0" err="1"/>
              <a:t>이진트리이므로</a:t>
            </a:r>
            <a:r>
              <a:rPr lang="en-US" altLang="ko-KR" sz="2400" dirty="0"/>
              <a:t>,</a:t>
            </a:r>
            <a:r>
              <a:rPr lang="en-US" altLang="ko-KR" sz="2400" dirty="0">
                <a:solidFill>
                  <a:srgbClr val="FF0000"/>
                </a:solidFill>
              </a:rPr>
              <a:t> </a:t>
            </a:r>
            <a:r>
              <a:rPr lang="ko-KR" altLang="en-US" sz="2400" dirty="0" err="1">
                <a:solidFill>
                  <a:srgbClr val="FF0000"/>
                </a:solidFill>
              </a:rPr>
              <a:t>힙의</a:t>
            </a:r>
            <a:r>
              <a:rPr lang="ko-KR" altLang="en-US" sz="2400" dirty="0">
                <a:solidFill>
                  <a:srgbClr val="FF0000"/>
                </a:solidFill>
              </a:rPr>
              <a:t> 높이</a:t>
            </a:r>
            <a:r>
              <a:rPr lang="ko-KR" altLang="en-US" sz="2400" dirty="0"/>
              <a:t>가 </a:t>
            </a:r>
            <a:r>
              <a:rPr lang="en-US" altLang="ko-KR" sz="2400" dirty="0">
                <a:solidFill>
                  <a:srgbClr val="FF0000"/>
                </a:solidFill>
              </a:rPr>
              <a:t>log</a:t>
            </a:r>
            <a:r>
              <a:rPr lang="en-US" altLang="ko-KR" sz="2400" baseline="-25000" dirty="0">
                <a:solidFill>
                  <a:srgbClr val="FF0000"/>
                </a:solidFill>
              </a:rPr>
              <a:t>2</a:t>
            </a:r>
            <a:r>
              <a:rPr lang="en-US" altLang="ko-KR" sz="2400" dirty="0">
                <a:solidFill>
                  <a:srgbClr val="FF0000"/>
                </a:solidFill>
              </a:rPr>
              <a:t>n</a:t>
            </a:r>
            <a:r>
              <a:rPr lang="ko-KR" altLang="en-US" sz="2400" dirty="0"/>
              <a:t>이며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노드들을</a:t>
            </a:r>
            <a:r>
              <a:rPr lang="ko-KR" altLang="en-US" sz="2400" dirty="0"/>
              <a:t> 빈 공간 없이 배열에 저장할 수 있다</a:t>
            </a:r>
            <a:r>
              <a:rPr lang="en-US" altLang="ko-KR" sz="2400" dirty="0"/>
              <a:t>. </a:t>
            </a:r>
            <a:endParaRPr lang="en-US" altLang="ko-KR" sz="2400" dirty="0" smtClean="0"/>
          </a:p>
          <a:p>
            <a:pPr>
              <a:spcAft>
                <a:spcPts val="1800"/>
              </a:spcAft>
            </a:pPr>
            <a:r>
              <a:rPr lang="ko-KR" altLang="en-US" sz="2400" dirty="0" smtClean="0"/>
              <a:t>아래의 </a:t>
            </a:r>
            <a:r>
              <a:rPr lang="ko-KR" altLang="en-US" sz="2400" dirty="0"/>
              <a:t>그림은 </a:t>
            </a:r>
            <a:r>
              <a:rPr lang="ko-KR" altLang="en-US" sz="2400" dirty="0" err="1"/>
              <a:t>힙의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노드들이</a:t>
            </a:r>
            <a:r>
              <a:rPr lang="ko-KR" altLang="en-US" sz="2400" dirty="0"/>
              <a:t> 배열에 저장된 모습을 보여주고 있다</a:t>
            </a:r>
            <a:r>
              <a:rPr lang="en-US" altLang="ko-KR" sz="2400" dirty="0"/>
              <a:t>.</a:t>
            </a:r>
            <a:endParaRPr lang="ko-KR" altLang="en-US" sz="2400" dirty="0"/>
          </a:p>
          <a:p>
            <a:pPr>
              <a:spcAft>
                <a:spcPts val="1800"/>
              </a:spcAft>
            </a:pPr>
            <a:endParaRPr lang="en-US" sz="2400" dirty="0"/>
          </a:p>
        </p:txBody>
      </p:sp>
      <p:pic>
        <p:nvPicPr>
          <p:cNvPr id="1025" name="_x193101208" descr="EMB000003905f4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140968"/>
            <a:ext cx="4153421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193101128" descr="EMB000003905f4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140968"/>
            <a:ext cx="4103674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82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 latinLnBrk="1">
              <a:spcAft>
                <a:spcPts val="1800"/>
              </a:spcAft>
            </a:pPr>
            <a:r>
              <a:rPr lang="ko-KR" altLang="en-US" sz="2400" dirty="0" err="1" smtClean="0"/>
              <a:t>힙에서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부모 </a:t>
            </a:r>
            <a:r>
              <a:rPr lang="ko-KR" altLang="en-US" sz="2400" dirty="0" err="1"/>
              <a:t>노드와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자식노드의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관계를 </a:t>
            </a:r>
            <a:r>
              <a:rPr lang="ko-KR" altLang="en-US" sz="2400" dirty="0"/>
              <a:t>배열의 </a:t>
            </a:r>
            <a:r>
              <a:rPr lang="ko-KR" altLang="en-US" sz="2400" dirty="0" smtClean="0"/>
              <a:t>인덱스로</a:t>
            </a:r>
            <a:endParaRPr lang="ko-KR" altLang="en-US" sz="2400" dirty="0"/>
          </a:p>
          <a:p>
            <a:pPr lvl="0" fontAlgn="base" latinLnBrk="1">
              <a:spcAft>
                <a:spcPts val="600"/>
              </a:spcAft>
            </a:pPr>
            <a:r>
              <a:rPr lang="en-US" altLang="ko-KR" sz="2400" dirty="0">
                <a:solidFill>
                  <a:srgbClr val="000099"/>
                </a:solidFill>
              </a:rPr>
              <a:t>A[</a:t>
            </a:r>
            <a:r>
              <a:rPr lang="en-US" altLang="ko-KR" sz="2400" dirty="0" err="1">
                <a:solidFill>
                  <a:srgbClr val="000099"/>
                </a:solidFill>
              </a:rPr>
              <a:t>i</a:t>
            </a:r>
            <a:r>
              <a:rPr lang="en-US" altLang="ko-KR" sz="2400" dirty="0">
                <a:solidFill>
                  <a:srgbClr val="000099"/>
                </a:solidFill>
              </a:rPr>
              <a:t>]</a:t>
            </a:r>
            <a:r>
              <a:rPr lang="ko-KR" altLang="en-US" sz="2400" dirty="0">
                <a:solidFill>
                  <a:srgbClr val="000099"/>
                </a:solidFill>
              </a:rPr>
              <a:t>의 부모 </a:t>
            </a:r>
            <a:r>
              <a:rPr lang="ko-KR" altLang="en-US" sz="2400" dirty="0" err="1" smtClean="0">
                <a:solidFill>
                  <a:srgbClr val="000099"/>
                </a:solidFill>
              </a:rPr>
              <a:t>노드</a:t>
            </a:r>
            <a:r>
              <a:rPr lang="en-US" altLang="ko-KR" sz="2400" dirty="0" smtClean="0"/>
              <a:t>=</a:t>
            </a:r>
            <a:r>
              <a:rPr lang="ko-KR" altLang="en-US" sz="2400" dirty="0" smtClean="0"/>
              <a:t> </a:t>
            </a:r>
            <a:r>
              <a:rPr lang="en-US" altLang="ko-KR" sz="2400" dirty="0">
                <a:solidFill>
                  <a:srgbClr val="FF0000"/>
                </a:solidFill>
              </a:rPr>
              <a:t>A[</a:t>
            </a:r>
            <a:r>
              <a:rPr lang="en-US" altLang="ko-KR" sz="2400" dirty="0" err="1">
                <a:solidFill>
                  <a:srgbClr val="FF0000"/>
                </a:solidFill>
              </a:rPr>
              <a:t>i</a:t>
            </a:r>
            <a:r>
              <a:rPr lang="en-US" altLang="ko-KR" sz="2400" dirty="0">
                <a:solidFill>
                  <a:srgbClr val="FF0000"/>
                </a:solidFill>
              </a:rPr>
              <a:t>/2</a:t>
            </a:r>
            <a:r>
              <a:rPr lang="en-US" altLang="ko-KR" sz="2400" dirty="0" smtClean="0">
                <a:solidFill>
                  <a:srgbClr val="FF0000"/>
                </a:solidFill>
              </a:rPr>
              <a:t>]</a:t>
            </a:r>
            <a:endParaRPr lang="en-US" altLang="ko-KR" sz="2400" dirty="0" smtClean="0"/>
          </a:p>
          <a:p>
            <a:pPr lvl="1" fontAlgn="base" latinLnBrk="1">
              <a:spcAft>
                <a:spcPts val="1800"/>
              </a:spcAft>
            </a:pPr>
            <a:r>
              <a:rPr lang="ko-KR" altLang="en-US" dirty="0" smtClean="0"/>
              <a:t>단</a:t>
            </a:r>
            <a:r>
              <a:rPr lang="en-US" altLang="ko-KR" dirty="0"/>
              <a:t>, </a:t>
            </a:r>
            <a:r>
              <a:rPr lang="en-US" altLang="ko-KR" dirty="0" err="1"/>
              <a:t>i</a:t>
            </a:r>
            <a:r>
              <a:rPr lang="ko-KR" altLang="en-US" dirty="0"/>
              <a:t>가 홀수일 때</a:t>
            </a:r>
            <a:r>
              <a:rPr lang="en-US" altLang="ko-KR" dirty="0"/>
              <a:t>, </a:t>
            </a:r>
            <a:r>
              <a:rPr lang="en-US" altLang="ko-KR" dirty="0" err="1"/>
              <a:t>i</a:t>
            </a:r>
            <a:r>
              <a:rPr lang="en-US" altLang="ko-KR" dirty="0"/>
              <a:t>/2</a:t>
            </a:r>
            <a:r>
              <a:rPr lang="ko-KR" altLang="en-US" dirty="0"/>
              <a:t>에서 정수 부분만을 취한다</a:t>
            </a:r>
            <a:r>
              <a:rPr lang="en-US" altLang="ko-KR" dirty="0"/>
              <a:t>. </a:t>
            </a:r>
            <a:r>
              <a:rPr lang="ko-KR" altLang="en-US" dirty="0"/>
              <a:t>예를 들어</a:t>
            </a:r>
            <a:r>
              <a:rPr lang="en-US" altLang="ko-KR" dirty="0"/>
              <a:t>, A[7]</a:t>
            </a:r>
            <a:r>
              <a:rPr lang="ko-KR" altLang="en-US" dirty="0"/>
              <a:t>의 부모 </a:t>
            </a:r>
            <a:r>
              <a:rPr lang="ko-KR" altLang="en-US" dirty="0" err="1"/>
              <a:t>노드는</a:t>
            </a:r>
            <a:r>
              <a:rPr lang="ko-KR" altLang="en-US" dirty="0"/>
              <a:t> </a:t>
            </a:r>
            <a:r>
              <a:rPr lang="en-US" altLang="ko-KR" dirty="0"/>
              <a:t>A[7/2] = A[3]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 latinLnBrk="1">
              <a:spcAft>
                <a:spcPts val="1800"/>
              </a:spcAft>
            </a:pPr>
            <a:r>
              <a:rPr lang="en-US" altLang="ko-KR" sz="2400" dirty="0">
                <a:solidFill>
                  <a:srgbClr val="000099"/>
                </a:solidFill>
              </a:rPr>
              <a:t>A[</a:t>
            </a:r>
            <a:r>
              <a:rPr lang="en-US" altLang="ko-KR" sz="2400" dirty="0" err="1">
                <a:solidFill>
                  <a:srgbClr val="000099"/>
                </a:solidFill>
              </a:rPr>
              <a:t>i</a:t>
            </a:r>
            <a:r>
              <a:rPr lang="en-US" altLang="ko-KR" sz="2400" dirty="0">
                <a:solidFill>
                  <a:srgbClr val="000099"/>
                </a:solidFill>
              </a:rPr>
              <a:t>]</a:t>
            </a:r>
            <a:r>
              <a:rPr lang="ko-KR" altLang="en-US" sz="2400" dirty="0">
                <a:solidFill>
                  <a:srgbClr val="000099"/>
                </a:solidFill>
              </a:rPr>
              <a:t>의 왼쪽 자식 </a:t>
            </a:r>
            <a:r>
              <a:rPr lang="ko-KR" altLang="en-US" sz="2400" dirty="0" err="1" smtClean="0">
                <a:solidFill>
                  <a:srgbClr val="000099"/>
                </a:solidFill>
              </a:rPr>
              <a:t>노드</a:t>
            </a:r>
            <a:r>
              <a:rPr lang="ko-KR" altLang="en-US" sz="2400" dirty="0" smtClean="0">
                <a:solidFill>
                  <a:srgbClr val="000099"/>
                </a:solidFill>
              </a:rPr>
              <a:t> </a:t>
            </a:r>
            <a:r>
              <a:rPr lang="en-US" altLang="ko-KR" sz="2400" dirty="0">
                <a:solidFill>
                  <a:srgbClr val="000099"/>
                </a:solidFill>
              </a:rPr>
              <a:t>=</a:t>
            </a:r>
            <a:r>
              <a:rPr lang="ko-KR" altLang="en-US" sz="2400" dirty="0" smtClean="0"/>
              <a:t> </a:t>
            </a:r>
            <a:r>
              <a:rPr lang="en-US" altLang="ko-KR" sz="2400" dirty="0">
                <a:solidFill>
                  <a:srgbClr val="FF0000"/>
                </a:solidFill>
              </a:rPr>
              <a:t>A[2i</a:t>
            </a:r>
            <a:r>
              <a:rPr lang="en-US" altLang="ko-KR" sz="2400" dirty="0" smtClean="0">
                <a:solidFill>
                  <a:srgbClr val="FF0000"/>
                </a:solidFill>
              </a:rPr>
              <a:t>]</a:t>
            </a:r>
            <a:endParaRPr lang="en-US" altLang="ko-KR" sz="2400" dirty="0" smtClean="0"/>
          </a:p>
          <a:p>
            <a:pPr lvl="0" fontAlgn="base" latinLnBrk="1">
              <a:spcAft>
                <a:spcPts val="600"/>
              </a:spcAft>
            </a:pPr>
            <a:r>
              <a:rPr lang="en-US" altLang="ko-KR" sz="2400" dirty="0">
                <a:solidFill>
                  <a:srgbClr val="000099"/>
                </a:solidFill>
              </a:rPr>
              <a:t>A[</a:t>
            </a:r>
            <a:r>
              <a:rPr lang="en-US" altLang="ko-KR" sz="2400" dirty="0" err="1">
                <a:solidFill>
                  <a:srgbClr val="000099"/>
                </a:solidFill>
              </a:rPr>
              <a:t>i</a:t>
            </a:r>
            <a:r>
              <a:rPr lang="en-US" altLang="ko-KR" sz="2400" dirty="0">
                <a:solidFill>
                  <a:srgbClr val="000099"/>
                </a:solidFill>
              </a:rPr>
              <a:t>]</a:t>
            </a:r>
            <a:r>
              <a:rPr lang="ko-KR" altLang="en-US" sz="2400" dirty="0">
                <a:solidFill>
                  <a:srgbClr val="000099"/>
                </a:solidFill>
              </a:rPr>
              <a:t>의 오른쪽 자식 </a:t>
            </a:r>
            <a:r>
              <a:rPr lang="ko-KR" altLang="en-US" sz="2400" dirty="0" err="1" smtClean="0">
                <a:solidFill>
                  <a:srgbClr val="000099"/>
                </a:solidFill>
              </a:rPr>
              <a:t>노드</a:t>
            </a:r>
            <a:r>
              <a:rPr lang="en-US" altLang="ko-KR" sz="2400" dirty="0" smtClean="0"/>
              <a:t>=</a:t>
            </a:r>
            <a:r>
              <a:rPr lang="ko-KR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ko-KR" sz="2400" dirty="0">
                <a:solidFill>
                  <a:srgbClr val="FF0000"/>
                </a:solidFill>
              </a:rPr>
              <a:t>A[2i+1</a:t>
            </a:r>
            <a:r>
              <a:rPr lang="en-US" altLang="ko-KR" sz="2400" dirty="0" smtClean="0">
                <a:solidFill>
                  <a:srgbClr val="FF0000"/>
                </a:solidFill>
              </a:rPr>
              <a:t>]</a:t>
            </a:r>
            <a:r>
              <a:rPr lang="en-US" altLang="ko-KR" sz="2400" dirty="0" smtClean="0"/>
              <a:t> </a:t>
            </a:r>
          </a:p>
          <a:p>
            <a:pPr lvl="1" fontAlgn="base" latinLnBrk="1">
              <a:spcAft>
                <a:spcPts val="1800"/>
              </a:spcAft>
            </a:pPr>
            <a:r>
              <a:rPr lang="en-US" altLang="ko-KR" dirty="0" smtClean="0"/>
              <a:t>A[4</a:t>
            </a:r>
            <a:r>
              <a:rPr lang="en-US" altLang="ko-KR" dirty="0"/>
              <a:t>]</a:t>
            </a:r>
            <a:r>
              <a:rPr lang="ko-KR" altLang="en-US" dirty="0"/>
              <a:t>의 왼쪽 자식 </a:t>
            </a:r>
            <a:r>
              <a:rPr lang="ko-KR" altLang="en-US" dirty="0" err="1"/>
              <a:t>노드는</a:t>
            </a:r>
            <a:r>
              <a:rPr lang="ko-KR" altLang="en-US" dirty="0"/>
              <a:t> </a:t>
            </a:r>
            <a:r>
              <a:rPr lang="en-US" altLang="ko-KR" dirty="0"/>
              <a:t>A[2i] = A[2x4] = A[8]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/>
              <a:t>오른쪽 자식 </a:t>
            </a:r>
            <a:r>
              <a:rPr lang="ko-KR" altLang="en-US" dirty="0" err="1"/>
              <a:t>노드는</a:t>
            </a:r>
            <a:r>
              <a:rPr lang="ko-KR" altLang="en-US" dirty="0"/>
              <a:t> </a:t>
            </a:r>
            <a:r>
              <a:rPr lang="en-US" altLang="ko-KR" dirty="0"/>
              <a:t>A[2i+1] = A[2x4+1] =A[9]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8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힙정렬</a:t>
            </a:r>
          </a:p>
        </p:txBody>
      </p:sp>
      <p:sp>
        <p:nvSpPr>
          <p:cNvPr id="3584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 smtClean="0"/>
              <a:t>heapSort</a:t>
            </a:r>
            <a:r>
              <a:rPr lang="en-US" altLang="ko-KR" dirty="0" smtClean="0"/>
              <a:t>(A[ ], n)</a:t>
            </a:r>
          </a:p>
          <a:p>
            <a:pPr marL="0" indent="0">
              <a:buNone/>
            </a:pPr>
            <a:r>
              <a:rPr lang="en-US" altLang="ko-KR" dirty="0" smtClean="0"/>
              <a:t>▷ A[1 ... n] </a:t>
            </a:r>
            <a:r>
              <a:rPr lang="ko-KR" altLang="en-US" dirty="0" smtClean="0"/>
              <a:t>을 정렬한다</a:t>
            </a:r>
          </a:p>
          <a:p>
            <a:pPr marL="0" indent="0">
              <a:buNone/>
            </a:pPr>
            <a:r>
              <a:rPr lang="en-US" altLang="ko-KR" dirty="0" smtClean="0"/>
              <a:t>{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buildHeap</a:t>
            </a:r>
            <a:r>
              <a:rPr lang="en-US" altLang="ko-KR" dirty="0" smtClean="0"/>
              <a:t>(A, n);              ▷ </a:t>
            </a:r>
            <a:r>
              <a:rPr lang="ko-KR" altLang="en-US" dirty="0" err="1" smtClean="0"/>
              <a:t>힙</a:t>
            </a:r>
            <a:r>
              <a:rPr lang="ko-KR" altLang="en-US" dirty="0" smtClean="0"/>
              <a:t> 만들기</a:t>
            </a:r>
          </a:p>
          <a:p>
            <a:pPr marL="0" indent="0">
              <a:buNone/>
            </a:pPr>
            <a:r>
              <a:rPr lang="en-US" altLang="ko-KR" dirty="0" smtClean="0"/>
              <a:t>		for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← n </a:t>
            </a:r>
            <a:r>
              <a:rPr lang="en-US" altLang="ko-KR" dirty="0" err="1" smtClean="0"/>
              <a:t>downto</a:t>
            </a:r>
            <a:r>
              <a:rPr lang="en-US" altLang="ko-KR" dirty="0" smtClean="0"/>
              <a:t> 2 {</a:t>
            </a:r>
          </a:p>
          <a:p>
            <a:pPr marL="0" indent="0">
              <a:buNone/>
            </a:pPr>
            <a:r>
              <a:rPr lang="en-US" altLang="ko-KR" dirty="0" smtClean="0"/>
              <a:t>			A[1] ↔ A[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];        ▷ </a:t>
            </a:r>
            <a:r>
              <a:rPr lang="ko-KR" altLang="en-US" dirty="0" smtClean="0"/>
              <a:t>원소 교환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			</a:t>
            </a:r>
            <a:r>
              <a:rPr lang="en-US" altLang="ko-KR" dirty="0" err="1" smtClean="0"/>
              <a:t>heapify</a:t>
            </a:r>
            <a:r>
              <a:rPr lang="en-US" altLang="ko-KR" dirty="0" smtClean="0"/>
              <a:t>(A, 1, i-1);</a:t>
            </a:r>
          </a:p>
          <a:p>
            <a:pPr marL="0" indent="0">
              <a:buNone/>
            </a:pPr>
            <a:r>
              <a:rPr lang="en-US" altLang="ko-KR" dirty="0" smtClean="0"/>
              <a:t>		}</a:t>
            </a:r>
          </a:p>
          <a:p>
            <a:pPr marL="0" indent="0">
              <a:buNone/>
            </a:pPr>
            <a:r>
              <a:rPr lang="en-US" altLang="ko-KR" dirty="0" smtClean="0"/>
              <a:t>}</a:t>
            </a:r>
          </a:p>
        </p:txBody>
      </p:sp>
      <p:sp>
        <p:nvSpPr>
          <p:cNvPr id="274438" name="Text Box 6"/>
          <p:cNvSpPr txBox="1">
            <a:spLocks noChangeArrowheads="1"/>
          </p:cNvSpPr>
          <p:nvPr/>
        </p:nvSpPr>
        <p:spPr bwMode="auto">
          <a:xfrm>
            <a:off x="1038225" y="5707063"/>
            <a:ext cx="54276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  <a:defRPr/>
            </a:pPr>
            <a:r>
              <a:rPr lang="ko-KR" altLang="en-US" sz="2400" i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pitchFamily="18" charset="0"/>
              </a:rPr>
              <a:t> 최악의 경우에도 </a:t>
            </a:r>
            <a:r>
              <a:rPr lang="en-US" altLang="ko-KR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pitchFamily="18" charset="0"/>
              </a:rPr>
              <a:t>O</a:t>
            </a:r>
            <a:r>
              <a:rPr lang="en-US" altLang="ko-KR" sz="2400" i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pitchFamily="18" charset="0"/>
              </a:rPr>
              <a:t>(</a:t>
            </a:r>
            <a:r>
              <a:rPr lang="en-US" altLang="ko-KR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pitchFamily="18" charset="0"/>
              </a:rPr>
              <a:t>n</a:t>
            </a:r>
            <a:r>
              <a:rPr lang="en-US" altLang="ko-KR" sz="8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pitchFamily="18" charset="0"/>
              </a:rPr>
              <a:t> </a:t>
            </a:r>
            <a:r>
              <a:rPr lang="en-US" altLang="ko-KR" sz="2400" i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pitchFamily="18" charset="0"/>
              </a:rPr>
              <a:t>log</a:t>
            </a:r>
            <a:r>
              <a:rPr lang="en-US" altLang="ko-KR" sz="800" i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pitchFamily="18" charset="0"/>
              </a:rPr>
              <a:t> </a:t>
            </a:r>
            <a:r>
              <a:rPr lang="en-US" altLang="ko-KR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pitchFamily="18" charset="0"/>
              </a:rPr>
              <a:t>n</a:t>
            </a:r>
            <a:r>
              <a:rPr lang="en-US" altLang="ko-KR" sz="2400" i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pitchFamily="18" charset="0"/>
              </a:rPr>
              <a:t>) </a:t>
            </a:r>
            <a:r>
              <a:rPr lang="ko-KR" altLang="en-US" sz="2400" i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pitchFamily="18" charset="0"/>
              </a:rPr>
              <a:t>시간 소요</a:t>
            </a:r>
            <a:r>
              <a:rPr lang="en-US" altLang="ko-KR" sz="2400" i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pitchFamily="18" charset="0"/>
              </a:rPr>
              <a:t>!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40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힙정렬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buildHeap</a:t>
            </a:r>
            <a:r>
              <a:rPr lang="en-US" dirty="0" smtClean="0"/>
              <a:t>(A[], n)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for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 n/2 </a:t>
            </a:r>
            <a:r>
              <a:rPr lang="en-US" dirty="0" err="1" smtClean="0">
                <a:sym typeface="Wingdings" panose="05000000000000000000" pitchFamily="2" charset="2"/>
              </a:rPr>
              <a:t>downto</a:t>
            </a:r>
            <a:r>
              <a:rPr lang="en-US" dirty="0" smtClean="0">
                <a:sym typeface="Wingdings" panose="05000000000000000000" pitchFamily="2" charset="2"/>
              </a:rPr>
              <a:t> 1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</a:t>
            </a:r>
            <a:r>
              <a:rPr lang="en-US" dirty="0" smtClean="0">
                <a:sym typeface="Wingdings" panose="05000000000000000000" pitchFamily="2" charset="2"/>
              </a:rPr>
              <a:t>	</a:t>
            </a:r>
            <a:r>
              <a:rPr lang="en-US" dirty="0" err="1" smtClean="0">
                <a:sym typeface="Wingdings" panose="05000000000000000000" pitchFamily="2" charset="2"/>
              </a:rPr>
              <a:t>heapify</a:t>
            </a:r>
            <a:r>
              <a:rPr lang="en-US" dirty="0" smtClean="0">
                <a:sym typeface="Wingdings" panose="05000000000000000000" pitchFamily="2" charset="2"/>
              </a:rPr>
              <a:t>(A, </a:t>
            </a:r>
            <a:r>
              <a:rPr lang="en-US" dirty="0" err="1" smtClean="0">
                <a:sym typeface="Wingdings" panose="05000000000000000000" pitchFamily="2" charset="2"/>
              </a:rPr>
              <a:t>i</a:t>
            </a:r>
            <a:r>
              <a:rPr lang="en-US" dirty="0" smtClean="0">
                <a:sym typeface="Wingdings" panose="05000000000000000000" pitchFamily="2" charset="2"/>
              </a:rPr>
              <a:t>, n);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31230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힙정렬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256" y="1265464"/>
            <a:ext cx="8882743" cy="49067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pc="-100" dirty="0" err="1" smtClean="0"/>
              <a:t>heapify</a:t>
            </a:r>
            <a:r>
              <a:rPr lang="en-US" spc="-100" dirty="0" smtClean="0"/>
              <a:t>(A[], k, n) {       </a:t>
            </a:r>
            <a:r>
              <a:rPr lang="en-US" altLang="ko-KR" dirty="0" smtClean="0"/>
              <a:t>▷</a:t>
            </a:r>
            <a:r>
              <a:rPr lang="en-US" altLang="ko-KR" spc="-100" dirty="0" smtClean="0"/>
              <a:t> </a:t>
            </a:r>
            <a:r>
              <a:rPr lang="en-US" spc="-100" dirty="0" smtClean="0"/>
              <a:t>A[k]</a:t>
            </a:r>
            <a:r>
              <a:rPr lang="ko-KR" altLang="en-US" spc="-100" dirty="0" smtClean="0"/>
              <a:t>를 루트로 하는 </a:t>
            </a:r>
            <a:r>
              <a:rPr lang="ko-KR" altLang="en-US" spc="-100" dirty="0" err="1" smtClean="0"/>
              <a:t>트리를</a:t>
            </a:r>
            <a:r>
              <a:rPr lang="ko-KR" altLang="en-US" spc="-100" dirty="0" smtClean="0"/>
              <a:t> </a:t>
            </a:r>
            <a:r>
              <a:rPr lang="ko-KR" altLang="en-US" spc="-100" dirty="0" err="1" smtClean="0"/>
              <a:t>힙성질을</a:t>
            </a:r>
            <a:r>
              <a:rPr lang="ko-KR" altLang="en-US" spc="-100" dirty="0" smtClean="0"/>
              <a:t> 만족하도록 수선</a:t>
            </a:r>
            <a:endParaRPr lang="en-US" altLang="ko-KR" spc="-100" dirty="0" smtClean="0"/>
          </a:p>
          <a:p>
            <a:pPr marL="0" indent="0">
              <a:buNone/>
            </a:pPr>
            <a:r>
              <a:rPr lang="en-US" spc="-100" dirty="0"/>
              <a:t>	</a:t>
            </a:r>
            <a:r>
              <a:rPr lang="en-US" spc="-100" dirty="0" smtClean="0"/>
              <a:t>left </a:t>
            </a:r>
            <a:r>
              <a:rPr lang="en-US" spc="-100" dirty="0" smtClean="0">
                <a:sym typeface="Wingdings" panose="05000000000000000000" pitchFamily="2" charset="2"/>
              </a:rPr>
              <a:t> 2k</a:t>
            </a:r>
            <a:r>
              <a:rPr lang="en-US" spc="-100" dirty="0">
                <a:sym typeface="Wingdings" panose="05000000000000000000" pitchFamily="2" charset="2"/>
              </a:rPr>
              <a:t>;</a:t>
            </a:r>
            <a:r>
              <a:rPr lang="en-US" spc="-100" dirty="0" smtClean="0">
                <a:sym typeface="Wingdings" panose="05000000000000000000" pitchFamily="2" charset="2"/>
              </a:rPr>
              <a:t> right  2k + 1;</a:t>
            </a:r>
          </a:p>
          <a:p>
            <a:pPr marL="0" indent="0">
              <a:buNone/>
            </a:pPr>
            <a:r>
              <a:rPr lang="en-US" spc="-100" dirty="0">
                <a:sym typeface="Wingdings" panose="05000000000000000000" pitchFamily="2" charset="2"/>
              </a:rPr>
              <a:t>	</a:t>
            </a:r>
            <a:r>
              <a:rPr lang="en-US" spc="-100" dirty="0" smtClean="0">
                <a:sym typeface="Wingdings" panose="05000000000000000000" pitchFamily="2" charset="2"/>
              </a:rPr>
              <a:t>if (right &lt;= n) then                             </a:t>
            </a:r>
            <a:r>
              <a:rPr lang="en-US" altLang="ko-KR" dirty="0" smtClean="0"/>
              <a:t>▷ </a:t>
            </a:r>
            <a:r>
              <a:rPr lang="en-US" spc="-100" dirty="0" smtClean="0">
                <a:sym typeface="Wingdings" panose="05000000000000000000" pitchFamily="2" charset="2"/>
              </a:rPr>
              <a:t>k</a:t>
            </a:r>
            <a:r>
              <a:rPr lang="ko-KR" altLang="en-US" spc="-100" dirty="0" smtClean="0">
                <a:sym typeface="Wingdings" panose="05000000000000000000" pitchFamily="2" charset="2"/>
              </a:rPr>
              <a:t>가 두 개의 자식을 가지는 경우</a:t>
            </a:r>
            <a:endParaRPr lang="en-US" altLang="ko-KR" spc="-1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pc="-100" dirty="0">
                <a:sym typeface="Wingdings" panose="05000000000000000000" pitchFamily="2" charset="2"/>
              </a:rPr>
              <a:t>	</a:t>
            </a:r>
            <a:r>
              <a:rPr lang="en-US" spc="-100" dirty="0" smtClean="0">
                <a:sym typeface="Wingdings" panose="05000000000000000000" pitchFamily="2" charset="2"/>
              </a:rPr>
              <a:t>	if (A[left] &lt; A[right]) then smaller  left;</a:t>
            </a:r>
          </a:p>
          <a:p>
            <a:pPr marL="0" indent="0">
              <a:buNone/>
            </a:pPr>
            <a:r>
              <a:rPr lang="en-US" spc="-100" dirty="0" smtClean="0">
                <a:sym typeface="Wingdings" panose="05000000000000000000" pitchFamily="2" charset="2"/>
              </a:rPr>
              <a:t>		else smaller  right;</a:t>
            </a:r>
          </a:p>
          <a:p>
            <a:pPr marL="0" indent="0">
              <a:buNone/>
            </a:pPr>
            <a:r>
              <a:rPr lang="en-US" spc="-100" dirty="0" smtClean="0">
                <a:sym typeface="Wingdings" panose="05000000000000000000" pitchFamily="2" charset="2"/>
              </a:rPr>
              <a:t>	}</a:t>
            </a:r>
          </a:p>
          <a:p>
            <a:pPr marL="0" indent="0">
              <a:buNone/>
            </a:pPr>
            <a:r>
              <a:rPr lang="en-US" spc="-100" dirty="0">
                <a:sym typeface="Wingdings" panose="05000000000000000000" pitchFamily="2" charset="2"/>
              </a:rPr>
              <a:t>	</a:t>
            </a:r>
            <a:r>
              <a:rPr lang="en-US" spc="-100" dirty="0" smtClean="0">
                <a:sym typeface="Wingdings" panose="05000000000000000000" pitchFamily="2" charset="2"/>
              </a:rPr>
              <a:t>else if (left &lt;= n) then smaller  left;     </a:t>
            </a:r>
            <a:r>
              <a:rPr lang="en-US" altLang="ko-KR" dirty="0" smtClean="0"/>
              <a:t>▷</a:t>
            </a:r>
            <a:r>
              <a:rPr lang="en-US" spc="-100" dirty="0" smtClean="0">
                <a:sym typeface="Wingdings" panose="05000000000000000000" pitchFamily="2" charset="2"/>
              </a:rPr>
              <a:t>k</a:t>
            </a:r>
            <a:r>
              <a:rPr lang="ko-KR" altLang="en-US" spc="-100" dirty="0" smtClean="0">
                <a:sym typeface="Wingdings" panose="05000000000000000000" pitchFamily="2" charset="2"/>
              </a:rPr>
              <a:t>가 왼쪽 자식만 가지는 경우</a:t>
            </a:r>
            <a:endParaRPr lang="en-US" altLang="ko-KR" spc="-1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pc="-100" dirty="0" smtClean="0">
                <a:sym typeface="Wingdings" panose="05000000000000000000" pitchFamily="2" charset="2"/>
              </a:rPr>
              <a:t>	else return;</a:t>
            </a:r>
          </a:p>
          <a:p>
            <a:pPr marL="0" indent="0">
              <a:buNone/>
            </a:pPr>
            <a:r>
              <a:rPr lang="en-US" spc="-100" dirty="0">
                <a:sym typeface="Wingdings" panose="05000000000000000000" pitchFamily="2" charset="2"/>
              </a:rPr>
              <a:t>	</a:t>
            </a:r>
            <a:r>
              <a:rPr lang="en-US" spc="-100" dirty="0" smtClean="0">
                <a:sym typeface="Wingdings" panose="05000000000000000000" pitchFamily="2" charset="2"/>
              </a:rPr>
              <a:t>if (A[smaller] &lt; A[k]) then {                       </a:t>
            </a:r>
            <a:r>
              <a:rPr lang="en-US" altLang="ko-KR" dirty="0" smtClean="0"/>
              <a:t>▷</a:t>
            </a:r>
            <a:r>
              <a:rPr lang="ko-KR" altLang="en-US" dirty="0" err="1" smtClean="0"/>
              <a:t>서브트리</a:t>
            </a:r>
            <a:r>
              <a:rPr lang="ko-KR" altLang="en-US" dirty="0" smtClean="0"/>
              <a:t> 재귀적 조정</a:t>
            </a:r>
            <a:endParaRPr lang="en-US" altLang="ko-KR" dirty="0" smtClean="0"/>
          </a:p>
          <a:p>
            <a:pPr marL="0" indent="0">
              <a:buNone/>
            </a:pPr>
            <a:r>
              <a:rPr lang="en-US" spc="-100" dirty="0"/>
              <a:t>	</a:t>
            </a:r>
            <a:r>
              <a:rPr lang="en-US" spc="-100" dirty="0" smtClean="0"/>
              <a:t>	A[k] </a:t>
            </a:r>
            <a:r>
              <a:rPr lang="en-US" spc="-100" dirty="0" smtClean="0">
                <a:sym typeface="Wingdings" panose="05000000000000000000" pitchFamily="2" charset="2"/>
              </a:rPr>
              <a:t> A[smaller];</a:t>
            </a:r>
          </a:p>
          <a:p>
            <a:pPr marL="0" indent="0">
              <a:buNone/>
            </a:pPr>
            <a:r>
              <a:rPr lang="en-US" spc="-100" dirty="0">
                <a:sym typeface="Wingdings" panose="05000000000000000000" pitchFamily="2" charset="2"/>
              </a:rPr>
              <a:t>	</a:t>
            </a:r>
            <a:r>
              <a:rPr lang="en-US" spc="-100" dirty="0" smtClean="0">
                <a:sym typeface="Wingdings" panose="05000000000000000000" pitchFamily="2" charset="2"/>
              </a:rPr>
              <a:t>	</a:t>
            </a:r>
            <a:r>
              <a:rPr lang="en-US" spc="-100" dirty="0" err="1" smtClean="0">
                <a:sym typeface="Wingdings" panose="05000000000000000000" pitchFamily="2" charset="2"/>
              </a:rPr>
              <a:t>heapify</a:t>
            </a:r>
            <a:r>
              <a:rPr lang="en-US" spc="-100" dirty="0" smtClean="0">
                <a:sym typeface="Wingdings" panose="05000000000000000000" pitchFamily="2" charset="2"/>
              </a:rPr>
              <a:t>(A, smaller, n); </a:t>
            </a:r>
          </a:p>
          <a:p>
            <a:pPr marL="0" indent="0">
              <a:buNone/>
            </a:pPr>
            <a:r>
              <a:rPr lang="en-US" spc="-100" dirty="0" smtClean="0">
                <a:sym typeface="Wingdings" panose="05000000000000000000" pitchFamily="2" charset="2"/>
              </a:rPr>
              <a:t>	}</a:t>
            </a:r>
          </a:p>
          <a:p>
            <a:pPr marL="0" indent="0">
              <a:buNone/>
            </a:pPr>
            <a:r>
              <a:rPr lang="en-US" spc="-100" dirty="0" smtClean="0">
                <a:sym typeface="Wingdings" panose="05000000000000000000" pitchFamily="2" charset="2"/>
              </a:rPr>
              <a:t>}</a:t>
            </a:r>
            <a:endParaRPr lang="en-US" spc="-1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89905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66" name="Group 41"/>
          <p:cNvGrpSpPr>
            <a:grpSpLocks/>
          </p:cNvGrpSpPr>
          <p:nvPr/>
        </p:nvGrpSpPr>
        <p:grpSpPr bwMode="auto">
          <a:xfrm>
            <a:off x="406400" y="2082800"/>
            <a:ext cx="3721100" cy="2755900"/>
            <a:chOff x="256" y="1312"/>
            <a:chExt cx="2344" cy="1736"/>
          </a:xfrm>
        </p:grpSpPr>
        <p:sp>
          <p:nvSpPr>
            <p:cNvPr id="313346" name="Oval 2"/>
            <p:cNvSpPr>
              <a:spLocks noChangeArrowheads="1"/>
            </p:cNvSpPr>
            <p:nvPr/>
          </p:nvSpPr>
          <p:spPr bwMode="auto">
            <a:xfrm>
              <a:off x="1424" y="1312"/>
              <a:ext cx="352" cy="36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</a:endParaRPr>
            </a:p>
          </p:txBody>
        </p:sp>
        <p:sp>
          <p:nvSpPr>
            <p:cNvPr id="313347" name="Text Box 3"/>
            <p:cNvSpPr txBox="1">
              <a:spLocks noChangeArrowheads="1"/>
            </p:cNvSpPr>
            <p:nvPr/>
          </p:nvSpPr>
          <p:spPr bwMode="auto">
            <a:xfrm>
              <a:off x="1478" y="1321"/>
              <a:ext cx="241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r>
                <a:rPr lang="en-US" altLang="ko-KR" i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3</a:t>
              </a:r>
            </a:p>
          </p:txBody>
        </p:sp>
        <p:sp>
          <p:nvSpPr>
            <p:cNvPr id="313348" name="Oval 4"/>
            <p:cNvSpPr>
              <a:spLocks noChangeArrowheads="1"/>
            </p:cNvSpPr>
            <p:nvPr/>
          </p:nvSpPr>
          <p:spPr bwMode="auto">
            <a:xfrm>
              <a:off x="648" y="1968"/>
              <a:ext cx="352" cy="36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</a:endParaRPr>
            </a:p>
          </p:txBody>
        </p:sp>
        <p:sp>
          <p:nvSpPr>
            <p:cNvPr id="313349" name="Text Box 5"/>
            <p:cNvSpPr txBox="1">
              <a:spLocks noChangeArrowheads="1"/>
            </p:cNvSpPr>
            <p:nvPr/>
          </p:nvSpPr>
          <p:spPr bwMode="auto">
            <a:xfrm>
              <a:off x="702" y="1977"/>
              <a:ext cx="241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r>
                <a:rPr lang="en-US" altLang="ko-KR" i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6</a:t>
              </a:r>
            </a:p>
          </p:txBody>
        </p:sp>
        <p:sp>
          <p:nvSpPr>
            <p:cNvPr id="313350" name="Oval 6"/>
            <p:cNvSpPr>
              <a:spLocks noChangeArrowheads="1"/>
            </p:cNvSpPr>
            <p:nvPr/>
          </p:nvSpPr>
          <p:spPr bwMode="auto">
            <a:xfrm>
              <a:off x="2248" y="1960"/>
              <a:ext cx="352" cy="36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</a:endParaRPr>
            </a:p>
          </p:txBody>
        </p:sp>
        <p:sp>
          <p:nvSpPr>
            <p:cNvPr id="313351" name="Text Box 7"/>
            <p:cNvSpPr txBox="1">
              <a:spLocks noChangeArrowheads="1"/>
            </p:cNvSpPr>
            <p:nvPr/>
          </p:nvSpPr>
          <p:spPr bwMode="auto">
            <a:xfrm>
              <a:off x="2302" y="1969"/>
              <a:ext cx="241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r>
                <a:rPr lang="en-US" altLang="ko-KR" i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4</a:t>
              </a:r>
            </a:p>
          </p:txBody>
        </p:sp>
        <p:sp>
          <p:nvSpPr>
            <p:cNvPr id="313352" name="Oval 8"/>
            <p:cNvSpPr>
              <a:spLocks noChangeArrowheads="1"/>
            </p:cNvSpPr>
            <p:nvPr/>
          </p:nvSpPr>
          <p:spPr bwMode="auto">
            <a:xfrm>
              <a:off x="256" y="2688"/>
              <a:ext cx="352" cy="36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</a:endParaRPr>
            </a:p>
          </p:txBody>
        </p:sp>
        <p:sp>
          <p:nvSpPr>
            <p:cNvPr id="313353" name="Text Box 9"/>
            <p:cNvSpPr txBox="1">
              <a:spLocks noChangeArrowheads="1"/>
            </p:cNvSpPr>
            <p:nvPr/>
          </p:nvSpPr>
          <p:spPr bwMode="auto">
            <a:xfrm>
              <a:off x="310" y="2697"/>
              <a:ext cx="241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r>
                <a:rPr lang="en-US" altLang="ko-KR" i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8</a:t>
              </a:r>
            </a:p>
          </p:txBody>
        </p:sp>
        <p:sp>
          <p:nvSpPr>
            <p:cNvPr id="313354" name="Oval 10"/>
            <p:cNvSpPr>
              <a:spLocks noChangeArrowheads="1"/>
            </p:cNvSpPr>
            <p:nvPr/>
          </p:nvSpPr>
          <p:spPr bwMode="auto">
            <a:xfrm>
              <a:off x="1032" y="2688"/>
              <a:ext cx="352" cy="36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</a:endParaRPr>
            </a:p>
          </p:txBody>
        </p:sp>
        <p:sp>
          <p:nvSpPr>
            <p:cNvPr id="313355" name="Text Box 11"/>
            <p:cNvSpPr txBox="1">
              <a:spLocks noChangeArrowheads="1"/>
            </p:cNvSpPr>
            <p:nvPr/>
          </p:nvSpPr>
          <p:spPr bwMode="auto">
            <a:xfrm>
              <a:off x="1086" y="2697"/>
              <a:ext cx="241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r>
                <a:rPr lang="en-US" altLang="ko-KR" i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9</a:t>
              </a:r>
            </a:p>
          </p:txBody>
        </p:sp>
        <p:sp>
          <p:nvSpPr>
            <p:cNvPr id="313356" name="Oval 12"/>
            <p:cNvSpPr>
              <a:spLocks noChangeArrowheads="1"/>
            </p:cNvSpPr>
            <p:nvPr/>
          </p:nvSpPr>
          <p:spPr bwMode="auto">
            <a:xfrm>
              <a:off x="1880" y="2688"/>
              <a:ext cx="352" cy="36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</a:endParaRPr>
            </a:p>
          </p:txBody>
        </p:sp>
        <p:sp>
          <p:nvSpPr>
            <p:cNvPr id="313357" name="Text Box 13"/>
            <p:cNvSpPr txBox="1">
              <a:spLocks noChangeArrowheads="1"/>
            </p:cNvSpPr>
            <p:nvPr/>
          </p:nvSpPr>
          <p:spPr bwMode="auto">
            <a:xfrm>
              <a:off x="1934" y="2697"/>
              <a:ext cx="241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r>
                <a:rPr lang="en-US" altLang="ko-KR" i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7</a:t>
              </a:r>
            </a:p>
          </p:txBody>
        </p:sp>
        <p:sp>
          <p:nvSpPr>
            <p:cNvPr id="313358" name="Line 14"/>
            <p:cNvSpPr>
              <a:spLocks noChangeShapeType="1"/>
            </p:cNvSpPr>
            <p:nvPr/>
          </p:nvSpPr>
          <p:spPr bwMode="auto">
            <a:xfrm flipH="1">
              <a:off x="920" y="1624"/>
              <a:ext cx="552" cy="3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</a:endParaRPr>
            </a:p>
          </p:txBody>
        </p:sp>
        <p:sp>
          <p:nvSpPr>
            <p:cNvPr id="313359" name="Line 15"/>
            <p:cNvSpPr>
              <a:spLocks noChangeShapeType="1"/>
            </p:cNvSpPr>
            <p:nvPr/>
          </p:nvSpPr>
          <p:spPr bwMode="auto">
            <a:xfrm>
              <a:off x="1712" y="1640"/>
              <a:ext cx="576" cy="3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</a:endParaRPr>
            </a:p>
          </p:txBody>
        </p:sp>
        <p:sp>
          <p:nvSpPr>
            <p:cNvPr id="313360" name="Line 16"/>
            <p:cNvSpPr>
              <a:spLocks noChangeShapeType="1"/>
            </p:cNvSpPr>
            <p:nvPr/>
          </p:nvSpPr>
          <p:spPr bwMode="auto">
            <a:xfrm flipH="1">
              <a:off x="464" y="2304"/>
              <a:ext cx="272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</a:endParaRPr>
            </a:p>
          </p:txBody>
        </p:sp>
        <p:sp>
          <p:nvSpPr>
            <p:cNvPr id="313361" name="Line 17"/>
            <p:cNvSpPr>
              <a:spLocks noChangeShapeType="1"/>
            </p:cNvSpPr>
            <p:nvPr/>
          </p:nvSpPr>
          <p:spPr bwMode="auto">
            <a:xfrm>
              <a:off x="904" y="2304"/>
              <a:ext cx="200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</a:endParaRPr>
            </a:p>
          </p:txBody>
        </p:sp>
        <p:sp>
          <p:nvSpPr>
            <p:cNvPr id="313362" name="Line 18"/>
            <p:cNvSpPr>
              <a:spLocks noChangeShapeType="1"/>
            </p:cNvSpPr>
            <p:nvPr/>
          </p:nvSpPr>
          <p:spPr bwMode="auto">
            <a:xfrm flipH="1">
              <a:off x="2112" y="2312"/>
              <a:ext cx="240" cy="3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</a:endParaRPr>
            </a:p>
          </p:txBody>
        </p:sp>
      </p:grpSp>
      <p:sp>
        <p:nvSpPr>
          <p:cNvPr id="313367" name="Oval 23"/>
          <p:cNvSpPr>
            <a:spLocks noChangeArrowheads="1"/>
          </p:cNvSpPr>
          <p:nvPr/>
        </p:nvSpPr>
        <p:spPr bwMode="auto">
          <a:xfrm>
            <a:off x="8216900" y="3098800"/>
            <a:ext cx="558800" cy="5715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grpSp>
        <p:nvGrpSpPr>
          <p:cNvPr id="36868" name="Group 42"/>
          <p:cNvGrpSpPr>
            <a:grpSpLocks/>
          </p:cNvGrpSpPr>
          <p:nvPr/>
        </p:nvGrpSpPr>
        <p:grpSpPr bwMode="auto">
          <a:xfrm>
            <a:off x="5054600" y="2070100"/>
            <a:ext cx="3630613" cy="2755900"/>
            <a:chOff x="3184" y="1304"/>
            <a:chExt cx="2287" cy="1736"/>
          </a:xfrm>
        </p:grpSpPr>
        <p:sp>
          <p:nvSpPr>
            <p:cNvPr id="313363" name="Oval 19"/>
            <p:cNvSpPr>
              <a:spLocks noChangeArrowheads="1"/>
            </p:cNvSpPr>
            <p:nvPr/>
          </p:nvSpPr>
          <p:spPr bwMode="auto">
            <a:xfrm>
              <a:off x="4352" y="1304"/>
              <a:ext cx="352" cy="36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</a:endParaRPr>
            </a:p>
          </p:txBody>
        </p:sp>
        <p:sp>
          <p:nvSpPr>
            <p:cNvPr id="313364" name="Text Box 20"/>
            <p:cNvSpPr txBox="1">
              <a:spLocks noChangeArrowheads="1"/>
            </p:cNvSpPr>
            <p:nvPr/>
          </p:nvSpPr>
          <p:spPr bwMode="auto">
            <a:xfrm>
              <a:off x="4406" y="1313"/>
              <a:ext cx="241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r>
                <a:rPr lang="en-US" altLang="ko-KR" i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3</a:t>
              </a:r>
            </a:p>
          </p:txBody>
        </p:sp>
        <p:sp>
          <p:nvSpPr>
            <p:cNvPr id="313365" name="Oval 21"/>
            <p:cNvSpPr>
              <a:spLocks noChangeArrowheads="1"/>
            </p:cNvSpPr>
            <p:nvPr/>
          </p:nvSpPr>
          <p:spPr bwMode="auto">
            <a:xfrm>
              <a:off x="3576" y="1960"/>
              <a:ext cx="352" cy="360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</a:endParaRPr>
            </a:p>
          </p:txBody>
        </p:sp>
        <p:sp>
          <p:nvSpPr>
            <p:cNvPr id="313366" name="Text Box 22"/>
            <p:cNvSpPr txBox="1">
              <a:spLocks noChangeArrowheads="1"/>
            </p:cNvSpPr>
            <p:nvPr/>
          </p:nvSpPr>
          <p:spPr bwMode="auto">
            <a:xfrm>
              <a:off x="3630" y="1969"/>
              <a:ext cx="241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r>
                <a:rPr lang="en-US" altLang="ko-KR" i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8</a:t>
              </a:r>
            </a:p>
          </p:txBody>
        </p:sp>
        <p:sp>
          <p:nvSpPr>
            <p:cNvPr id="313368" name="Text Box 24"/>
            <p:cNvSpPr txBox="1">
              <a:spLocks noChangeArrowheads="1"/>
            </p:cNvSpPr>
            <p:nvPr/>
          </p:nvSpPr>
          <p:spPr bwMode="auto">
            <a:xfrm>
              <a:off x="5230" y="1961"/>
              <a:ext cx="241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r>
                <a:rPr lang="en-US" altLang="ko-KR" i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4</a:t>
              </a:r>
            </a:p>
          </p:txBody>
        </p:sp>
        <p:sp>
          <p:nvSpPr>
            <p:cNvPr id="313369" name="Oval 25"/>
            <p:cNvSpPr>
              <a:spLocks noChangeArrowheads="1"/>
            </p:cNvSpPr>
            <p:nvPr/>
          </p:nvSpPr>
          <p:spPr bwMode="auto">
            <a:xfrm>
              <a:off x="3184" y="2680"/>
              <a:ext cx="352" cy="360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</a:endParaRPr>
            </a:p>
          </p:txBody>
        </p:sp>
        <p:sp>
          <p:nvSpPr>
            <p:cNvPr id="313370" name="Text Box 26"/>
            <p:cNvSpPr txBox="1">
              <a:spLocks noChangeArrowheads="1"/>
            </p:cNvSpPr>
            <p:nvPr/>
          </p:nvSpPr>
          <p:spPr bwMode="auto">
            <a:xfrm>
              <a:off x="3238" y="2689"/>
              <a:ext cx="241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r>
                <a:rPr lang="en-US" altLang="ko-KR" i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6</a:t>
              </a:r>
            </a:p>
          </p:txBody>
        </p:sp>
        <p:sp>
          <p:nvSpPr>
            <p:cNvPr id="313371" name="Oval 27"/>
            <p:cNvSpPr>
              <a:spLocks noChangeArrowheads="1"/>
            </p:cNvSpPr>
            <p:nvPr/>
          </p:nvSpPr>
          <p:spPr bwMode="auto">
            <a:xfrm>
              <a:off x="3960" y="2680"/>
              <a:ext cx="352" cy="36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</a:endParaRPr>
            </a:p>
          </p:txBody>
        </p:sp>
        <p:sp>
          <p:nvSpPr>
            <p:cNvPr id="313372" name="Text Box 28"/>
            <p:cNvSpPr txBox="1">
              <a:spLocks noChangeArrowheads="1"/>
            </p:cNvSpPr>
            <p:nvPr/>
          </p:nvSpPr>
          <p:spPr bwMode="auto">
            <a:xfrm>
              <a:off x="4014" y="2689"/>
              <a:ext cx="241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r>
                <a:rPr lang="en-US" altLang="ko-KR" i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9</a:t>
              </a:r>
            </a:p>
          </p:txBody>
        </p:sp>
        <p:sp>
          <p:nvSpPr>
            <p:cNvPr id="313373" name="Oval 29"/>
            <p:cNvSpPr>
              <a:spLocks noChangeArrowheads="1"/>
            </p:cNvSpPr>
            <p:nvPr/>
          </p:nvSpPr>
          <p:spPr bwMode="auto">
            <a:xfrm>
              <a:off x="4808" y="2680"/>
              <a:ext cx="352" cy="36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</a:endParaRPr>
            </a:p>
          </p:txBody>
        </p:sp>
        <p:sp>
          <p:nvSpPr>
            <p:cNvPr id="313374" name="Text Box 30"/>
            <p:cNvSpPr txBox="1">
              <a:spLocks noChangeArrowheads="1"/>
            </p:cNvSpPr>
            <p:nvPr/>
          </p:nvSpPr>
          <p:spPr bwMode="auto">
            <a:xfrm>
              <a:off x="4862" y="2689"/>
              <a:ext cx="241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r>
                <a:rPr lang="en-US" altLang="ko-KR" i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7</a:t>
              </a:r>
            </a:p>
          </p:txBody>
        </p:sp>
        <p:sp>
          <p:nvSpPr>
            <p:cNvPr id="313375" name="Line 31"/>
            <p:cNvSpPr>
              <a:spLocks noChangeShapeType="1"/>
            </p:cNvSpPr>
            <p:nvPr/>
          </p:nvSpPr>
          <p:spPr bwMode="auto">
            <a:xfrm flipH="1">
              <a:off x="3848" y="1616"/>
              <a:ext cx="552" cy="3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</a:endParaRPr>
            </a:p>
          </p:txBody>
        </p:sp>
        <p:sp>
          <p:nvSpPr>
            <p:cNvPr id="313376" name="Line 32"/>
            <p:cNvSpPr>
              <a:spLocks noChangeShapeType="1"/>
            </p:cNvSpPr>
            <p:nvPr/>
          </p:nvSpPr>
          <p:spPr bwMode="auto">
            <a:xfrm>
              <a:off x="4640" y="1632"/>
              <a:ext cx="576" cy="3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</a:endParaRPr>
            </a:p>
          </p:txBody>
        </p:sp>
        <p:sp>
          <p:nvSpPr>
            <p:cNvPr id="313377" name="Line 33"/>
            <p:cNvSpPr>
              <a:spLocks noChangeShapeType="1"/>
            </p:cNvSpPr>
            <p:nvPr/>
          </p:nvSpPr>
          <p:spPr bwMode="auto">
            <a:xfrm flipH="1">
              <a:off x="3392" y="2296"/>
              <a:ext cx="272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</a:endParaRPr>
            </a:p>
          </p:txBody>
        </p:sp>
        <p:sp>
          <p:nvSpPr>
            <p:cNvPr id="313378" name="Line 34"/>
            <p:cNvSpPr>
              <a:spLocks noChangeShapeType="1"/>
            </p:cNvSpPr>
            <p:nvPr/>
          </p:nvSpPr>
          <p:spPr bwMode="auto">
            <a:xfrm>
              <a:off x="3832" y="2296"/>
              <a:ext cx="200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</a:endParaRPr>
            </a:p>
          </p:txBody>
        </p:sp>
        <p:sp>
          <p:nvSpPr>
            <p:cNvPr id="313379" name="Line 35"/>
            <p:cNvSpPr>
              <a:spLocks noChangeShapeType="1"/>
            </p:cNvSpPr>
            <p:nvPr/>
          </p:nvSpPr>
          <p:spPr bwMode="auto">
            <a:xfrm flipH="1">
              <a:off x="5040" y="2304"/>
              <a:ext cx="240" cy="3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</a:endParaRPr>
            </a:p>
          </p:txBody>
        </p:sp>
      </p:grpSp>
      <p:sp>
        <p:nvSpPr>
          <p:cNvPr id="313383" name="Text Box 39"/>
          <p:cNvSpPr txBox="1">
            <a:spLocks noChangeArrowheads="1"/>
          </p:cNvSpPr>
          <p:nvPr/>
        </p:nvSpPr>
        <p:spPr bwMode="auto">
          <a:xfrm>
            <a:off x="2155825" y="5213350"/>
            <a:ext cx="5397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i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힙</a:t>
            </a:r>
          </a:p>
        </p:txBody>
      </p:sp>
      <p:sp>
        <p:nvSpPr>
          <p:cNvPr id="313384" name="Text Box 40"/>
          <p:cNvSpPr txBox="1">
            <a:spLocks noChangeArrowheads="1"/>
          </p:cNvSpPr>
          <p:nvPr/>
        </p:nvSpPr>
        <p:spPr bwMode="auto">
          <a:xfrm>
            <a:off x="6334125" y="5208588"/>
            <a:ext cx="134937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i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힙 아님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힙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73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3506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634437"/>
              </p:ext>
            </p:extLst>
          </p:nvPr>
        </p:nvGraphicFramePr>
        <p:xfrm>
          <a:off x="5549900" y="1990725"/>
          <a:ext cx="3116263" cy="2895602"/>
        </p:xfrm>
        <a:graphic>
          <a:graphicData uri="http://schemas.openxmlformats.org/drawingml/2006/table">
            <a:tbl>
              <a:tblPr/>
              <a:tblGrid>
                <a:gridCol w="519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9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91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91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30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30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1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1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49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629" name="Text Box 53"/>
          <p:cNvSpPr txBox="1">
            <a:spLocks noChangeArrowheads="1"/>
          </p:cNvSpPr>
          <p:nvPr/>
        </p:nvSpPr>
        <p:spPr bwMode="auto">
          <a:xfrm>
            <a:off x="5153025" y="2058988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1</a:t>
            </a:r>
          </a:p>
        </p:txBody>
      </p:sp>
      <p:sp>
        <p:nvSpPr>
          <p:cNvPr id="24630" name="Text Box 54"/>
          <p:cNvSpPr txBox="1">
            <a:spLocks noChangeArrowheads="1"/>
          </p:cNvSpPr>
          <p:nvPr/>
        </p:nvSpPr>
        <p:spPr bwMode="auto">
          <a:xfrm>
            <a:off x="5149850" y="4648200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6</a:t>
            </a:r>
          </a:p>
        </p:txBody>
      </p:sp>
      <p:sp>
        <p:nvSpPr>
          <p:cNvPr id="24631" name="Text Box 55"/>
          <p:cNvSpPr txBox="1">
            <a:spLocks noChangeArrowheads="1"/>
          </p:cNvSpPr>
          <p:nvPr/>
        </p:nvSpPr>
        <p:spPr bwMode="auto">
          <a:xfrm>
            <a:off x="5154613" y="4111625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5</a:t>
            </a:r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5148263" y="3603625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4</a:t>
            </a:r>
          </a:p>
        </p:txBody>
      </p:sp>
      <p:sp>
        <p:nvSpPr>
          <p:cNvPr id="24633" name="Text Box 57"/>
          <p:cNvSpPr txBox="1">
            <a:spLocks noChangeArrowheads="1"/>
          </p:cNvSpPr>
          <p:nvPr/>
        </p:nvSpPr>
        <p:spPr bwMode="auto">
          <a:xfrm>
            <a:off x="5143500" y="3094038"/>
            <a:ext cx="298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3</a:t>
            </a:r>
          </a:p>
        </p:txBody>
      </p:sp>
      <p:sp>
        <p:nvSpPr>
          <p:cNvPr id="24634" name="Text Box 58"/>
          <p:cNvSpPr txBox="1">
            <a:spLocks noChangeArrowheads="1"/>
          </p:cNvSpPr>
          <p:nvPr/>
        </p:nvSpPr>
        <p:spPr bwMode="auto">
          <a:xfrm>
            <a:off x="5148263" y="2565400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2</a:t>
            </a:r>
          </a:p>
        </p:txBody>
      </p:sp>
      <p:sp>
        <p:nvSpPr>
          <p:cNvPr id="24635" name="Text Box 59"/>
          <p:cNvSpPr txBox="1">
            <a:spLocks noChangeArrowheads="1"/>
          </p:cNvSpPr>
          <p:nvPr/>
        </p:nvSpPr>
        <p:spPr bwMode="auto">
          <a:xfrm>
            <a:off x="5649913" y="1603375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1</a:t>
            </a:r>
          </a:p>
        </p:txBody>
      </p:sp>
      <p:sp>
        <p:nvSpPr>
          <p:cNvPr id="24636" name="Text Box 60"/>
          <p:cNvSpPr txBox="1">
            <a:spLocks noChangeArrowheads="1"/>
          </p:cNvSpPr>
          <p:nvPr/>
        </p:nvSpPr>
        <p:spPr bwMode="auto">
          <a:xfrm>
            <a:off x="6173788" y="1604963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2</a:t>
            </a:r>
          </a:p>
        </p:txBody>
      </p:sp>
      <p:sp>
        <p:nvSpPr>
          <p:cNvPr id="24637" name="Text Box 61"/>
          <p:cNvSpPr txBox="1">
            <a:spLocks noChangeArrowheads="1"/>
          </p:cNvSpPr>
          <p:nvPr/>
        </p:nvSpPr>
        <p:spPr bwMode="auto">
          <a:xfrm>
            <a:off x="6688138" y="1604963"/>
            <a:ext cx="298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3</a:t>
            </a:r>
          </a:p>
        </p:txBody>
      </p:sp>
      <p:sp>
        <p:nvSpPr>
          <p:cNvPr id="24638" name="Text Box 62"/>
          <p:cNvSpPr txBox="1">
            <a:spLocks noChangeArrowheads="1"/>
          </p:cNvSpPr>
          <p:nvPr/>
        </p:nvSpPr>
        <p:spPr bwMode="auto">
          <a:xfrm>
            <a:off x="7208838" y="1597025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4</a:t>
            </a:r>
          </a:p>
        </p:txBody>
      </p:sp>
      <p:sp>
        <p:nvSpPr>
          <p:cNvPr id="24639" name="Text Box 63"/>
          <p:cNvSpPr txBox="1">
            <a:spLocks noChangeArrowheads="1"/>
          </p:cNvSpPr>
          <p:nvPr/>
        </p:nvSpPr>
        <p:spPr bwMode="auto">
          <a:xfrm>
            <a:off x="7731125" y="1600200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5</a:t>
            </a:r>
          </a:p>
        </p:txBody>
      </p:sp>
      <p:sp>
        <p:nvSpPr>
          <p:cNvPr id="24640" name="Text Box 64"/>
          <p:cNvSpPr txBox="1">
            <a:spLocks noChangeArrowheads="1"/>
          </p:cNvSpPr>
          <p:nvPr/>
        </p:nvSpPr>
        <p:spPr bwMode="auto">
          <a:xfrm>
            <a:off x="8243888" y="1595438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6</a:t>
            </a:r>
          </a:p>
        </p:txBody>
      </p:sp>
      <p:sp>
        <p:nvSpPr>
          <p:cNvPr id="24641" name="Text Box 65"/>
          <p:cNvSpPr txBox="1">
            <a:spLocks noChangeArrowheads="1"/>
          </p:cNvSpPr>
          <p:nvPr/>
        </p:nvSpPr>
        <p:spPr bwMode="auto">
          <a:xfrm>
            <a:off x="1562100" y="1570038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1</a:t>
            </a:r>
          </a:p>
        </p:txBody>
      </p:sp>
      <p:sp>
        <p:nvSpPr>
          <p:cNvPr id="24642" name="Text Box 66"/>
          <p:cNvSpPr txBox="1">
            <a:spLocks noChangeArrowheads="1"/>
          </p:cNvSpPr>
          <p:nvPr/>
        </p:nvSpPr>
        <p:spPr bwMode="auto">
          <a:xfrm>
            <a:off x="735013" y="2552700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2</a:t>
            </a:r>
          </a:p>
        </p:txBody>
      </p:sp>
      <p:sp>
        <p:nvSpPr>
          <p:cNvPr id="24643" name="Text Box 67"/>
          <p:cNvSpPr txBox="1">
            <a:spLocks noChangeArrowheads="1"/>
          </p:cNvSpPr>
          <p:nvPr/>
        </p:nvSpPr>
        <p:spPr bwMode="auto">
          <a:xfrm>
            <a:off x="730250" y="3771900"/>
            <a:ext cx="29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3</a:t>
            </a:r>
          </a:p>
        </p:txBody>
      </p:sp>
      <p:sp>
        <p:nvSpPr>
          <p:cNvPr id="24644" name="Text Box 68"/>
          <p:cNvSpPr txBox="1">
            <a:spLocks noChangeArrowheads="1"/>
          </p:cNvSpPr>
          <p:nvPr/>
        </p:nvSpPr>
        <p:spPr bwMode="auto">
          <a:xfrm>
            <a:off x="2511425" y="2557463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4</a:t>
            </a:r>
          </a:p>
        </p:txBody>
      </p:sp>
      <p:sp>
        <p:nvSpPr>
          <p:cNvPr id="24645" name="Text Box 69"/>
          <p:cNvSpPr txBox="1">
            <a:spLocks noChangeArrowheads="1"/>
          </p:cNvSpPr>
          <p:nvPr/>
        </p:nvSpPr>
        <p:spPr bwMode="auto">
          <a:xfrm>
            <a:off x="2555875" y="3792538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5</a:t>
            </a:r>
          </a:p>
        </p:txBody>
      </p:sp>
      <p:sp>
        <p:nvSpPr>
          <p:cNvPr id="24646" name="Text Box 70"/>
          <p:cNvSpPr txBox="1">
            <a:spLocks noChangeArrowheads="1"/>
          </p:cNvSpPr>
          <p:nvPr/>
        </p:nvSpPr>
        <p:spPr bwMode="auto">
          <a:xfrm>
            <a:off x="4049713" y="2568575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6</a:t>
            </a:r>
          </a:p>
        </p:txBody>
      </p:sp>
      <p:grpSp>
        <p:nvGrpSpPr>
          <p:cNvPr id="24647" name="Group 71"/>
          <p:cNvGrpSpPr>
            <a:grpSpLocks/>
          </p:cNvGrpSpPr>
          <p:nvPr/>
        </p:nvGrpSpPr>
        <p:grpSpPr bwMode="auto">
          <a:xfrm>
            <a:off x="539750" y="1617663"/>
            <a:ext cx="3984625" cy="2911475"/>
            <a:chOff x="538" y="259"/>
            <a:chExt cx="4896" cy="3462"/>
          </a:xfrm>
        </p:grpSpPr>
        <p:sp>
          <p:nvSpPr>
            <p:cNvPr id="24649" name="Oval 72"/>
            <p:cNvSpPr>
              <a:spLocks noChangeArrowheads="1"/>
            </p:cNvSpPr>
            <p:nvPr/>
          </p:nvSpPr>
          <p:spPr bwMode="auto">
            <a:xfrm>
              <a:off x="538" y="1420"/>
              <a:ext cx="859" cy="8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kumimoji="1" lang="ko-KR" altLang="en-US" sz="2000">
                  <a:latin typeface="+mn-ea"/>
                  <a:ea typeface="+mn-ea"/>
                </a:rPr>
                <a:t> 영희</a:t>
              </a:r>
            </a:p>
          </p:txBody>
        </p:sp>
        <p:sp>
          <p:nvSpPr>
            <p:cNvPr id="24650" name="Line 73"/>
            <p:cNvSpPr>
              <a:spLocks noChangeShapeType="1"/>
            </p:cNvSpPr>
            <p:nvPr/>
          </p:nvSpPr>
          <p:spPr bwMode="auto">
            <a:xfrm flipV="1">
              <a:off x="1084" y="913"/>
              <a:ext cx="548" cy="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4651" name="Line 74"/>
            <p:cNvSpPr>
              <a:spLocks noChangeShapeType="1"/>
            </p:cNvSpPr>
            <p:nvPr/>
          </p:nvSpPr>
          <p:spPr bwMode="auto">
            <a:xfrm>
              <a:off x="2406" y="755"/>
              <a:ext cx="2235" cy="85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4652" name="Line 75"/>
            <p:cNvSpPr>
              <a:spLocks noChangeShapeType="1"/>
            </p:cNvSpPr>
            <p:nvPr/>
          </p:nvSpPr>
          <p:spPr bwMode="auto">
            <a:xfrm>
              <a:off x="2296" y="959"/>
              <a:ext cx="550" cy="5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4653" name="Line 76"/>
            <p:cNvSpPr>
              <a:spLocks noChangeShapeType="1"/>
            </p:cNvSpPr>
            <p:nvPr/>
          </p:nvSpPr>
          <p:spPr bwMode="auto">
            <a:xfrm flipV="1">
              <a:off x="1391" y="3245"/>
              <a:ext cx="1345" cy="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4654" name="Line 77"/>
            <p:cNvSpPr>
              <a:spLocks noChangeShapeType="1"/>
            </p:cNvSpPr>
            <p:nvPr/>
          </p:nvSpPr>
          <p:spPr bwMode="auto">
            <a:xfrm>
              <a:off x="3581" y="1873"/>
              <a:ext cx="990" cy="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4655" name="Line 78"/>
            <p:cNvSpPr>
              <a:spLocks noChangeShapeType="1"/>
            </p:cNvSpPr>
            <p:nvPr/>
          </p:nvSpPr>
          <p:spPr bwMode="auto">
            <a:xfrm flipV="1">
              <a:off x="3527" y="2120"/>
              <a:ext cx="1162" cy="94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4656" name="Oval 79"/>
            <p:cNvSpPr>
              <a:spLocks noChangeArrowheads="1"/>
            </p:cNvSpPr>
            <p:nvPr/>
          </p:nvSpPr>
          <p:spPr bwMode="auto">
            <a:xfrm>
              <a:off x="1561" y="259"/>
              <a:ext cx="859" cy="8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kumimoji="1" lang="ko-KR" altLang="en-US" sz="2000">
                  <a:latin typeface="+mn-ea"/>
                  <a:ea typeface="+mn-ea"/>
                </a:rPr>
                <a:t>철수</a:t>
              </a:r>
            </a:p>
          </p:txBody>
        </p:sp>
        <p:sp>
          <p:nvSpPr>
            <p:cNvPr id="24657" name="Oval 80"/>
            <p:cNvSpPr>
              <a:spLocks noChangeArrowheads="1"/>
            </p:cNvSpPr>
            <p:nvPr/>
          </p:nvSpPr>
          <p:spPr bwMode="auto">
            <a:xfrm>
              <a:off x="2714" y="1419"/>
              <a:ext cx="859" cy="8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kumimoji="1" lang="ko-KR" altLang="en-US" sz="2000">
                  <a:latin typeface="+mn-ea"/>
                  <a:ea typeface="+mn-ea"/>
                </a:rPr>
                <a:t>준호</a:t>
              </a:r>
            </a:p>
          </p:txBody>
        </p:sp>
        <p:sp>
          <p:nvSpPr>
            <p:cNvPr id="24658" name="Oval 81"/>
            <p:cNvSpPr>
              <a:spLocks noChangeArrowheads="1"/>
            </p:cNvSpPr>
            <p:nvPr/>
          </p:nvSpPr>
          <p:spPr bwMode="auto">
            <a:xfrm>
              <a:off x="543" y="2894"/>
              <a:ext cx="859" cy="8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kumimoji="1" lang="ko-KR" altLang="en-US" sz="2000">
                  <a:latin typeface="+mn-ea"/>
                  <a:ea typeface="+mn-ea"/>
                </a:rPr>
                <a:t>동건</a:t>
              </a:r>
            </a:p>
          </p:txBody>
        </p:sp>
        <p:sp>
          <p:nvSpPr>
            <p:cNvPr id="24659" name="Oval 82"/>
            <p:cNvSpPr>
              <a:spLocks noChangeArrowheads="1"/>
            </p:cNvSpPr>
            <p:nvPr/>
          </p:nvSpPr>
          <p:spPr bwMode="auto">
            <a:xfrm>
              <a:off x="4575" y="1421"/>
              <a:ext cx="859" cy="8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kumimoji="1" lang="ko-KR" altLang="en-US" sz="2000">
                  <a:latin typeface="+mn-ea"/>
                  <a:ea typeface="+mn-ea"/>
                </a:rPr>
                <a:t>승우</a:t>
              </a:r>
            </a:p>
          </p:txBody>
        </p:sp>
        <p:sp>
          <p:nvSpPr>
            <p:cNvPr id="24660" name="Oval 83"/>
            <p:cNvSpPr>
              <a:spLocks noChangeArrowheads="1"/>
            </p:cNvSpPr>
            <p:nvPr/>
          </p:nvSpPr>
          <p:spPr bwMode="auto">
            <a:xfrm>
              <a:off x="2744" y="2894"/>
              <a:ext cx="859" cy="8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kumimoji="1" lang="ko-KR" altLang="en-US" sz="2000">
                  <a:latin typeface="+mn-ea"/>
                  <a:ea typeface="+mn-ea"/>
                </a:rPr>
                <a:t>재상</a:t>
              </a:r>
            </a:p>
          </p:txBody>
        </p:sp>
        <p:sp>
          <p:nvSpPr>
            <p:cNvPr id="24661" name="Line 84"/>
            <p:cNvSpPr>
              <a:spLocks noChangeShapeType="1"/>
            </p:cNvSpPr>
            <p:nvPr/>
          </p:nvSpPr>
          <p:spPr bwMode="auto">
            <a:xfrm>
              <a:off x="968" y="2254"/>
              <a:ext cx="0" cy="6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4662" name="Line 85"/>
            <p:cNvSpPr>
              <a:spLocks noChangeShapeType="1"/>
            </p:cNvSpPr>
            <p:nvPr/>
          </p:nvSpPr>
          <p:spPr bwMode="auto">
            <a:xfrm flipH="1">
              <a:off x="1160" y="1085"/>
              <a:ext cx="752" cy="18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4663" name="Line 86"/>
            <p:cNvSpPr>
              <a:spLocks noChangeShapeType="1"/>
            </p:cNvSpPr>
            <p:nvPr/>
          </p:nvSpPr>
          <p:spPr bwMode="auto">
            <a:xfrm flipH="1">
              <a:off x="1219" y="1002"/>
              <a:ext cx="501" cy="4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4664" name="Line 87"/>
            <p:cNvSpPr>
              <a:spLocks noChangeShapeType="1"/>
            </p:cNvSpPr>
            <p:nvPr/>
          </p:nvSpPr>
          <p:spPr bwMode="auto">
            <a:xfrm flipH="1" flipV="1">
              <a:off x="860" y="2271"/>
              <a:ext cx="8" cy="61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4665" name="Line 88"/>
            <p:cNvSpPr>
              <a:spLocks noChangeShapeType="1"/>
            </p:cNvSpPr>
            <p:nvPr/>
          </p:nvSpPr>
          <p:spPr bwMode="auto">
            <a:xfrm flipH="1">
              <a:off x="3606" y="2221"/>
              <a:ext cx="1169" cy="9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4666" name="Line 89"/>
            <p:cNvSpPr>
              <a:spLocks noChangeShapeType="1"/>
            </p:cNvSpPr>
            <p:nvPr/>
          </p:nvSpPr>
          <p:spPr bwMode="auto">
            <a:xfrm flipH="1" flipV="1">
              <a:off x="2396" y="910"/>
              <a:ext cx="526" cy="55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24648" name="Text Box 90"/>
          <p:cNvSpPr txBox="1">
            <a:spLocks noChangeArrowheads="1"/>
          </p:cNvSpPr>
          <p:nvPr/>
        </p:nvSpPr>
        <p:spPr bwMode="auto">
          <a:xfrm>
            <a:off x="2066925" y="5576888"/>
            <a:ext cx="254428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ko-KR" altLang="en-US" sz="2400">
                <a:latin typeface="+mn-ea"/>
                <a:ea typeface="+mn-ea"/>
              </a:rPr>
              <a:t>유향 그래프의 예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02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Oval 2"/>
          <p:cNvSpPr>
            <a:spLocks noChangeArrowheads="1"/>
          </p:cNvSpPr>
          <p:nvPr/>
        </p:nvSpPr>
        <p:spPr bwMode="auto">
          <a:xfrm>
            <a:off x="2882900" y="2095500"/>
            <a:ext cx="558800" cy="5715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4371" name="Text Box 3"/>
          <p:cNvSpPr txBox="1">
            <a:spLocks noChangeArrowheads="1"/>
          </p:cNvSpPr>
          <p:nvPr/>
        </p:nvSpPr>
        <p:spPr bwMode="auto">
          <a:xfrm>
            <a:off x="2968625" y="2109788"/>
            <a:ext cx="38258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i="0"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</a:p>
        </p:txBody>
      </p:sp>
      <p:sp>
        <p:nvSpPr>
          <p:cNvPr id="314372" name="Oval 4"/>
          <p:cNvSpPr>
            <a:spLocks noChangeArrowheads="1"/>
          </p:cNvSpPr>
          <p:nvPr/>
        </p:nvSpPr>
        <p:spPr bwMode="auto">
          <a:xfrm>
            <a:off x="1651000" y="3136900"/>
            <a:ext cx="558800" cy="5715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4373" name="Text Box 5"/>
          <p:cNvSpPr txBox="1">
            <a:spLocks noChangeArrowheads="1"/>
          </p:cNvSpPr>
          <p:nvPr/>
        </p:nvSpPr>
        <p:spPr bwMode="auto">
          <a:xfrm>
            <a:off x="1736725" y="3151188"/>
            <a:ext cx="38258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i="0">
                <a:effectLst>
                  <a:outerShdw blurRad="38100" dist="38100" dir="2700000" algn="tl">
                    <a:srgbClr val="C0C0C0"/>
                  </a:outerShdw>
                </a:effectLst>
              </a:rPr>
              <a:t>6</a:t>
            </a:r>
          </a:p>
        </p:txBody>
      </p:sp>
      <p:sp>
        <p:nvSpPr>
          <p:cNvPr id="314374" name="Oval 6"/>
          <p:cNvSpPr>
            <a:spLocks noChangeArrowheads="1"/>
          </p:cNvSpPr>
          <p:nvPr/>
        </p:nvSpPr>
        <p:spPr bwMode="auto">
          <a:xfrm>
            <a:off x="4191000" y="3124200"/>
            <a:ext cx="558800" cy="5715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4375" name="Text Box 7"/>
          <p:cNvSpPr txBox="1">
            <a:spLocks noChangeArrowheads="1"/>
          </p:cNvSpPr>
          <p:nvPr/>
        </p:nvSpPr>
        <p:spPr bwMode="auto">
          <a:xfrm>
            <a:off x="4276725" y="3138488"/>
            <a:ext cx="38258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i="0">
                <a:effectLst>
                  <a:outerShdw blurRad="38100" dist="38100" dir="2700000" algn="tl">
                    <a:srgbClr val="C0C0C0"/>
                  </a:outerShdw>
                </a:effectLst>
              </a:rPr>
              <a:t>4</a:t>
            </a:r>
          </a:p>
        </p:txBody>
      </p:sp>
      <p:sp>
        <p:nvSpPr>
          <p:cNvPr id="314376" name="Oval 8"/>
          <p:cNvSpPr>
            <a:spLocks noChangeArrowheads="1"/>
          </p:cNvSpPr>
          <p:nvPr/>
        </p:nvSpPr>
        <p:spPr bwMode="auto">
          <a:xfrm>
            <a:off x="1028700" y="4279900"/>
            <a:ext cx="558800" cy="5715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4377" name="Text Box 9"/>
          <p:cNvSpPr txBox="1">
            <a:spLocks noChangeArrowheads="1"/>
          </p:cNvSpPr>
          <p:nvPr/>
        </p:nvSpPr>
        <p:spPr bwMode="auto">
          <a:xfrm>
            <a:off x="1114425" y="4294188"/>
            <a:ext cx="38258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i="0">
                <a:effectLst>
                  <a:outerShdw blurRad="38100" dist="38100" dir="2700000" algn="tl">
                    <a:srgbClr val="C0C0C0"/>
                  </a:outerShdw>
                </a:effectLst>
              </a:rPr>
              <a:t>8</a:t>
            </a:r>
          </a:p>
        </p:txBody>
      </p:sp>
      <p:sp>
        <p:nvSpPr>
          <p:cNvPr id="314378" name="Oval 10"/>
          <p:cNvSpPr>
            <a:spLocks noChangeArrowheads="1"/>
          </p:cNvSpPr>
          <p:nvPr/>
        </p:nvSpPr>
        <p:spPr bwMode="auto">
          <a:xfrm>
            <a:off x="4724400" y="4254500"/>
            <a:ext cx="558800" cy="5715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4379" name="Text Box 11"/>
          <p:cNvSpPr txBox="1">
            <a:spLocks noChangeArrowheads="1"/>
          </p:cNvSpPr>
          <p:nvPr/>
        </p:nvSpPr>
        <p:spPr bwMode="auto">
          <a:xfrm>
            <a:off x="4810125" y="4268788"/>
            <a:ext cx="38258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i="0">
                <a:effectLst>
                  <a:outerShdw blurRad="38100" dist="38100" dir="2700000" algn="tl">
                    <a:srgbClr val="C0C0C0"/>
                  </a:outerShdw>
                </a:effectLst>
              </a:rPr>
              <a:t>9</a:t>
            </a:r>
          </a:p>
        </p:txBody>
      </p:sp>
      <p:sp>
        <p:nvSpPr>
          <p:cNvPr id="314380" name="Oval 12"/>
          <p:cNvSpPr>
            <a:spLocks noChangeArrowheads="1"/>
          </p:cNvSpPr>
          <p:nvPr/>
        </p:nvSpPr>
        <p:spPr bwMode="auto">
          <a:xfrm>
            <a:off x="3606800" y="4279900"/>
            <a:ext cx="558800" cy="5715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4381" name="Text Box 13"/>
          <p:cNvSpPr txBox="1">
            <a:spLocks noChangeArrowheads="1"/>
          </p:cNvSpPr>
          <p:nvPr/>
        </p:nvSpPr>
        <p:spPr bwMode="auto">
          <a:xfrm>
            <a:off x="3692525" y="4294188"/>
            <a:ext cx="38258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i="0">
                <a:effectLst>
                  <a:outerShdw blurRad="38100" dist="38100" dir="2700000" algn="tl">
                    <a:srgbClr val="C0C0C0"/>
                  </a:outerShdw>
                </a:effectLst>
              </a:rPr>
              <a:t>7</a:t>
            </a:r>
          </a:p>
        </p:txBody>
      </p:sp>
      <p:sp>
        <p:nvSpPr>
          <p:cNvPr id="314382" name="Line 14"/>
          <p:cNvSpPr>
            <a:spLocks noChangeShapeType="1"/>
          </p:cNvSpPr>
          <p:nvPr/>
        </p:nvSpPr>
        <p:spPr bwMode="auto">
          <a:xfrm flipH="1">
            <a:off x="2082800" y="2590800"/>
            <a:ext cx="876300" cy="584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4383" name="Line 15"/>
          <p:cNvSpPr>
            <a:spLocks noChangeShapeType="1"/>
          </p:cNvSpPr>
          <p:nvPr/>
        </p:nvSpPr>
        <p:spPr bwMode="auto">
          <a:xfrm>
            <a:off x="3340100" y="2616200"/>
            <a:ext cx="914400" cy="596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4384" name="Line 16"/>
          <p:cNvSpPr>
            <a:spLocks noChangeShapeType="1"/>
          </p:cNvSpPr>
          <p:nvPr/>
        </p:nvSpPr>
        <p:spPr bwMode="auto">
          <a:xfrm flipH="1">
            <a:off x="1358900" y="3670300"/>
            <a:ext cx="431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4385" name="Line 17"/>
          <p:cNvSpPr>
            <a:spLocks noChangeShapeType="1"/>
          </p:cNvSpPr>
          <p:nvPr/>
        </p:nvSpPr>
        <p:spPr bwMode="auto">
          <a:xfrm>
            <a:off x="4597400" y="3657600"/>
            <a:ext cx="330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4386" name="Line 18"/>
          <p:cNvSpPr>
            <a:spLocks noChangeShapeType="1"/>
          </p:cNvSpPr>
          <p:nvPr/>
        </p:nvSpPr>
        <p:spPr bwMode="auto">
          <a:xfrm flipH="1">
            <a:off x="3975100" y="3683000"/>
            <a:ext cx="381000" cy="596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4389" name="Text Box 21"/>
          <p:cNvSpPr txBox="1">
            <a:spLocks noChangeArrowheads="1"/>
          </p:cNvSpPr>
          <p:nvPr/>
        </p:nvSpPr>
        <p:spPr bwMode="auto">
          <a:xfrm>
            <a:off x="2346325" y="5272088"/>
            <a:ext cx="134937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i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힙 아님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힙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074-CA2B-4440-94E7-E49724C4F161}" type="slidenum">
              <a:rPr lang="ko-KR" altLang="en-US" smtClean="0"/>
              <a:pPr/>
              <a:t>220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5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Oval 2"/>
          <p:cNvSpPr>
            <a:spLocks noChangeArrowheads="1"/>
          </p:cNvSpPr>
          <p:nvPr/>
        </p:nvSpPr>
        <p:spPr bwMode="auto">
          <a:xfrm>
            <a:off x="2133600" y="2844800"/>
            <a:ext cx="558800" cy="5715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5395" name="Text Box 3"/>
          <p:cNvSpPr txBox="1">
            <a:spLocks noChangeArrowheads="1"/>
          </p:cNvSpPr>
          <p:nvPr/>
        </p:nvSpPr>
        <p:spPr bwMode="auto">
          <a:xfrm>
            <a:off x="2219325" y="2859088"/>
            <a:ext cx="38258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i="0"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</a:p>
        </p:txBody>
      </p:sp>
      <p:sp>
        <p:nvSpPr>
          <p:cNvPr id="315396" name="Oval 4"/>
          <p:cNvSpPr>
            <a:spLocks noChangeArrowheads="1"/>
          </p:cNvSpPr>
          <p:nvPr/>
        </p:nvSpPr>
        <p:spPr bwMode="auto">
          <a:xfrm>
            <a:off x="901700" y="3886200"/>
            <a:ext cx="558800" cy="5715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5397" name="Text Box 5"/>
          <p:cNvSpPr txBox="1">
            <a:spLocks noChangeArrowheads="1"/>
          </p:cNvSpPr>
          <p:nvPr/>
        </p:nvSpPr>
        <p:spPr bwMode="auto">
          <a:xfrm>
            <a:off x="987425" y="3900488"/>
            <a:ext cx="38258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i="0">
                <a:effectLst>
                  <a:outerShdw blurRad="38100" dist="38100" dir="2700000" algn="tl">
                    <a:srgbClr val="C0C0C0"/>
                  </a:outerShdw>
                </a:effectLst>
              </a:rPr>
              <a:t>6</a:t>
            </a:r>
          </a:p>
        </p:txBody>
      </p:sp>
      <p:sp>
        <p:nvSpPr>
          <p:cNvPr id="315398" name="Oval 6"/>
          <p:cNvSpPr>
            <a:spLocks noChangeArrowheads="1"/>
          </p:cNvSpPr>
          <p:nvPr/>
        </p:nvSpPr>
        <p:spPr bwMode="auto">
          <a:xfrm>
            <a:off x="3441700" y="3873500"/>
            <a:ext cx="558800" cy="5715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5399" name="Text Box 7"/>
          <p:cNvSpPr txBox="1">
            <a:spLocks noChangeArrowheads="1"/>
          </p:cNvSpPr>
          <p:nvPr/>
        </p:nvSpPr>
        <p:spPr bwMode="auto">
          <a:xfrm>
            <a:off x="3527425" y="3887788"/>
            <a:ext cx="38258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i="0">
                <a:effectLst>
                  <a:outerShdw blurRad="38100" dist="38100" dir="2700000" algn="tl">
                    <a:srgbClr val="C0C0C0"/>
                  </a:outerShdw>
                </a:effectLst>
              </a:rPr>
              <a:t>4</a:t>
            </a:r>
          </a:p>
        </p:txBody>
      </p:sp>
      <p:sp>
        <p:nvSpPr>
          <p:cNvPr id="315400" name="Oval 8"/>
          <p:cNvSpPr>
            <a:spLocks noChangeArrowheads="1"/>
          </p:cNvSpPr>
          <p:nvPr/>
        </p:nvSpPr>
        <p:spPr bwMode="auto">
          <a:xfrm>
            <a:off x="279400" y="5029200"/>
            <a:ext cx="558800" cy="5715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5401" name="Text Box 9"/>
          <p:cNvSpPr txBox="1">
            <a:spLocks noChangeArrowheads="1"/>
          </p:cNvSpPr>
          <p:nvPr/>
        </p:nvSpPr>
        <p:spPr bwMode="auto">
          <a:xfrm>
            <a:off x="365125" y="5043488"/>
            <a:ext cx="38258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i="0">
                <a:effectLst>
                  <a:outerShdw blurRad="38100" dist="38100" dir="2700000" algn="tl">
                    <a:srgbClr val="C0C0C0"/>
                  </a:outerShdw>
                </a:effectLst>
              </a:rPr>
              <a:t>8</a:t>
            </a:r>
          </a:p>
        </p:txBody>
      </p:sp>
      <p:sp>
        <p:nvSpPr>
          <p:cNvPr id="315402" name="Oval 10"/>
          <p:cNvSpPr>
            <a:spLocks noChangeArrowheads="1"/>
          </p:cNvSpPr>
          <p:nvPr/>
        </p:nvSpPr>
        <p:spPr bwMode="auto">
          <a:xfrm>
            <a:off x="1511300" y="5029200"/>
            <a:ext cx="558800" cy="5715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5403" name="Text Box 11"/>
          <p:cNvSpPr txBox="1">
            <a:spLocks noChangeArrowheads="1"/>
          </p:cNvSpPr>
          <p:nvPr/>
        </p:nvSpPr>
        <p:spPr bwMode="auto">
          <a:xfrm>
            <a:off x="1597025" y="5043488"/>
            <a:ext cx="38258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i="0">
                <a:effectLst>
                  <a:outerShdw blurRad="38100" dist="38100" dir="2700000" algn="tl">
                    <a:srgbClr val="C0C0C0"/>
                  </a:outerShdw>
                </a:effectLst>
              </a:rPr>
              <a:t>9</a:t>
            </a:r>
          </a:p>
        </p:txBody>
      </p:sp>
      <p:sp>
        <p:nvSpPr>
          <p:cNvPr id="315404" name="Oval 12"/>
          <p:cNvSpPr>
            <a:spLocks noChangeArrowheads="1"/>
          </p:cNvSpPr>
          <p:nvPr/>
        </p:nvSpPr>
        <p:spPr bwMode="auto">
          <a:xfrm>
            <a:off x="2857500" y="5029200"/>
            <a:ext cx="558800" cy="5715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5405" name="Text Box 13"/>
          <p:cNvSpPr txBox="1">
            <a:spLocks noChangeArrowheads="1"/>
          </p:cNvSpPr>
          <p:nvPr/>
        </p:nvSpPr>
        <p:spPr bwMode="auto">
          <a:xfrm>
            <a:off x="2943225" y="5043488"/>
            <a:ext cx="38258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i="0">
                <a:effectLst>
                  <a:outerShdw blurRad="38100" dist="38100" dir="2700000" algn="tl">
                    <a:srgbClr val="C0C0C0"/>
                  </a:outerShdw>
                </a:effectLst>
              </a:rPr>
              <a:t>7</a:t>
            </a:r>
          </a:p>
        </p:txBody>
      </p:sp>
      <p:sp>
        <p:nvSpPr>
          <p:cNvPr id="315406" name="Line 14"/>
          <p:cNvSpPr>
            <a:spLocks noChangeShapeType="1"/>
          </p:cNvSpPr>
          <p:nvPr/>
        </p:nvSpPr>
        <p:spPr bwMode="auto">
          <a:xfrm flipH="1">
            <a:off x="1333500" y="3340100"/>
            <a:ext cx="876300" cy="584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5407" name="Line 15"/>
          <p:cNvSpPr>
            <a:spLocks noChangeShapeType="1"/>
          </p:cNvSpPr>
          <p:nvPr/>
        </p:nvSpPr>
        <p:spPr bwMode="auto">
          <a:xfrm>
            <a:off x="2590800" y="3365500"/>
            <a:ext cx="914400" cy="596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5408" name="Line 16"/>
          <p:cNvSpPr>
            <a:spLocks noChangeShapeType="1"/>
          </p:cNvSpPr>
          <p:nvPr/>
        </p:nvSpPr>
        <p:spPr bwMode="auto">
          <a:xfrm flipH="1">
            <a:off x="609600" y="4419600"/>
            <a:ext cx="431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5409" name="Line 17"/>
          <p:cNvSpPr>
            <a:spLocks noChangeShapeType="1"/>
          </p:cNvSpPr>
          <p:nvPr/>
        </p:nvSpPr>
        <p:spPr bwMode="auto">
          <a:xfrm>
            <a:off x="1308100" y="4419600"/>
            <a:ext cx="31750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5410" name="Line 18"/>
          <p:cNvSpPr>
            <a:spLocks noChangeShapeType="1"/>
          </p:cNvSpPr>
          <p:nvPr/>
        </p:nvSpPr>
        <p:spPr bwMode="auto">
          <a:xfrm flipH="1">
            <a:off x="3225800" y="4432300"/>
            <a:ext cx="381000" cy="596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5411" name="Text Box 19"/>
          <p:cNvSpPr txBox="1">
            <a:spLocks noChangeArrowheads="1"/>
          </p:cNvSpPr>
          <p:nvPr/>
        </p:nvSpPr>
        <p:spPr bwMode="auto">
          <a:xfrm>
            <a:off x="1851025" y="2668588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</a:p>
        </p:txBody>
      </p:sp>
      <p:sp>
        <p:nvSpPr>
          <p:cNvPr id="315412" name="Text Box 20"/>
          <p:cNvSpPr txBox="1">
            <a:spLocks noChangeArrowheads="1"/>
          </p:cNvSpPr>
          <p:nvPr/>
        </p:nvSpPr>
        <p:spPr bwMode="auto">
          <a:xfrm>
            <a:off x="2727325" y="4687888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6</a:t>
            </a:r>
          </a:p>
        </p:txBody>
      </p:sp>
      <p:sp>
        <p:nvSpPr>
          <p:cNvPr id="315413" name="Text Box 21"/>
          <p:cNvSpPr txBox="1">
            <a:spLocks noChangeArrowheads="1"/>
          </p:cNvSpPr>
          <p:nvPr/>
        </p:nvSpPr>
        <p:spPr bwMode="auto">
          <a:xfrm>
            <a:off x="1812925" y="4687888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5</a:t>
            </a:r>
          </a:p>
        </p:txBody>
      </p:sp>
      <p:sp>
        <p:nvSpPr>
          <p:cNvPr id="315414" name="Text Box 22"/>
          <p:cNvSpPr txBox="1">
            <a:spLocks noChangeArrowheads="1"/>
          </p:cNvSpPr>
          <p:nvPr/>
        </p:nvSpPr>
        <p:spPr bwMode="auto">
          <a:xfrm>
            <a:off x="123825" y="4700588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4</a:t>
            </a:r>
          </a:p>
        </p:txBody>
      </p:sp>
      <p:sp>
        <p:nvSpPr>
          <p:cNvPr id="315415" name="Text Box 23"/>
          <p:cNvSpPr txBox="1">
            <a:spLocks noChangeArrowheads="1"/>
          </p:cNvSpPr>
          <p:nvPr/>
        </p:nvSpPr>
        <p:spPr bwMode="auto">
          <a:xfrm>
            <a:off x="3857625" y="3595688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</a:p>
        </p:txBody>
      </p:sp>
      <p:sp>
        <p:nvSpPr>
          <p:cNvPr id="315416" name="Text Box 24"/>
          <p:cNvSpPr txBox="1">
            <a:spLocks noChangeArrowheads="1"/>
          </p:cNvSpPr>
          <p:nvPr/>
        </p:nvSpPr>
        <p:spPr bwMode="auto">
          <a:xfrm>
            <a:off x="631825" y="3608388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</a:p>
        </p:txBody>
      </p:sp>
      <p:graphicFrame>
        <p:nvGraphicFramePr>
          <p:cNvPr id="315417" name="Group 25"/>
          <p:cNvGraphicFramePr>
            <a:graphicFrameLocks noGrp="1"/>
          </p:cNvGraphicFramePr>
          <p:nvPr/>
        </p:nvGraphicFramePr>
        <p:xfrm>
          <a:off x="5270500" y="4394200"/>
          <a:ext cx="3403600" cy="558800"/>
        </p:xfrm>
        <a:graphic>
          <a:graphicData uri="http://schemas.openxmlformats.org/drawingml/2006/table">
            <a:tbl>
              <a:tblPr/>
              <a:tblGrid>
                <a:gridCol w="566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7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7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8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67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58800"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5433" name="Text Box 41"/>
          <p:cNvSpPr txBox="1">
            <a:spLocks noChangeArrowheads="1"/>
          </p:cNvSpPr>
          <p:nvPr/>
        </p:nvSpPr>
        <p:spPr bwMode="auto">
          <a:xfrm>
            <a:off x="4772025" y="4395788"/>
            <a:ext cx="42068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</a:p>
        </p:txBody>
      </p:sp>
      <p:sp>
        <p:nvSpPr>
          <p:cNvPr id="315434" name="Text Box 42"/>
          <p:cNvSpPr txBox="1">
            <a:spLocks noChangeArrowheads="1"/>
          </p:cNvSpPr>
          <p:nvPr/>
        </p:nvSpPr>
        <p:spPr bwMode="auto">
          <a:xfrm>
            <a:off x="5356225" y="3973513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000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</a:p>
        </p:txBody>
      </p:sp>
      <p:sp>
        <p:nvSpPr>
          <p:cNvPr id="315435" name="Text Box 43"/>
          <p:cNvSpPr txBox="1">
            <a:spLocks noChangeArrowheads="1"/>
          </p:cNvSpPr>
          <p:nvPr/>
        </p:nvSpPr>
        <p:spPr bwMode="auto">
          <a:xfrm>
            <a:off x="5953125" y="3973513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00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</a:p>
        </p:txBody>
      </p:sp>
      <p:sp>
        <p:nvSpPr>
          <p:cNvPr id="315436" name="Text Box 44"/>
          <p:cNvSpPr txBox="1">
            <a:spLocks noChangeArrowheads="1"/>
          </p:cNvSpPr>
          <p:nvPr/>
        </p:nvSpPr>
        <p:spPr bwMode="auto">
          <a:xfrm>
            <a:off x="6537325" y="3973513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000"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</a:p>
        </p:txBody>
      </p:sp>
      <p:sp>
        <p:nvSpPr>
          <p:cNvPr id="315437" name="Text Box 45"/>
          <p:cNvSpPr txBox="1">
            <a:spLocks noChangeArrowheads="1"/>
          </p:cNvSpPr>
          <p:nvPr/>
        </p:nvSpPr>
        <p:spPr bwMode="auto">
          <a:xfrm>
            <a:off x="7070725" y="3973513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000">
                <a:effectLst>
                  <a:outerShdw blurRad="38100" dist="38100" dir="2700000" algn="tl">
                    <a:srgbClr val="C0C0C0"/>
                  </a:outerShdw>
                </a:effectLst>
              </a:rPr>
              <a:t>4</a:t>
            </a:r>
          </a:p>
        </p:txBody>
      </p:sp>
      <p:sp>
        <p:nvSpPr>
          <p:cNvPr id="315438" name="Text Box 46"/>
          <p:cNvSpPr txBox="1">
            <a:spLocks noChangeArrowheads="1"/>
          </p:cNvSpPr>
          <p:nvPr/>
        </p:nvSpPr>
        <p:spPr bwMode="auto">
          <a:xfrm>
            <a:off x="7642225" y="3973513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000">
                <a:effectLst>
                  <a:outerShdw blurRad="38100" dist="38100" dir="2700000" algn="tl">
                    <a:srgbClr val="C0C0C0"/>
                  </a:outerShdw>
                </a:effectLst>
              </a:rPr>
              <a:t>5</a:t>
            </a:r>
          </a:p>
        </p:txBody>
      </p:sp>
      <p:sp>
        <p:nvSpPr>
          <p:cNvPr id="315439" name="Text Box 47"/>
          <p:cNvSpPr txBox="1">
            <a:spLocks noChangeArrowheads="1"/>
          </p:cNvSpPr>
          <p:nvPr/>
        </p:nvSpPr>
        <p:spPr bwMode="auto">
          <a:xfrm>
            <a:off x="8213725" y="3973513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000">
                <a:effectLst>
                  <a:outerShdw blurRad="38100" dist="38100" dir="2700000" algn="tl">
                    <a:srgbClr val="C0C0C0"/>
                  </a:outerShdw>
                </a:effectLst>
              </a:rPr>
              <a:t>6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힙은</a:t>
            </a:r>
            <a:r>
              <a:rPr lang="ko-KR" altLang="en-US" dirty="0"/>
              <a:t> 배열을 이용해서 표현할 수 </a:t>
            </a:r>
            <a:r>
              <a:rPr lang="ko-KR" altLang="en-US" dirty="0" smtClean="0"/>
              <a:t>있다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074-CA2B-4440-94E7-E49724C4F161}" type="slidenum">
              <a:rPr lang="ko-KR" altLang="en-US" smtClean="0"/>
              <a:pPr/>
              <a:t>221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0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2" name="그룹 1"/>
          <p:cNvGrpSpPr>
            <a:grpSpLocks/>
          </p:cNvGrpSpPr>
          <p:nvPr/>
        </p:nvGrpSpPr>
        <p:grpSpPr bwMode="auto">
          <a:xfrm>
            <a:off x="476250" y="337491"/>
            <a:ext cx="2609850" cy="1789112"/>
            <a:chOff x="123825" y="433388"/>
            <a:chExt cx="4163965" cy="2932112"/>
          </a:xfrm>
        </p:grpSpPr>
        <p:sp>
          <p:nvSpPr>
            <p:cNvPr id="209922" name="Oval 2"/>
            <p:cNvSpPr>
              <a:spLocks noChangeArrowheads="1"/>
            </p:cNvSpPr>
            <p:nvPr/>
          </p:nvSpPr>
          <p:spPr bwMode="auto">
            <a:xfrm>
              <a:off x="2132356" y="610303"/>
              <a:ext cx="559754" cy="56977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ko-KR" altLang="en-US" sz="1400" smtClean="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endParaRPr>
            </a:p>
          </p:txBody>
        </p:sp>
        <p:sp>
          <p:nvSpPr>
            <p:cNvPr id="209923" name="Text Box 3"/>
            <p:cNvSpPr txBox="1">
              <a:spLocks noChangeArrowheads="1"/>
            </p:cNvSpPr>
            <p:nvPr/>
          </p:nvSpPr>
          <p:spPr bwMode="auto">
            <a:xfrm>
              <a:off x="2218472" y="623311"/>
              <a:ext cx="453375" cy="5047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400" i="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panose="020B0600000101010101" pitchFamily="50" charset="-127"/>
                </a:rPr>
                <a:t>7</a:t>
              </a:r>
            </a:p>
          </p:txBody>
        </p:sp>
        <p:sp>
          <p:nvSpPr>
            <p:cNvPr id="209924" name="Oval 4"/>
            <p:cNvSpPr>
              <a:spLocks noChangeArrowheads="1"/>
            </p:cNvSpPr>
            <p:nvPr/>
          </p:nvSpPr>
          <p:spPr bwMode="auto">
            <a:xfrm>
              <a:off x="901403" y="1650982"/>
              <a:ext cx="559754" cy="57237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ko-KR" altLang="en-US" sz="1400" smtClean="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endParaRPr>
            </a:p>
          </p:txBody>
        </p:sp>
        <p:sp>
          <p:nvSpPr>
            <p:cNvPr id="209925" name="Text Box 5"/>
            <p:cNvSpPr txBox="1">
              <a:spLocks noChangeArrowheads="1"/>
            </p:cNvSpPr>
            <p:nvPr/>
          </p:nvSpPr>
          <p:spPr bwMode="auto">
            <a:xfrm>
              <a:off x="987519" y="1663990"/>
              <a:ext cx="453375" cy="5047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400" i="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panose="020B0600000101010101" pitchFamily="50" charset="-127"/>
                </a:rPr>
                <a:t>9</a:t>
              </a:r>
            </a:p>
          </p:txBody>
        </p:sp>
        <p:sp>
          <p:nvSpPr>
            <p:cNvPr id="209926" name="Oval 6"/>
            <p:cNvSpPr>
              <a:spLocks noChangeArrowheads="1"/>
            </p:cNvSpPr>
            <p:nvPr/>
          </p:nvSpPr>
          <p:spPr bwMode="auto">
            <a:xfrm>
              <a:off x="3441826" y="1637973"/>
              <a:ext cx="559755" cy="57237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ko-KR" altLang="en-US" sz="1400" smtClean="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endParaRPr>
            </a:p>
          </p:txBody>
        </p:sp>
        <p:sp>
          <p:nvSpPr>
            <p:cNvPr id="209927" name="Text Box 7"/>
            <p:cNvSpPr txBox="1">
              <a:spLocks noChangeArrowheads="1"/>
            </p:cNvSpPr>
            <p:nvPr/>
          </p:nvSpPr>
          <p:spPr bwMode="auto">
            <a:xfrm>
              <a:off x="3527942" y="1653583"/>
              <a:ext cx="453377" cy="5021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400" i="0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panose="020B0600000101010101" pitchFamily="50" charset="-127"/>
                </a:rPr>
                <a:t>4</a:t>
              </a:r>
            </a:p>
          </p:txBody>
        </p:sp>
        <p:sp>
          <p:nvSpPr>
            <p:cNvPr id="209928" name="Oval 8"/>
            <p:cNvSpPr>
              <a:spLocks noChangeArrowheads="1"/>
            </p:cNvSpPr>
            <p:nvPr/>
          </p:nvSpPr>
          <p:spPr bwMode="auto">
            <a:xfrm>
              <a:off x="278328" y="2793127"/>
              <a:ext cx="559754" cy="57237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ko-KR" altLang="en-US" sz="1400" smtClean="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endParaRPr>
            </a:p>
          </p:txBody>
        </p:sp>
        <p:sp>
          <p:nvSpPr>
            <p:cNvPr id="209929" name="Text Box 9"/>
            <p:cNvSpPr txBox="1">
              <a:spLocks noChangeArrowheads="1"/>
            </p:cNvSpPr>
            <p:nvPr/>
          </p:nvSpPr>
          <p:spPr bwMode="auto">
            <a:xfrm>
              <a:off x="364444" y="2808737"/>
              <a:ext cx="453375" cy="5047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400" i="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panose="020B0600000101010101" pitchFamily="50" charset="-127"/>
                </a:rPr>
                <a:t>8</a:t>
              </a:r>
            </a:p>
          </p:txBody>
        </p:sp>
        <p:sp>
          <p:nvSpPr>
            <p:cNvPr id="209930" name="Oval 10"/>
            <p:cNvSpPr>
              <a:spLocks noChangeArrowheads="1"/>
            </p:cNvSpPr>
            <p:nvPr/>
          </p:nvSpPr>
          <p:spPr bwMode="auto">
            <a:xfrm>
              <a:off x="1511813" y="2793127"/>
              <a:ext cx="557222" cy="57237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ko-KR" altLang="en-US" sz="1400" smtClean="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endParaRPr>
            </a:p>
          </p:txBody>
        </p:sp>
        <p:sp>
          <p:nvSpPr>
            <p:cNvPr id="209931" name="Text Box 11"/>
            <p:cNvSpPr txBox="1">
              <a:spLocks noChangeArrowheads="1"/>
            </p:cNvSpPr>
            <p:nvPr/>
          </p:nvSpPr>
          <p:spPr bwMode="auto">
            <a:xfrm>
              <a:off x="1597929" y="2808737"/>
              <a:ext cx="453377" cy="5047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400" i="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panose="020B0600000101010101" pitchFamily="50" charset="-127"/>
                </a:rPr>
                <a:t>6</a:t>
              </a:r>
            </a:p>
          </p:txBody>
        </p:sp>
        <p:sp>
          <p:nvSpPr>
            <p:cNvPr id="209932" name="Oval 12"/>
            <p:cNvSpPr>
              <a:spLocks noChangeArrowheads="1"/>
            </p:cNvSpPr>
            <p:nvPr/>
          </p:nvSpPr>
          <p:spPr bwMode="auto">
            <a:xfrm>
              <a:off x="2856744" y="2793127"/>
              <a:ext cx="559754" cy="57237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ko-KR" altLang="en-US" sz="1400" smtClean="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endParaRPr>
            </a:p>
          </p:txBody>
        </p:sp>
        <p:sp>
          <p:nvSpPr>
            <p:cNvPr id="209933" name="Text Box 13"/>
            <p:cNvSpPr txBox="1">
              <a:spLocks noChangeArrowheads="1"/>
            </p:cNvSpPr>
            <p:nvPr/>
          </p:nvSpPr>
          <p:spPr bwMode="auto">
            <a:xfrm>
              <a:off x="2942860" y="2808737"/>
              <a:ext cx="453375" cy="5047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400" i="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panose="020B0600000101010101" pitchFamily="50" charset="-127"/>
                </a:rPr>
                <a:t>3</a:t>
              </a:r>
            </a:p>
          </p:txBody>
        </p:sp>
        <p:sp>
          <p:nvSpPr>
            <p:cNvPr id="209934" name="Line 14"/>
            <p:cNvSpPr>
              <a:spLocks noChangeShapeType="1"/>
            </p:cNvSpPr>
            <p:nvPr/>
          </p:nvSpPr>
          <p:spPr bwMode="auto">
            <a:xfrm flipH="1">
              <a:off x="1334516" y="1104626"/>
              <a:ext cx="876358" cy="5853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9935" name="Line 15"/>
            <p:cNvSpPr>
              <a:spLocks noChangeShapeType="1"/>
            </p:cNvSpPr>
            <p:nvPr/>
          </p:nvSpPr>
          <p:spPr bwMode="auto">
            <a:xfrm>
              <a:off x="2590797" y="1130643"/>
              <a:ext cx="914351" cy="5957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9936" name="Line 16"/>
            <p:cNvSpPr>
              <a:spLocks noChangeShapeType="1"/>
            </p:cNvSpPr>
            <p:nvPr/>
          </p:nvSpPr>
          <p:spPr bwMode="auto">
            <a:xfrm flipH="1">
              <a:off x="610127" y="2184329"/>
              <a:ext cx="430580" cy="6087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9937" name="Line 17"/>
            <p:cNvSpPr>
              <a:spLocks noChangeShapeType="1"/>
            </p:cNvSpPr>
            <p:nvPr/>
          </p:nvSpPr>
          <p:spPr bwMode="auto">
            <a:xfrm>
              <a:off x="1309187" y="2184329"/>
              <a:ext cx="316604" cy="6478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9938" name="Line 18"/>
            <p:cNvSpPr>
              <a:spLocks noChangeShapeType="1"/>
            </p:cNvSpPr>
            <p:nvPr/>
          </p:nvSpPr>
          <p:spPr bwMode="auto">
            <a:xfrm flipH="1">
              <a:off x="3226537" y="2197339"/>
              <a:ext cx="379924" cy="5957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9958" name="Text Box 38"/>
            <p:cNvSpPr txBox="1">
              <a:spLocks noChangeArrowheads="1"/>
            </p:cNvSpPr>
            <p:nvPr/>
          </p:nvSpPr>
          <p:spPr bwMode="auto">
            <a:xfrm>
              <a:off x="1851212" y="433388"/>
              <a:ext cx="430580" cy="4526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20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panose="020B0600000101010101" pitchFamily="50" charset="-127"/>
                </a:rPr>
                <a:t>1</a:t>
              </a:r>
            </a:p>
          </p:txBody>
        </p:sp>
        <p:sp>
          <p:nvSpPr>
            <p:cNvPr id="209959" name="Text Box 39"/>
            <p:cNvSpPr txBox="1">
              <a:spLocks noChangeArrowheads="1"/>
            </p:cNvSpPr>
            <p:nvPr/>
          </p:nvSpPr>
          <p:spPr bwMode="auto">
            <a:xfrm>
              <a:off x="2727570" y="2452305"/>
              <a:ext cx="430580" cy="455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200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panose="020B0600000101010101" pitchFamily="50" charset="-127"/>
                </a:rPr>
                <a:t>6</a:t>
              </a:r>
            </a:p>
          </p:txBody>
        </p:sp>
        <p:sp>
          <p:nvSpPr>
            <p:cNvPr id="209960" name="Text Box 40"/>
            <p:cNvSpPr txBox="1">
              <a:spLocks noChangeArrowheads="1"/>
            </p:cNvSpPr>
            <p:nvPr/>
          </p:nvSpPr>
          <p:spPr bwMode="auto">
            <a:xfrm>
              <a:off x="1813220" y="2452305"/>
              <a:ext cx="430580" cy="455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20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panose="020B0600000101010101" pitchFamily="50" charset="-127"/>
                </a:rPr>
                <a:t>5</a:t>
              </a:r>
            </a:p>
          </p:txBody>
        </p:sp>
        <p:sp>
          <p:nvSpPr>
            <p:cNvPr id="209961" name="Text Box 41"/>
            <p:cNvSpPr txBox="1">
              <a:spLocks noChangeArrowheads="1"/>
            </p:cNvSpPr>
            <p:nvPr/>
          </p:nvSpPr>
          <p:spPr bwMode="auto">
            <a:xfrm>
              <a:off x="123825" y="2465313"/>
              <a:ext cx="430580" cy="455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20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panose="020B0600000101010101" pitchFamily="50" charset="-127"/>
                </a:rPr>
                <a:t>4</a:t>
              </a:r>
            </a:p>
          </p:txBody>
        </p:sp>
        <p:sp>
          <p:nvSpPr>
            <p:cNvPr id="209962" name="Text Box 42"/>
            <p:cNvSpPr txBox="1">
              <a:spLocks noChangeArrowheads="1"/>
            </p:cNvSpPr>
            <p:nvPr/>
          </p:nvSpPr>
          <p:spPr bwMode="auto">
            <a:xfrm>
              <a:off x="3857210" y="1359592"/>
              <a:ext cx="430580" cy="455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20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panose="020B0600000101010101" pitchFamily="50" charset="-127"/>
                </a:rPr>
                <a:t>3</a:t>
              </a:r>
            </a:p>
          </p:txBody>
        </p:sp>
        <p:sp>
          <p:nvSpPr>
            <p:cNvPr id="209963" name="Text Box 43"/>
            <p:cNvSpPr txBox="1">
              <a:spLocks noChangeArrowheads="1"/>
            </p:cNvSpPr>
            <p:nvPr/>
          </p:nvSpPr>
          <p:spPr bwMode="auto">
            <a:xfrm>
              <a:off x="632924" y="1372600"/>
              <a:ext cx="428047" cy="455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20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panose="020B0600000101010101" pitchFamily="50" charset="-127"/>
                </a:rPr>
                <a:t>2</a:t>
              </a:r>
            </a:p>
          </p:txBody>
        </p:sp>
      </p:grpSp>
      <p:graphicFrame>
        <p:nvGraphicFramePr>
          <p:cNvPr id="209980" name="Group 60"/>
          <p:cNvGraphicFramePr>
            <a:graphicFrameLocks noGrp="1"/>
          </p:cNvGraphicFramePr>
          <p:nvPr>
            <p:extLst/>
          </p:nvPr>
        </p:nvGraphicFramePr>
        <p:xfrm>
          <a:off x="558800" y="2553641"/>
          <a:ext cx="2540000" cy="304800"/>
        </p:xfrm>
        <a:graphic>
          <a:graphicData uri="http://schemas.openxmlformats.org/drawingml/2006/table">
            <a:tbl>
              <a:tblPr/>
              <a:tblGrid>
                <a:gridCol w="422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29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29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1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29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2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9981" name="Text Box 61"/>
          <p:cNvSpPr txBox="1">
            <a:spLocks noChangeArrowheads="1"/>
          </p:cNvSpPr>
          <p:nvPr/>
        </p:nvSpPr>
        <p:spPr bwMode="auto">
          <a:xfrm>
            <a:off x="193675" y="2536178"/>
            <a:ext cx="306388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40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A</a:t>
            </a:r>
          </a:p>
        </p:txBody>
      </p:sp>
      <p:sp>
        <p:nvSpPr>
          <p:cNvPr id="209982" name="Text Box 62"/>
          <p:cNvSpPr txBox="1">
            <a:spLocks noChangeArrowheads="1"/>
          </p:cNvSpPr>
          <p:nvPr/>
        </p:nvSpPr>
        <p:spPr bwMode="auto">
          <a:xfrm>
            <a:off x="619125" y="2259953"/>
            <a:ext cx="26987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209983" name="Text Box 63"/>
          <p:cNvSpPr txBox="1">
            <a:spLocks noChangeArrowheads="1"/>
          </p:cNvSpPr>
          <p:nvPr/>
        </p:nvSpPr>
        <p:spPr bwMode="auto">
          <a:xfrm>
            <a:off x="1038225" y="2259953"/>
            <a:ext cx="26987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2</a:t>
            </a:r>
          </a:p>
        </p:txBody>
      </p:sp>
      <p:sp>
        <p:nvSpPr>
          <p:cNvPr id="209984" name="Text Box 64"/>
          <p:cNvSpPr txBox="1">
            <a:spLocks noChangeArrowheads="1"/>
          </p:cNvSpPr>
          <p:nvPr/>
        </p:nvSpPr>
        <p:spPr bwMode="auto">
          <a:xfrm>
            <a:off x="1463675" y="2259953"/>
            <a:ext cx="26987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209985" name="Text Box 65"/>
          <p:cNvSpPr txBox="1">
            <a:spLocks noChangeArrowheads="1"/>
          </p:cNvSpPr>
          <p:nvPr/>
        </p:nvSpPr>
        <p:spPr bwMode="auto">
          <a:xfrm>
            <a:off x="1889125" y="2259953"/>
            <a:ext cx="26987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4</a:t>
            </a:r>
          </a:p>
        </p:txBody>
      </p:sp>
      <p:sp>
        <p:nvSpPr>
          <p:cNvPr id="209986" name="Text Box 66"/>
          <p:cNvSpPr txBox="1">
            <a:spLocks noChangeArrowheads="1"/>
          </p:cNvSpPr>
          <p:nvPr/>
        </p:nvSpPr>
        <p:spPr bwMode="auto">
          <a:xfrm>
            <a:off x="2320925" y="2259953"/>
            <a:ext cx="26987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5</a:t>
            </a:r>
          </a:p>
        </p:txBody>
      </p:sp>
      <p:sp>
        <p:nvSpPr>
          <p:cNvPr id="209987" name="Text Box 67"/>
          <p:cNvSpPr txBox="1">
            <a:spLocks noChangeArrowheads="1"/>
          </p:cNvSpPr>
          <p:nvPr/>
        </p:nvSpPr>
        <p:spPr bwMode="auto">
          <a:xfrm>
            <a:off x="2733675" y="2259953"/>
            <a:ext cx="26987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6</a:t>
            </a:r>
          </a:p>
        </p:txBody>
      </p:sp>
      <p:sp>
        <p:nvSpPr>
          <p:cNvPr id="49" name="AutoShape 56"/>
          <p:cNvSpPr>
            <a:spLocks noChangeArrowheads="1"/>
          </p:cNvSpPr>
          <p:nvPr/>
        </p:nvSpPr>
        <p:spPr bwMode="auto">
          <a:xfrm rot="2390862">
            <a:off x="6492875" y="1788466"/>
            <a:ext cx="292100" cy="266700"/>
          </a:xfrm>
          <a:prstGeom prst="rightArrow">
            <a:avLst>
              <a:gd name="adj1" fmla="val 50000"/>
              <a:gd name="adj2" fmla="val 2738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 smtClean="0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grpSp>
        <p:nvGrpSpPr>
          <p:cNvPr id="20507" name="그룹 49"/>
          <p:cNvGrpSpPr>
            <a:grpSpLocks/>
          </p:cNvGrpSpPr>
          <p:nvPr/>
        </p:nvGrpSpPr>
        <p:grpSpPr bwMode="auto">
          <a:xfrm>
            <a:off x="3998913" y="450203"/>
            <a:ext cx="2332037" cy="1682750"/>
            <a:chOff x="279400" y="609600"/>
            <a:chExt cx="3721100" cy="2755900"/>
          </a:xfrm>
        </p:grpSpPr>
        <p:sp>
          <p:nvSpPr>
            <p:cNvPr id="51" name="Oval 2"/>
            <p:cNvSpPr>
              <a:spLocks noChangeArrowheads="1"/>
            </p:cNvSpPr>
            <p:nvPr/>
          </p:nvSpPr>
          <p:spPr bwMode="auto">
            <a:xfrm>
              <a:off x="2133618" y="609600"/>
              <a:ext cx="559811" cy="5719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ko-KR" altLang="en-US" sz="1400" smtClean="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endParaRPr>
            </a:p>
          </p:txBody>
        </p:sp>
        <p:sp>
          <p:nvSpPr>
            <p:cNvPr id="52" name="Text Box 3"/>
            <p:cNvSpPr txBox="1">
              <a:spLocks noChangeArrowheads="1"/>
            </p:cNvSpPr>
            <p:nvPr/>
          </p:nvSpPr>
          <p:spPr bwMode="auto">
            <a:xfrm>
              <a:off x="2219743" y="622600"/>
              <a:ext cx="453421" cy="5069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400" i="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panose="020B0600000101010101" pitchFamily="50" charset="-127"/>
                </a:rPr>
                <a:t>7</a:t>
              </a:r>
            </a:p>
          </p:txBody>
        </p:sp>
        <p:sp>
          <p:nvSpPr>
            <p:cNvPr id="53" name="Oval 4"/>
            <p:cNvSpPr>
              <a:spLocks noChangeArrowheads="1"/>
            </p:cNvSpPr>
            <p:nvPr/>
          </p:nvSpPr>
          <p:spPr bwMode="auto">
            <a:xfrm>
              <a:off x="902539" y="1652163"/>
              <a:ext cx="557279" cy="5693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ko-KR" altLang="en-US" sz="1400" smtClean="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endParaRPr>
            </a:p>
          </p:txBody>
        </p:sp>
        <p:sp>
          <p:nvSpPr>
            <p:cNvPr id="54" name="Text Box 5"/>
            <p:cNvSpPr txBox="1">
              <a:spLocks noChangeArrowheads="1"/>
            </p:cNvSpPr>
            <p:nvPr/>
          </p:nvSpPr>
          <p:spPr bwMode="auto">
            <a:xfrm>
              <a:off x="988664" y="1665162"/>
              <a:ext cx="450889" cy="5043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400" i="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panose="020B0600000101010101" pitchFamily="50" charset="-127"/>
                </a:rPr>
                <a:t>9</a:t>
              </a:r>
            </a:p>
          </p:txBody>
        </p:sp>
        <p:sp>
          <p:nvSpPr>
            <p:cNvPr id="55" name="Oval 6"/>
            <p:cNvSpPr>
              <a:spLocks noChangeArrowheads="1"/>
            </p:cNvSpPr>
            <p:nvPr/>
          </p:nvSpPr>
          <p:spPr bwMode="auto">
            <a:xfrm>
              <a:off x="3440689" y="1639163"/>
              <a:ext cx="559811" cy="5693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ko-KR" altLang="en-US" sz="1400" smtClean="0">
                <a:effectLst>
                  <a:outerShdw blurRad="38100" dist="38100" dir="2700000" algn="tl">
                    <a:srgbClr val="FFFFFF"/>
                  </a:outerShdw>
                </a:effectLst>
                <a:ea typeface="굴림" panose="020B0600000101010101" pitchFamily="50" charset="-127"/>
              </a:endParaRPr>
            </a:p>
          </p:txBody>
        </p:sp>
        <p:sp>
          <p:nvSpPr>
            <p:cNvPr id="56" name="Text Box 7"/>
            <p:cNvSpPr txBox="1">
              <a:spLocks noChangeArrowheads="1"/>
            </p:cNvSpPr>
            <p:nvPr/>
          </p:nvSpPr>
          <p:spPr bwMode="auto">
            <a:xfrm>
              <a:off x="3526814" y="1652163"/>
              <a:ext cx="453421" cy="5043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400" i="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panose="020B0600000101010101" pitchFamily="50" charset="-127"/>
                </a:rPr>
                <a:t>3</a:t>
              </a:r>
            </a:p>
          </p:txBody>
        </p:sp>
        <p:sp>
          <p:nvSpPr>
            <p:cNvPr id="57" name="Oval 8"/>
            <p:cNvSpPr>
              <a:spLocks noChangeArrowheads="1"/>
            </p:cNvSpPr>
            <p:nvPr/>
          </p:nvSpPr>
          <p:spPr bwMode="auto">
            <a:xfrm>
              <a:off x="279400" y="2793521"/>
              <a:ext cx="559811" cy="5719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ko-KR" altLang="en-US" sz="1400" smtClean="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endParaRPr>
            </a:p>
          </p:txBody>
        </p:sp>
        <p:sp>
          <p:nvSpPr>
            <p:cNvPr id="58" name="Text Box 9"/>
            <p:cNvSpPr txBox="1">
              <a:spLocks noChangeArrowheads="1"/>
            </p:cNvSpPr>
            <p:nvPr/>
          </p:nvSpPr>
          <p:spPr bwMode="auto">
            <a:xfrm>
              <a:off x="365525" y="2809120"/>
              <a:ext cx="453421" cy="5043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400" i="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panose="020B0600000101010101" pitchFamily="50" charset="-127"/>
                </a:rPr>
                <a:t>8</a:t>
              </a:r>
            </a:p>
          </p:txBody>
        </p:sp>
        <p:sp>
          <p:nvSpPr>
            <p:cNvPr id="59" name="Oval 10"/>
            <p:cNvSpPr>
              <a:spLocks noChangeArrowheads="1"/>
            </p:cNvSpPr>
            <p:nvPr/>
          </p:nvSpPr>
          <p:spPr bwMode="auto">
            <a:xfrm>
              <a:off x="1510479" y="2793521"/>
              <a:ext cx="559811" cy="5719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ko-KR" altLang="en-US" sz="1400" smtClean="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endParaRPr>
            </a:p>
          </p:txBody>
        </p:sp>
        <p:sp>
          <p:nvSpPr>
            <p:cNvPr id="60" name="Text Box 11"/>
            <p:cNvSpPr txBox="1">
              <a:spLocks noChangeArrowheads="1"/>
            </p:cNvSpPr>
            <p:nvPr/>
          </p:nvSpPr>
          <p:spPr bwMode="auto">
            <a:xfrm>
              <a:off x="1596604" y="2809120"/>
              <a:ext cx="453421" cy="5043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400" i="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panose="020B0600000101010101" pitchFamily="50" charset="-127"/>
                </a:rPr>
                <a:t>6</a:t>
              </a:r>
            </a:p>
          </p:txBody>
        </p:sp>
        <p:sp>
          <p:nvSpPr>
            <p:cNvPr id="61" name="Oval 12"/>
            <p:cNvSpPr>
              <a:spLocks noChangeArrowheads="1"/>
            </p:cNvSpPr>
            <p:nvPr/>
          </p:nvSpPr>
          <p:spPr bwMode="auto">
            <a:xfrm>
              <a:off x="2858080" y="2793521"/>
              <a:ext cx="557279" cy="57197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ko-KR" altLang="en-US" sz="1400" smtClean="0">
                <a:effectLst>
                  <a:outerShdw blurRad="38100" dist="38100" dir="2700000" algn="tl">
                    <a:srgbClr val="FFFFFF"/>
                  </a:outerShdw>
                </a:effectLst>
                <a:ea typeface="굴림" panose="020B0600000101010101" pitchFamily="50" charset="-127"/>
              </a:endParaRPr>
            </a:p>
          </p:txBody>
        </p:sp>
        <p:sp>
          <p:nvSpPr>
            <p:cNvPr id="62" name="Text Box 13"/>
            <p:cNvSpPr txBox="1">
              <a:spLocks noChangeArrowheads="1"/>
            </p:cNvSpPr>
            <p:nvPr/>
          </p:nvSpPr>
          <p:spPr bwMode="auto">
            <a:xfrm>
              <a:off x="2944205" y="2809120"/>
              <a:ext cx="453421" cy="5043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400" i="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panose="020B0600000101010101" pitchFamily="50" charset="-127"/>
                </a:rPr>
                <a:t>4</a:t>
              </a:r>
            </a:p>
          </p:txBody>
        </p:sp>
        <p:sp>
          <p:nvSpPr>
            <p:cNvPr id="63" name="Line 14"/>
            <p:cNvSpPr>
              <a:spLocks noChangeShapeType="1"/>
            </p:cNvSpPr>
            <p:nvPr/>
          </p:nvSpPr>
          <p:spPr bwMode="auto">
            <a:xfrm flipH="1">
              <a:off x="1333163" y="1106183"/>
              <a:ext cx="876447" cy="5823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4" name="Line 15"/>
            <p:cNvSpPr>
              <a:spLocks noChangeShapeType="1"/>
            </p:cNvSpPr>
            <p:nvPr/>
          </p:nvSpPr>
          <p:spPr bwMode="auto">
            <a:xfrm>
              <a:off x="2589573" y="1129581"/>
              <a:ext cx="914443" cy="5979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5" name="Line 16"/>
            <p:cNvSpPr>
              <a:spLocks noChangeShapeType="1"/>
            </p:cNvSpPr>
            <p:nvPr/>
          </p:nvSpPr>
          <p:spPr bwMode="auto">
            <a:xfrm flipH="1">
              <a:off x="608701" y="2185143"/>
              <a:ext cx="433157" cy="6083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6" name="Line 17"/>
            <p:cNvSpPr>
              <a:spLocks noChangeShapeType="1"/>
            </p:cNvSpPr>
            <p:nvPr/>
          </p:nvSpPr>
          <p:spPr bwMode="auto">
            <a:xfrm>
              <a:off x="1307832" y="2185143"/>
              <a:ext cx="316635" cy="6473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7" name="Line 18"/>
            <p:cNvSpPr>
              <a:spLocks noChangeShapeType="1"/>
            </p:cNvSpPr>
            <p:nvPr/>
          </p:nvSpPr>
          <p:spPr bwMode="auto">
            <a:xfrm flipH="1">
              <a:off x="3225376" y="2198143"/>
              <a:ext cx="382497" cy="5953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9" name="Text Box 39"/>
            <p:cNvSpPr txBox="1">
              <a:spLocks noChangeArrowheads="1"/>
            </p:cNvSpPr>
            <p:nvPr/>
          </p:nvSpPr>
          <p:spPr bwMode="auto">
            <a:xfrm>
              <a:off x="2726359" y="2452934"/>
              <a:ext cx="430624" cy="4549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200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panose="020B0600000101010101" pitchFamily="50" charset="-127"/>
                </a:rPr>
                <a:t>6</a:t>
              </a:r>
            </a:p>
          </p:txBody>
        </p:sp>
        <p:sp>
          <p:nvSpPr>
            <p:cNvPr id="72" name="Text Box 42"/>
            <p:cNvSpPr txBox="1">
              <a:spLocks noChangeArrowheads="1"/>
            </p:cNvSpPr>
            <p:nvPr/>
          </p:nvSpPr>
          <p:spPr bwMode="auto">
            <a:xfrm>
              <a:off x="3554677" y="1254377"/>
              <a:ext cx="430624" cy="4549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20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panose="020B0600000101010101" pitchFamily="50" charset="-127"/>
                </a:rPr>
                <a:t>3</a:t>
              </a:r>
            </a:p>
          </p:txBody>
        </p:sp>
      </p:grpSp>
      <p:grpSp>
        <p:nvGrpSpPr>
          <p:cNvPr id="20508" name="그룹 74"/>
          <p:cNvGrpSpPr>
            <a:grpSpLocks/>
          </p:cNvGrpSpPr>
          <p:nvPr/>
        </p:nvGrpSpPr>
        <p:grpSpPr bwMode="auto">
          <a:xfrm>
            <a:off x="6334125" y="2059928"/>
            <a:ext cx="2332038" cy="1681163"/>
            <a:chOff x="279400" y="609600"/>
            <a:chExt cx="3721100" cy="2755900"/>
          </a:xfrm>
        </p:grpSpPr>
        <p:sp>
          <p:nvSpPr>
            <p:cNvPr id="76" name="Oval 2"/>
            <p:cNvSpPr>
              <a:spLocks noChangeArrowheads="1"/>
            </p:cNvSpPr>
            <p:nvPr/>
          </p:nvSpPr>
          <p:spPr bwMode="auto">
            <a:xfrm>
              <a:off x="2133617" y="609600"/>
              <a:ext cx="559812" cy="57251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ko-KR" altLang="en-US" sz="1400" smtClean="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endParaRPr>
            </a:p>
          </p:txBody>
        </p:sp>
        <p:sp>
          <p:nvSpPr>
            <p:cNvPr id="77" name="Text Box 3"/>
            <p:cNvSpPr txBox="1">
              <a:spLocks noChangeArrowheads="1"/>
            </p:cNvSpPr>
            <p:nvPr/>
          </p:nvSpPr>
          <p:spPr bwMode="auto">
            <a:xfrm>
              <a:off x="2219742" y="622613"/>
              <a:ext cx="453423" cy="5048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400" i="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panose="020B0600000101010101" pitchFamily="50" charset="-127"/>
                </a:rPr>
                <a:t>7</a:t>
              </a:r>
            </a:p>
          </p:txBody>
        </p:sp>
        <p:sp>
          <p:nvSpPr>
            <p:cNvPr id="78" name="Oval 4"/>
            <p:cNvSpPr>
              <a:spLocks noChangeArrowheads="1"/>
            </p:cNvSpPr>
            <p:nvPr/>
          </p:nvSpPr>
          <p:spPr bwMode="auto">
            <a:xfrm>
              <a:off x="902538" y="1650544"/>
              <a:ext cx="557278" cy="57251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ko-KR" altLang="en-US" sz="1400" smtClean="0">
                <a:effectLst>
                  <a:outerShdw blurRad="38100" dist="38100" dir="2700000" algn="tl">
                    <a:srgbClr val="FFFFFF"/>
                  </a:outerShdw>
                </a:effectLst>
                <a:ea typeface="굴림" panose="020B0600000101010101" pitchFamily="50" charset="-127"/>
              </a:endParaRPr>
            </a:p>
          </p:txBody>
        </p:sp>
        <p:sp>
          <p:nvSpPr>
            <p:cNvPr id="79" name="Text Box 5"/>
            <p:cNvSpPr txBox="1">
              <a:spLocks noChangeArrowheads="1"/>
            </p:cNvSpPr>
            <p:nvPr/>
          </p:nvSpPr>
          <p:spPr bwMode="auto">
            <a:xfrm>
              <a:off x="988663" y="1666158"/>
              <a:ext cx="450889" cy="5022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400" i="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panose="020B0600000101010101" pitchFamily="50" charset="-127"/>
                </a:rPr>
                <a:t>6</a:t>
              </a:r>
            </a:p>
          </p:txBody>
        </p:sp>
        <p:sp>
          <p:nvSpPr>
            <p:cNvPr id="80" name="Oval 6"/>
            <p:cNvSpPr>
              <a:spLocks noChangeArrowheads="1"/>
            </p:cNvSpPr>
            <p:nvPr/>
          </p:nvSpPr>
          <p:spPr bwMode="auto">
            <a:xfrm>
              <a:off x="3440688" y="1637533"/>
              <a:ext cx="559812" cy="57251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ko-KR" altLang="en-US" sz="1400" smtClean="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endParaRPr>
            </a:p>
          </p:txBody>
        </p:sp>
        <p:sp>
          <p:nvSpPr>
            <p:cNvPr id="81" name="Text Box 7"/>
            <p:cNvSpPr txBox="1">
              <a:spLocks noChangeArrowheads="1"/>
            </p:cNvSpPr>
            <p:nvPr/>
          </p:nvSpPr>
          <p:spPr bwMode="auto">
            <a:xfrm>
              <a:off x="3526813" y="1653147"/>
              <a:ext cx="453423" cy="5048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400" i="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panose="020B0600000101010101" pitchFamily="50" charset="-127"/>
                </a:rPr>
                <a:t>3</a:t>
              </a:r>
            </a:p>
          </p:txBody>
        </p:sp>
        <p:sp>
          <p:nvSpPr>
            <p:cNvPr id="82" name="Oval 8"/>
            <p:cNvSpPr>
              <a:spLocks noChangeArrowheads="1"/>
            </p:cNvSpPr>
            <p:nvPr/>
          </p:nvSpPr>
          <p:spPr bwMode="auto">
            <a:xfrm>
              <a:off x="279400" y="2792981"/>
              <a:ext cx="559812" cy="57251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ko-KR" altLang="en-US" sz="1400" smtClean="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endParaRPr>
            </a:p>
          </p:txBody>
        </p:sp>
        <p:sp>
          <p:nvSpPr>
            <p:cNvPr id="83" name="Text Box 9"/>
            <p:cNvSpPr txBox="1">
              <a:spLocks noChangeArrowheads="1"/>
            </p:cNvSpPr>
            <p:nvPr/>
          </p:nvSpPr>
          <p:spPr bwMode="auto">
            <a:xfrm>
              <a:off x="365525" y="2808595"/>
              <a:ext cx="453423" cy="5048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400" i="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panose="020B0600000101010101" pitchFamily="50" charset="-127"/>
                </a:rPr>
                <a:t>8</a:t>
              </a:r>
            </a:p>
          </p:txBody>
        </p:sp>
        <p:sp>
          <p:nvSpPr>
            <p:cNvPr id="84" name="Oval 10"/>
            <p:cNvSpPr>
              <a:spLocks noChangeArrowheads="1"/>
            </p:cNvSpPr>
            <p:nvPr/>
          </p:nvSpPr>
          <p:spPr bwMode="auto">
            <a:xfrm>
              <a:off x="1510478" y="2792981"/>
              <a:ext cx="559812" cy="57251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ko-KR" altLang="en-US" sz="1400" smtClean="0">
                <a:effectLst>
                  <a:outerShdw blurRad="38100" dist="38100" dir="2700000" algn="tl">
                    <a:srgbClr val="FFFFFF"/>
                  </a:outerShdw>
                </a:effectLst>
                <a:ea typeface="굴림" panose="020B0600000101010101" pitchFamily="50" charset="-127"/>
              </a:endParaRPr>
            </a:p>
          </p:txBody>
        </p:sp>
        <p:sp>
          <p:nvSpPr>
            <p:cNvPr id="85" name="Text Box 11"/>
            <p:cNvSpPr txBox="1">
              <a:spLocks noChangeArrowheads="1"/>
            </p:cNvSpPr>
            <p:nvPr/>
          </p:nvSpPr>
          <p:spPr bwMode="auto">
            <a:xfrm>
              <a:off x="1596603" y="2808595"/>
              <a:ext cx="453423" cy="5048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400" i="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panose="020B0600000101010101" pitchFamily="50" charset="-127"/>
                </a:rPr>
                <a:t>9</a:t>
              </a:r>
            </a:p>
          </p:txBody>
        </p:sp>
        <p:sp>
          <p:nvSpPr>
            <p:cNvPr id="86" name="Oval 12"/>
            <p:cNvSpPr>
              <a:spLocks noChangeArrowheads="1"/>
            </p:cNvSpPr>
            <p:nvPr/>
          </p:nvSpPr>
          <p:spPr bwMode="auto">
            <a:xfrm>
              <a:off x="2858079" y="2792981"/>
              <a:ext cx="557278" cy="57251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ko-KR" altLang="en-US" sz="1400" smtClean="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endParaRPr>
            </a:p>
          </p:txBody>
        </p:sp>
        <p:sp>
          <p:nvSpPr>
            <p:cNvPr id="87" name="Text Box 13"/>
            <p:cNvSpPr txBox="1">
              <a:spLocks noChangeArrowheads="1"/>
            </p:cNvSpPr>
            <p:nvPr/>
          </p:nvSpPr>
          <p:spPr bwMode="auto">
            <a:xfrm>
              <a:off x="2944204" y="2808595"/>
              <a:ext cx="453423" cy="5048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400" i="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panose="020B0600000101010101" pitchFamily="50" charset="-127"/>
                </a:rPr>
                <a:t>4</a:t>
              </a:r>
            </a:p>
          </p:txBody>
        </p:sp>
        <p:sp>
          <p:nvSpPr>
            <p:cNvPr id="88" name="Line 14"/>
            <p:cNvSpPr>
              <a:spLocks noChangeShapeType="1"/>
            </p:cNvSpPr>
            <p:nvPr/>
          </p:nvSpPr>
          <p:spPr bwMode="auto">
            <a:xfrm flipH="1">
              <a:off x="1333163" y="1104048"/>
              <a:ext cx="876447" cy="5855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9" name="Line 15"/>
            <p:cNvSpPr>
              <a:spLocks noChangeShapeType="1"/>
            </p:cNvSpPr>
            <p:nvPr/>
          </p:nvSpPr>
          <p:spPr bwMode="auto">
            <a:xfrm>
              <a:off x="2589572" y="1130072"/>
              <a:ext cx="914444" cy="5959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0" name="Line 16"/>
            <p:cNvSpPr>
              <a:spLocks noChangeShapeType="1"/>
            </p:cNvSpPr>
            <p:nvPr/>
          </p:nvSpPr>
          <p:spPr bwMode="auto">
            <a:xfrm flipH="1">
              <a:off x="608701" y="2184029"/>
              <a:ext cx="433158" cy="6089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1" name="Line 17"/>
            <p:cNvSpPr>
              <a:spLocks noChangeShapeType="1"/>
            </p:cNvSpPr>
            <p:nvPr/>
          </p:nvSpPr>
          <p:spPr bwMode="auto">
            <a:xfrm>
              <a:off x="1307832" y="2184029"/>
              <a:ext cx="316636" cy="6479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" name="Line 18"/>
            <p:cNvSpPr>
              <a:spLocks noChangeShapeType="1"/>
            </p:cNvSpPr>
            <p:nvPr/>
          </p:nvSpPr>
          <p:spPr bwMode="auto">
            <a:xfrm flipH="1">
              <a:off x="3225377" y="2197040"/>
              <a:ext cx="382495" cy="5959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96" name="Text Box 43"/>
          <p:cNvSpPr txBox="1">
            <a:spLocks noChangeArrowheads="1"/>
          </p:cNvSpPr>
          <p:nvPr/>
        </p:nvSpPr>
        <p:spPr bwMode="auto">
          <a:xfrm>
            <a:off x="6751638" y="2456803"/>
            <a:ext cx="269875" cy="27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2</a:t>
            </a:r>
          </a:p>
        </p:txBody>
      </p:sp>
      <p:sp>
        <p:nvSpPr>
          <p:cNvPr id="97" name="Text Box 40"/>
          <p:cNvSpPr txBox="1">
            <a:spLocks noChangeArrowheads="1"/>
          </p:cNvSpPr>
          <p:nvPr/>
        </p:nvSpPr>
        <p:spPr bwMode="auto">
          <a:xfrm>
            <a:off x="7256463" y="3191816"/>
            <a:ext cx="269875" cy="277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5</a:t>
            </a:r>
          </a:p>
        </p:txBody>
      </p:sp>
      <p:sp>
        <p:nvSpPr>
          <p:cNvPr id="98" name="Text Box 41"/>
          <p:cNvSpPr txBox="1">
            <a:spLocks noChangeArrowheads="1"/>
          </p:cNvSpPr>
          <p:nvPr/>
        </p:nvSpPr>
        <p:spPr bwMode="auto">
          <a:xfrm>
            <a:off x="6197600" y="3199753"/>
            <a:ext cx="269875" cy="27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4</a:t>
            </a:r>
          </a:p>
        </p:txBody>
      </p:sp>
      <p:sp>
        <p:nvSpPr>
          <p:cNvPr id="99" name="AutoShape 56"/>
          <p:cNvSpPr>
            <a:spLocks noChangeArrowheads="1"/>
          </p:cNvSpPr>
          <p:nvPr/>
        </p:nvSpPr>
        <p:spPr bwMode="auto">
          <a:xfrm>
            <a:off x="3441700" y="1155053"/>
            <a:ext cx="292100" cy="266700"/>
          </a:xfrm>
          <a:prstGeom prst="rightArrow">
            <a:avLst>
              <a:gd name="adj1" fmla="val 50000"/>
              <a:gd name="adj2" fmla="val 2738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 smtClean="0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cxnSp>
        <p:nvCxnSpPr>
          <p:cNvPr id="20513" name="직선 화살표 연결선 3"/>
          <p:cNvCxnSpPr>
            <a:cxnSpLocks noChangeShapeType="1"/>
          </p:cNvCxnSpPr>
          <p:nvPr/>
        </p:nvCxnSpPr>
        <p:spPr bwMode="auto">
          <a:xfrm>
            <a:off x="6519863" y="2499666"/>
            <a:ext cx="215900" cy="207962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514" name="직선 화살표 연결선 101"/>
          <p:cNvCxnSpPr>
            <a:cxnSpLocks noChangeShapeType="1"/>
          </p:cNvCxnSpPr>
          <p:nvPr/>
        </p:nvCxnSpPr>
        <p:spPr bwMode="auto">
          <a:xfrm flipH="1">
            <a:off x="6289675" y="885178"/>
            <a:ext cx="165100" cy="22860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AutoShape 56"/>
          <p:cNvSpPr>
            <a:spLocks noChangeArrowheads="1"/>
          </p:cNvSpPr>
          <p:nvPr/>
        </p:nvSpPr>
        <p:spPr bwMode="auto">
          <a:xfrm rot="8082812">
            <a:off x="7332663" y="4038600"/>
            <a:ext cx="292100" cy="266700"/>
          </a:xfrm>
          <a:prstGeom prst="rightArrow">
            <a:avLst>
              <a:gd name="adj1" fmla="val 50000"/>
              <a:gd name="adj2" fmla="val 2738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 smtClean="0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grpSp>
        <p:nvGrpSpPr>
          <p:cNvPr id="20516" name="그룹 126"/>
          <p:cNvGrpSpPr>
            <a:grpSpLocks/>
          </p:cNvGrpSpPr>
          <p:nvPr/>
        </p:nvGrpSpPr>
        <p:grpSpPr bwMode="auto">
          <a:xfrm>
            <a:off x="4403725" y="4052455"/>
            <a:ext cx="2332038" cy="1681162"/>
            <a:chOff x="279400" y="609600"/>
            <a:chExt cx="3721100" cy="2755900"/>
          </a:xfrm>
        </p:grpSpPr>
        <p:sp>
          <p:nvSpPr>
            <p:cNvPr id="128" name="Oval 2"/>
            <p:cNvSpPr>
              <a:spLocks noChangeArrowheads="1"/>
            </p:cNvSpPr>
            <p:nvPr/>
          </p:nvSpPr>
          <p:spPr bwMode="auto">
            <a:xfrm>
              <a:off x="2133617" y="609600"/>
              <a:ext cx="559812" cy="5725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ko-KR" altLang="en-US" sz="1400" smtClean="0">
                <a:effectLst>
                  <a:outerShdw blurRad="38100" dist="38100" dir="2700000" algn="tl">
                    <a:srgbClr val="FFFFFF"/>
                  </a:outerShdw>
                </a:effectLst>
                <a:ea typeface="굴림" panose="020B0600000101010101" pitchFamily="50" charset="-127"/>
              </a:endParaRPr>
            </a:p>
          </p:txBody>
        </p:sp>
        <p:sp>
          <p:nvSpPr>
            <p:cNvPr id="129" name="Text Box 3"/>
            <p:cNvSpPr txBox="1">
              <a:spLocks noChangeArrowheads="1"/>
            </p:cNvSpPr>
            <p:nvPr/>
          </p:nvSpPr>
          <p:spPr bwMode="auto">
            <a:xfrm>
              <a:off x="2219742" y="622611"/>
              <a:ext cx="453423" cy="5048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400" i="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panose="020B0600000101010101" pitchFamily="50" charset="-127"/>
                </a:rPr>
                <a:t>3</a:t>
              </a:r>
            </a:p>
          </p:txBody>
        </p:sp>
        <p:sp>
          <p:nvSpPr>
            <p:cNvPr id="130" name="Oval 4"/>
            <p:cNvSpPr>
              <a:spLocks noChangeArrowheads="1"/>
            </p:cNvSpPr>
            <p:nvPr/>
          </p:nvSpPr>
          <p:spPr bwMode="auto">
            <a:xfrm>
              <a:off x="902538" y="1650545"/>
              <a:ext cx="557278" cy="57252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ko-KR" altLang="en-US" sz="1400" smtClean="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endParaRPr>
            </a:p>
          </p:txBody>
        </p:sp>
        <p:sp>
          <p:nvSpPr>
            <p:cNvPr id="131" name="Text Box 5"/>
            <p:cNvSpPr txBox="1">
              <a:spLocks noChangeArrowheads="1"/>
            </p:cNvSpPr>
            <p:nvPr/>
          </p:nvSpPr>
          <p:spPr bwMode="auto">
            <a:xfrm>
              <a:off x="988663" y="1666159"/>
              <a:ext cx="450889" cy="502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400" i="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panose="020B0600000101010101" pitchFamily="50" charset="-127"/>
                </a:rPr>
                <a:t>6</a:t>
              </a:r>
            </a:p>
          </p:txBody>
        </p:sp>
        <p:sp>
          <p:nvSpPr>
            <p:cNvPr id="132" name="Oval 6"/>
            <p:cNvSpPr>
              <a:spLocks noChangeArrowheads="1"/>
            </p:cNvSpPr>
            <p:nvPr/>
          </p:nvSpPr>
          <p:spPr bwMode="auto">
            <a:xfrm>
              <a:off x="3440688" y="1637532"/>
              <a:ext cx="559812" cy="5725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ko-KR" altLang="en-US" sz="1400" smtClean="0">
                <a:effectLst>
                  <a:outerShdw blurRad="38100" dist="38100" dir="2700000" algn="tl">
                    <a:srgbClr val="FFFFFF"/>
                  </a:outerShdw>
                </a:effectLst>
                <a:ea typeface="굴림" panose="020B0600000101010101" pitchFamily="50" charset="-127"/>
              </a:endParaRPr>
            </a:p>
          </p:txBody>
        </p:sp>
        <p:sp>
          <p:nvSpPr>
            <p:cNvPr id="133" name="Text Box 7"/>
            <p:cNvSpPr txBox="1">
              <a:spLocks noChangeArrowheads="1"/>
            </p:cNvSpPr>
            <p:nvPr/>
          </p:nvSpPr>
          <p:spPr bwMode="auto">
            <a:xfrm>
              <a:off x="3526813" y="1653146"/>
              <a:ext cx="453423" cy="5048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400" i="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panose="020B0600000101010101" pitchFamily="50" charset="-127"/>
                </a:rPr>
                <a:t>7</a:t>
              </a:r>
            </a:p>
          </p:txBody>
        </p:sp>
        <p:sp>
          <p:nvSpPr>
            <p:cNvPr id="134" name="Oval 8"/>
            <p:cNvSpPr>
              <a:spLocks noChangeArrowheads="1"/>
            </p:cNvSpPr>
            <p:nvPr/>
          </p:nvSpPr>
          <p:spPr bwMode="auto">
            <a:xfrm>
              <a:off x="279400" y="2792980"/>
              <a:ext cx="559812" cy="57252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ko-KR" altLang="en-US" sz="1400" smtClean="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endParaRPr>
            </a:p>
          </p:txBody>
        </p:sp>
        <p:sp>
          <p:nvSpPr>
            <p:cNvPr id="135" name="Text Box 9"/>
            <p:cNvSpPr txBox="1">
              <a:spLocks noChangeArrowheads="1"/>
            </p:cNvSpPr>
            <p:nvPr/>
          </p:nvSpPr>
          <p:spPr bwMode="auto">
            <a:xfrm>
              <a:off x="365525" y="2808595"/>
              <a:ext cx="453423" cy="5048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400" i="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panose="020B0600000101010101" pitchFamily="50" charset="-127"/>
                </a:rPr>
                <a:t>8</a:t>
              </a:r>
            </a:p>
          </p:txBody>
        </p:sp>
        <p:sp>
          <p:nvSpPr>
            <p:cNvPr id="136" name="Oval 10"/>
            <p:cNvSpPr>
              <a:spLocks noChangeArrowheads="1"/>
            </p:cNvSpPr>
            <p:nvPr/>
          </p:nvSpPr>
          <p:spPr bwMode="auto">
            <a:xfrm>
              <a:off x="1510478" y="2792980"/>
              <a:ext cx="559812" cy="57252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ko-KR" altLang="en-US" sz="1400" smtClean="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endParaRPr>
            </a:p>
          </p:txBody>
        </p:sp>
        <p:sp>
          <p:nvSpPr>
            <p:cNvPr id="137" name="Text Box 11"/>
            <p:cNvSpPr txBox="1">
              <a:spLocks noChangeArrowheads="1"/>
            </p:cNvSpPr>
            <p:nvPr/>
          </p:nvSpPr>
          <p:spPr bwMode="auto">
            <a:xfrm>
              <a:off x="1596603" y="2808595"/>
              <a:ext cx="453423" cy="5048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400" i="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panose="020B0600000101010101" pitchFamily="50" charset="-127"/>
                </a:rPr>
                <a:t>9</a:t>
              </a:r>
            </a:p>
          </p:txBody>
        </p:sp>
        <p:sp>
          <p:nvSpPr>
            <p:cNvPr id="138" name="Oval 12"/>
            <p:cNvSpPr>
              <a:spLocks noChangeArrowheads="1"/>
            </p:cNvSpPr>
            <p:nvPr/>
          </p:nvSpPr>
          <p:spPr bwMode="auto">
            <a:xfrm>
              <a:off x="2858079" y="2792980"/>
              <a:ext cx="557278" cy="57252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ko-KR" altLang="en-US" sz="1400" smtClean="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endParaRPr>
            </a:p>
          </p:txBody>
        </p:sp>
        <p:sp>
          <p:nvSpPr>
            <p:cNvPr id="139" name="Text Box 13"/>
            <p:cNvSpPr txBox="1">
              <a:spLocks noChangeArrowheads="1"/>
            </p:cNvSpPr>
            <p:nvPr/>
          </p:nvSpPr>
          <p:spPr bwMode="auto">
            <a:xfrm>
              <a:off x="2944204" y="2808595"/>
              <a:ext cx="453423" cy="5048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400" i="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panose="020B0600000101010101" pitchFamily="50" charset="-127"/>
                </a:rPr>
                <a:t>4</a:t>
              </a:r>
            </a:p>
          </p:txBody>
        </p:sp>
        <p:sp>
          <p:nvSpPr>
            <p:cNvPr id="140" name="Line 14"/>
            <p:cNvSpPr>
              <a:spLocks noChangeShapeType="1"/>
            </p:cNvSpPr>
            <p:nvPr/>
          </p:nvSpPr>
          <p:spPr bwMode="auto">
            <a:xfrm flipH="1">
              <a:off x="1333163" y="1104049"/>
              <a:ext cx="876447" cy="5855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1" name="Line 15"/>
            <p:cNvSpPr>
              <a:spLocks noChangeShapeType="1"/>
            </p:cNvSpPr>
            <p:nvPr/>
          </p:nvSpPr>
          <p:spPr bwMode="auto">
            <a:xfrm>
              <a:off x="2589572" y="1130072"/>
              <a:ext cx="914444" cy="5959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2" name="Line 16"/>
            <p:cNvSpPr>
              <a:spLocks noChangeShapeType="1"/>
            </p:cNvSpPr>
            <p:nvPr/>
          </p:nvSpPr>
          <p:spPr bwMode="auto">
            <a:xfrm flipH="1">
              <a:off x="608701" y="2184028"/>
              <a:ext cx="433158" cy="6089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3" name="Line 17"/>
            <p:cNvSpPr>
              <a:spLocks noChangeShapeType="1"/>
            </p:cNvSpPr>
            <p:nvPr/>
          </p:nvSpPr>
          <p:spPr bwMode="auto">
            <a:xfrm>
              <a:off x="1307832" y="2184028"/>
              <a:ext cx="316636" cy="6479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4" name="Line 18"/>
            <p:cNvSpPr>
              <a:spLocks noChangeShapeType="1"/>
            </p:cNvSpPr>
            <p:nvPr/>
          </p:nvSpPr>
          <p:spPr bwMode="auto">
            <a:xfrm flipH="1">
              <a:off x="3225377" y="2197041"/>
              <a:ext cx="382495" cy="5959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20517" name="직선 화살표 연결선 147"/>
          <p:cNvCxnSpPr>
            <a:cxnSpLocks noChangeShapeType="1"/>
          </p:cNvCxnSpPr>
          <p:nvPr/>
        </p:nvCxnSpPr>
        <p:spPr bwMode="auto">
          <a:xfrm>
            <a:off x="5362575" y="3863861"/>
            <a:ext cx="215900" cy="20955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0" name="Text Box 38"/>
          <p:cNvSpPr txBox="1">
            <a:spLocks noChangeArrowheads="1"/>
          </p:cNvSpPr>
          <p:nvPr/>
        </p:nvSpPr>
        <p:spPr bwMode="auto">
          <a:xfrm>
            <a:off x="5608638" y="3798773"/>
            <a:ext cx="269875" cy="27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152" name="Text Box 42"/>
          <p:cNvSpPr txBox="1">
            <a:spLocks noChangeArrowheads="1"/>
          </p:cNvSpPr>
          <p:nvPr/>
        </p:nvSpPr>
        <p:spPr bwMode="auto">
          <a:xfrm>
            <a:off x="6619875" y="4493994"/>
            <a:ext cx="268288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3</a:t>
            </a:r>
          </a:p>
        </p:txBody>
      </p:sp>
      <p:grpSp>
        <p:nvGrpSpPr>
          <p:cNvPr id="20520" name="그룹 153"/>
          <p:cNvGrpSpPr>
            <a:grpSpLocks/>
          </p:cNvGrpSpPr>
          <p:nvPr/>
        </p:nvGrpSpPr>
        <p:grpSpPr bwMode="auto">
          <a:xfrm>
            <a:off x="971550" y="3957523"/>
            <a:ext cx="2333625" cy="1681163"/>
            <a:chOff x="279400" y="609600"/>
            <a:chExt cx="3721100" cy="2755900"/>
          </a:xfrm>
        </p:grpSpPr>
        <p:sp>
          <p:nvSpPr>
            <p:cNvPr id="155" name="Oval 2"/>
            <p:cNvSpPr>
              <a:spLocks noChangeArrowheads="1"/>
            </p:cNvSpPr>
            <p:nvPr/>
          </p:nvSpPr>
          <p:spPr bwMode="auto">
            <a:xfrm>
              <a:off x="2132356" y="609600"/>
              <a:ext cx="559431" cy="57251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ko-KR" altLang="en-US" sz="1400" smtClean="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endParaRPr>
            </a:p>
          </p:txBody>
        </p:sp>
        <p:sp>
          <p:nvSpPr>
            <p:cNvPr id="156" name="Text Box 3"/>
            <p:cNvSpPr txBox="1">
              <a:spLocks noChangeArrowheads="1"/>
            </p:cNvSpPr>
            <p:nvPr/>
          </p:nvSpPr>
          <p:spPr bwMode="auto">
            <a:xfrm>
              <a:off x="2218422" y="622613"/>
              <a:ext cx="453114" cy="5048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400" i="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panose="020B0600000101010101" pitchFamily="50" charset="-127"/>
                </a:rPr>
                <a:t>3</a:t>
              </a:r>
            </a:p>
          </p:txBody>
        </p:sp>
        <p:sp>
          <p:nvSpPr>
            <p:cNvPr id="157" name="Oval 4"/>
            <p:cNvSpPr>
              <a:spLocks noChangeArrowheads="1"/>
            </p:cNvSpPr>
            <p:nvPr/>
          </p:nvSpPr>
          <p:spPr bwMode="auto">
            <a:xfrm>
              <a:off x="902115" y="1650544"/>
              <a:ext cx="559431" cy="57251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ko-KR" altLang="en-US" sz="1400" smtClean="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endParaRPr>
            </a:p>
          </p:txBody>
        </p:sp>
        <p:sp>
          <p:nvSpPr>
            <p:cNvPr id="158" name="Text Box 5"/>
            <p:cNvSpPr txBox="1">
              <a:spLocks noChangeArrowheads="1"/>
            </p:cNvSpPr>
            <p:nvPr/>
          </p:nvSpPr>
          <p:spPr bwMode="auto">
            <a:xfrm>
              <a:off x="988181" y="1666158"/>
              <a:ext cx="453114" cy="5022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400" i="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panose="020B0600000101010101" pitchFamily="50" charset="-127"/>
                </a:rPr>
                <a:t>6</a:t>
              </a:r>
            </a:p>
          </p:txBody>
        </p:sp>
        <p:sp>
          <p:nvSpPr>
            <p:cNvPr id="159" name="Oval 6"/>
            <p:cNvSpPr>
              <a:spLocks noChangeArrowheads="1"/>
            </p:cNvSpPr>
            <p:nvPr/>
          </p:nvSpPr>
          <p:spPr bwMode="auto">
            <a:xfrm>
              <a:off x="3441070" y="1637533"/>
              <a:ext cx="559430" cy="57251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ko-KR" altLang="en-US" sz="1400" smtClean="0">
                <a:effectLst>
                  <a:outerShdw blurRad="38100" dist="38100" dir="2700000" algn="tl">
                    <a:srgbClr val="FFFFFF"/>
                  </a:outerShdw>
                </a:effectLst>
                <a:ea typeface="굴림" panose="020B0600000101010101" pitchFamily="50" charset="-127"/>
              </a:endParaRPr>
            </a:p>
          </p:txBody>
        </p:sp>
        <p:sp>
          <p:nvSpPr>
            <p:cNvPr id="160" name="Text Box 7"/>
            <p:cNvSpPr txBox="1">
              <a:spLocks noChangeArrowheads="1"/>
            </p:cNvSpPr>
            <p:nvPr/>
          </p:nvSpPr>
          <p:spPr bwMode="auto">
            <a:xfrm>
              <a:off x="3527136" y="1653147"/>
              <a:ext cx="453113" cy="5048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400" i="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panose="020B0600000101010101" pitchFamily="50" charset="-127"/>
                </a:rPr>
                <a:t>4</a:t>
              </a:r>
            </a:p>
          </p:txBody>
        </p:sp>
        <p:sp>
          <p:nvSpPr>
            <p:cNvPr id="161" name="Oval 8"/>
            <p:cNvSpPr>
              <a:spLocks noChangeArrowheads="1"/>
            </p:cNvSpPr>
            <p:nvPr/>
          </p:nvSpPr>
          <p:spPr bwMode="auto">
            <a:xfrm>
              <a:off x="279400" y="2792981"/>
              <a:ext cx="559431" cy="57251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ko-KR" altLang="en-US" sz="1400" smtClean="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endParaRPr>
            </a:p>
          </p:txBody>
        </p:sp>
        <p:sp>
          <p:nvSpPr>
            <p:cNvPr id="162" name="Text Box 9"/>
            <p:cNvSpPr txBox="1">
              <a:spLocks noChangeArrowheads="1"/>
            </p:cNvSpPr>
            <p:nvPr/>
          </p:nvSpPr>
          <p:spPr bwMode="auto">
            <a:xfrm>
              <a:off x="365466" y="2808595"/>
              <a:ext cx="453114" cy="5048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400" i="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panose="020B0600000101010101" pitchFamily="50" charset="-127"/>
                </a:rPr>
                <a:t>8</a:t>
              </a:r>
            </a:p>
          </p:txBody>
        </p:sp>
        <p:sp>
          <p:nvSpPr>
            <p:cNvPr id="163" name="Oval 10"/>
            <p:cNvSpPr>
              <a:spLocks noChangeArrowheads="1"/>
            </p:cNvSpPr>
            <p:nvPr/>
          </p:nvSpPr>
          <p:spPr bwMode="auto">
            <a:xfrm>
              <a:off x="1512173" y="2792981"/>
              <a:ext cx="556899" cy="57251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ko-KR" altLang="en-US" sz="1400" smtClean="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endParaRPr>
            </a:p>
          </p:txBody>
        </p:sp>
        <p:sp>
          <p:nvSpPr>
            <p:cNvPr id="164" name="Text Box 11"/>
            <p:cNvSpPr txBox="1">
              <a:spLocks noChangeArrowheads="1"/>
            </p:cNvSpPr>
            <p:nvPr/>
          </p:nvSpPr>
          <p:spPr bwMode="auto">
            <a:xfrm>
              <a:off x="1598240" y="2808595"/>
              <a:ext cx="453113" cy="5048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400" i="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panose="020B0600000101010101" pitchFamily="50" charset="-127"/>
                </a:rPr>
                <a:t>9</a:t>
              </a:r>
            </a:p>
          </p:txBody>
        </p:sp>
        <p:sp>
          <p:nvSpPr>
            <p:cNvPr id="165" name="Oval 12"/>
            <p:cNvSpPr>
              <a:spLocks noChangeArrowheads="1"/>
            </p:cNvSpPr>
            <p:nvPr/>
          </p:nvSpPr>
          <p:spPr bwMode="auto">
            <a:xfrm>
              <a:off x="2856325" y="2792981"/>
              <a:ext cx="559431" cy="57251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ko-KR" altLang="en-US" sz="1400" smtClean="0">
                <a:effectLst>
                  <a:outerShdw blurRad="38100" dist="38100" dir="2700000" algn="tl">
                    <a:srgbClr val="FFFFFF"/>
                  </a:outerShdw>
                </a:effectLst>
                <a:ea typeface="굴림" panose="020B0600000101010101" pitchFamily="50" charset="-127"/>
              </a:endParaRPr>
            </a:p>
          </p:txBody>
        </p:sp>
        <p:sp>
          <p:nvSpPr>
            <p:cNvPr id="166" name="Text Box 13"/>
            <p:cNvSpPr txBox="1">
              <a:spLocks noChangeArrowheads="1"/>
            </p:cNvSpPr>
            <p:nvPr/>
          </p:nvSpPr>
          <p:spPr bwMode="auto">
            <a:xfrm>
              <a:off x="2942391" y="2808595"/>
              <a:ext cx="453114" cy="5048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400" i="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panose="020B0600000101010101" pitchFamily="50" charset="-127"/>
                </a:rPr>
                <a:t>7</a:t>
              </a:r>
            </a:p>
          </p:txBody>
        </p:sp>
        <p:sp>
          <p:nvSpPr>
            <p:cNvPr id="167" name="Line 14"/>
            <p:cNvSpPr>
              <a:spLocks noChangeShapeType="1"/>
            </p:cNvSpPr>
            <p:nvPr/>
          </p:nvSpPr>
          <p:spPr bwMode="auto">
            <a:xfrm flipH="1">
              <a:off x="1332446" y="1104048"/>
              <a:ext cx="878383" cy="5855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8" name="Line 15"/>
            <p:cNvSpPr>
              <a:spLocks noChangeShapeType="1"/>
            </p:cNvSpPr>
            <p:nvPr/>
          </p:nvSpPr>
          <p:spPr bwMode="auto">
            <a:xfrm>
              <a:off x="2590533" y="1130072"/>
              <a:ext cx="913820" cy="5959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9" name="Line 16"/>
            <p:cNvSpPr>
              <a:spLocks noChangeShapeType="1"/>
            </p:cNvSpPr>
            <p:nvPr/>
          </p:nvSpPr>
          <p:spPr bwMode="auto">
            <a:xfrm flipH="1">
              <a:off x="608477" y="2184029"/>
              <a:ext cx="432863" cy="6089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0" name="Line 17"/>
            <p:cNvSpPr>
              <a:spLocks noChangeShapeType="1"/>
            </p:cNvSpPr>
            <p:nvPr/>
          </p:nvSpPr>
          <p:spPr bwMode="auto">
            <a:xfrm>
              <a:off x="1307132" y="2184029"/>
              <a:ext cx="318951" cy="6479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1" name="Line 18"/>
            <p:cNvSpPr>
              <a:spLocks noChangeShapeType="1"/>
            </p:cNvSpPr>
            <p:nvPr/>
          </p:nvSpPr>
          <p:spPr bwMode="auto">
            <a:xfrm flipH="1">
              <a:off x="3225904" y="2197040"/>
              <a:ext cx="379704" cy="5959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20521" name="직선 화살표 연결선 171"/>
          <p:cNvCxnSpPr>
            <a:cxnSpLocks noChangeShapeType="1"/>
          </p:cNvCxnSpPr>
          <p:nvPr/>
        </p:nvCxnSpPr>
        <p:spPr bwMode="auto">
          <a:xfrm flipH="1">
            <a:off x="3303588" y="4409961"/>
            <a:ext cx="169862" cy="207962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" name="Text Box 39"/>
          <p:cNvSpPr txBox="1">
            <a:spLocks noChangeArrowheads="1"/>
          </p:cNvSpPr>
          <p:nvPr/>
        </p:nvSpPr>
        <p:spPr bwMode="auto">
          <a:xfrm>
            <a:off x="2479675" y="5113223"/>
            <a:ext cx="26987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6</a:t>
            </a:r>
          </a:p>
        </p:txBody>
      </p:sp>
      <p:sp>
        <p:nvSpPr>
          <p:cNvPr id="175" name="Text Box 42"/>
          <p:cNvSpPr txBox="1">
            <a:spLocks noChangeArrowheads="1"/>
          </p:cNvSpPr>
          <p:nvPr/>
        </p:nvSpPr>
        <p:spPr bwMode="auto">
          <a:xfrm>
            <a:off x="3014663" y="4338523"/>
            <a:ext cx="269875" cy="27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176" name="AutoShape 56"/>
          <p:cNvSpPr>
            <a:spLocks noChangeArrowheads="1"/>
          </p:cNvSpPr>
          <p:nvPr/>
        </p:nvSpPr>
        <p:spPr bwMode="auto">
          <a:xfrm rot="10800000">
            <a:off x="3846513" y="4641736"/>
            <a:ext cx="292100" cy="266700"/>
          </a:xfrm>
          <a:prstGeom prst="rightArrow">
            <a:avLst>
              <a:gd name="adj1" fmla="val 50000"/>
              <a:gd name="adj2" fmla="val 2738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 smtClean="0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graphicFrame>
        <p:nvGraphicFramePr>
          <p:cNvPr id="178" name="Group 60"/>
          <p:cNvGraphicFramePr>
            <a:graphicFrameLocks noGrp="1"/>
          </p:cNvGraphicFramePr>
          <p:nvPr>
            <p:extLst/>
          </p:nvPr>
        </p:nvGraphicFramePr>
        <p:xfrm>
          <a:off x="973138" y="6135573"/>
          <a:ext cx="2540000" cy="304800"/>
        </p:xfrm>
        <a:graphic>
          <a:graphicData uri="http://schemas.openxmlformats.org/drawingml/2006/table">
            <a:tbl>
              <a:tblPr/>
              <a:tblGrid>
                <a:gridCol w="422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29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29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1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29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2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9" name="Text Box 61"/>
          <p:cNvSpPr txBox="1">
            <a:spLocks noChangeArrowheads="1"/>
          </p:cNvSpPr>
          <p:nvPr/>
        </p:nvSpPr>
        <p:spPr bwMode="auto">
          <a:xfrm>
            <a:off x="609600" y="6118111"/>
            <a:ext cx="30480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40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A</a:t>
            </a:r>
          </a:p>
        </p:txBody>
      </p:sp>
      <p:sp>
        <p:nvSpPr>
          <p:cNvPr id="180" name="Text Box 62"/>
          <p:cNvSpPr txBox="1">
            <a:spLocks noChangeArrowheads="1"/>
          </p:cNvSpPr>
          <p:nvPr/>
        </p:nvSpPr>
        <p:spPr bwMode="auto">
          <a:xfrm>
            <a:off x="1033463" y="5841886"/>
            <a:ext cx="26987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181" name="Text Box 63"/>
          <p:cNvSpPr txBox="1">
            <a:spLocks noChangeArrowheads="1"/>
          </p:cNvSpPr>
          <p:nvPr/>
        </p:nvSpPr>
        <p:spPr bwMode="auto">
          <a:xfrm>
            <a:off x="1452563" y="5841886"/>
            <a:ext cx="26987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2</a:t>
            </a:r>
          </a:p>
        </p:txBody>
      </p:sp>
      <p:sp>
        <p:nvSpPr>
          <p:cNvPr id="182" name="Text Box 64"/>
          <p:cNvSpPr txBox="1">
            <a:spLocks noChangeArrowheads="1"/>
          </p:cNvSpPr>
          <p:nvPr/>
        </p:nvSpPr>
        <p:spPr bwMode="auto">
          <a:xfrm>
            <a:off x="1878013" y="5841886"/>
            <a:ext cx="26987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183" name="Text Box 65"/>
          <p:cNvSpPr txBox="1">
            <a:spLocks noChangeArrowheads="1"/>
          </p:cNvSpPr>
          <p:nvPr/>
        </p:nvSpPr>
        <p:spPr bwMode="auto">
          <a:xfrm>
            <a:off x="2303463" y="5841886"/>
            <a:ext cx="26987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4</a:t>
            </a:r>
          </a:p>
        </p:txBody>
      </p:sp>
      <p:sp>
        <p:nvSpPr>
          <p:cNvPr id="184" name="Text Box 66"/>
          <p:cNvSpPr txBox="1">
            <a:spLocks noChangeArrowheads="1"/>
          </p:cNvSpPr>
          <p:nvPr/>
        </p:nvSpPr>
        <p:spPr bwMode="auto">
          <a:xfrm>
            <a:off x="2735263" y="5841886"/>
            <a:ext cx="26987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5</a:t>
            </a:r>
          </a:p>
        </p:txBody>
      </p:sp>
      <p:sp>
        <p:nvSpPr>
          <p:cNvPr id="185" name="Text Box 67"/>
          <p:cNvSpPr txBox="1">
            <a:spLocks noChangeArrowheads="1"/>
          </p:cNvSpPr>
          <p:nvPr/>
        </p:nvSpPr>
        <p:spPr bwMode="auto">
          <a:xfrm>
            <a:off x="3148013" y="5841886"/>
            <a:ext cx="26987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6</a:t>
            </a:r>
          </a:p>
        </p:txBody>
      </p:sp>
      <p:sp>
        <p:nvSpPr>
          <p:cNvPr id="20548" name="Text Box 179"/>
          <p:cNvSpPr txBox="1">
            <a:spLocks noChangeArrowheads="1"/>
          </p:cNvSpPr>
          <p:nvPr/>
        </p:nvSpPr>
        <p:spPr bwMode="auto">
          <a:xfrm>
            <a:off x="339725" y="562916"/>
            <a:ext cx="466725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800" i="0">
                <a:ea typeface="굴림" panose="020B0600000101010101" pitchFamily="50" charset="-127"/>
              </a:rPr>
              <a:t>(a)</a:t>
            </a:r>
          </a:p>
        </p:txBody>
      </p:sp>
      <p:sp>
        <p:nvSpPr>
          <p:cNvPr id="20549" name="Text Box 179"/>
          <p:cNvSpPr txBox="1">
            <a:spLocks noChangeArrowheads="1"/>
          </p:cNvSpPr>
          <p:nvPr/>
        </p:nvSpPr>
        <p:spPr bwMode="auto">
          <a:xfrm>
            <a:off x="3998913" y="562916"/>
            <a:ext cx="466725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800" i="0">
                <a:ea typeface="굴림" panose="020B0600000101010101" pitchFamily="50" charset="-127"/>
              </a:rPr>
              <a:t>(b)</a:t>
            </a:r>
          </a:p>
        </p:txBody>
      </p:sp>
      <p:sp>
        <p:nvSpPr>
          <p:cNvPr id="20550" name="Text Box 179"/>
          <p:cNvSpPr txBox="1">
            <a:spLocks noChangeArrowheads="1"/>
          </p:cNvSpPr>
          <p:nvPr/>
        </p:nvSpPr>
        <p:spPr bwMode="auto">
          <a:xfrm>
            <a:off x="8156575" y="1896416"/>
            <a:ext cx="454025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800" i="0">
                <a:ea typeface="굴림" panose="020B0600000101010101" pitchFamily="50" charset="-127"/>
              </a:rPr>
              <a:t>(c)</a:t>
            </a:r>
          </a:p>
        </p:txBody>
      </p:sp>
      <p:sp>
        <p:nvSpPr>
          <p:cNvPr id="20551" name="Text Box 179"/>
          <p:cNvSpPr txBox="1">
            <a:spLocks noChangeArrowheads="1"/>
          </p:cNvSpPr>
          <p:nvPr/>
        </p:nvSpPr>
        <p:spPr bwMode="auto">
          <a:xfrm>
            <a:off x="4473575" y="3673361"/>
            <a:ext cx="466725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800" i="0">
                <a:ea typeface="굴림" panose="020B0600000101010101" pitchFamily="50" charset="-127"/>
              </a:rPr>
              <a:t>(d)</a:t>
            </a:r>
          </a:p>
        </p:txBody>
      </p:sp>
      <p:sp>
        <p:nvSpPr>
          <p:cNvPr id="20552" name="Text Box 179"/>
          <p:cNvSpPr txBox="1">
            <a:spLocks noChangeArrowheads="1"/>
          </p:cNvSpPr>
          <p:nvPr/>
        </p:nvSpPr>
        <p:spPr bwMode="auto">
          <a:xfrm>
            <a:off x="1241425" y="3689236"/>
            <a:ext cx="466725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800" i="0">
                <a:ea typeface="굴림" panose="020B0600000101010101" pitchFamily="50" charset="-127"/>
              </a:rPr>
              <a:t>(e)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ko-KR" altLang="en-US" dirty="0" err="1" smtClean="0"/>
              <a:t>힙</a:t>
            </a:r>
            <a:r>
              <a:rPr lang="ko-KR" altLang="en-US" dirty="0" smtClean="0"/>
              <a:t> 만들기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074-CA2B-4440-94E7-E49724C4F161}" type="slidenum">
              <a:rPr lang="ko-KR" altLang="en-US" smtClean="0"/>
              <a:pPr/>
              <a:t>222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89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38" name="Group 113"/>
          <p:cNvGrpSpPr>
            <a:grpSpLocks/>
          </p:cNvGrpSpPr>
          <p:nvPr/>
        </p:nvGrpSpPr>
        <p:grpSpPr bwMode="auto">
          <a:xfrm>
            <a:off x="8528050" y="2276475"/>
            <a:ext cx="414338" cy="422275"/>
            <a:chOff x="5372" y="1434"/>
            <a:chExt cx="261" cy="266"/>
          </a:xfrm>
        </p:grpSpPr>
        <p:sp>
          <p:nvSpPr>
            <p:cNvPr id="316453" name="Oval 37"/>
            <p:cNvSpPr>
              <a:spLocks noChangeArrowheads="1"/>
            </p:cNvSpPr>
            <p:nvPr/>
          </p:nvSpPr>
          <p:spPr bwMode="auto">
            <a:xfrm>
              <a:off x="5372" y="1439"/>
              <a:ext cx="261" cy="261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</a:endParaRPr>
            </a:p>
          </p:txBody>
        </p:sp>
        <p:sp>
          <p:nvSpPr>
            <p:cNvPr id="316454" name="Text Box 38"/>
            <p:cNvSpPr txBox="1">
              <a:spLocks noChangeArrowheads="1"/>
            </p:cNvSpPr>
            <p:nvPr/>
          </p:nvSpPr>
          <p:spPr bwMode="auto">
            <a:xfrm>
              <a:off x="5387" y="1434"/>
              <a:ext cx="223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r>
                <a:rPr lang="en-US" altLang="ko-KR" sz="2000" i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7</a:t>
              </a:r>
            </a:p>
          </p:txBody>
        </p:sp>
      </p:grpSp>
      <p:sp>
        <p:nvSpPr>
          <p:cNvPr id="316418" name="Oval 2"/>
          <p:cNvSpPr>
            <a:spLocks noChangeArrowheads="1"/>
          </p:cNvSpPr>
          <p:nvPr/>
        </p:nvSpPr>
        <p:spPr bwMode="auto">
          <a:xfrm>
            <a:off x="1462088" y="1524000"/>
            <a:ext cx="414337" cy="41433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6419" name="Text Box 3"/>
          <p:cNvSpPr txBox="1">
            <a:spLocks noChangeArrowheads="1"/>
          </p:cNvSpPr>
          <p:nvPr/>
        </p:nvSpPr>
        <p:spPr bwMode="auto">
          <a:xfrm>
            <a:off x="1489075" y="1517650"/>
            <a:ext cx="3273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</a:p>
        </p:txBody>
      </p:sp>
      <p:sp>
        <p:nvSpPr>
          <p:cNvPr id="316420" name="Oval 4"/>
          <p:cNvSpPr>
            <a:spLocks noChangeArrowheads="1"/>
          </p:cNvSpPr>
          <p:nvPr/>
        </p:nvSpPr>
        <p:spPr bwMode="auto">
          <a:xfrm>
            <a:off x="549275" y="2279650"/>
            <a:ext cx="414338" cy="4159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6421" name="Text Box 5"/>
          <p:cNvSpPr txBox="1">
            <a:spLocks noChangeArrowheads="1"/>
          </p:cNvSpPr>
          <p:nvPr/>
        </p:nvSpPr>
        <p:spPr bwMode="auto">
          <a:xfrm>
            <a:off x="588963" y="2262188"/>
            <a:ext cx="3273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</a:rPr>
              <a:t>6</a:t>
            </a:r>
          </a:p>
        </p:txBody>
      </p:sp>
      <p:sp>
        <p:nvSpPr>
          <p:cNvPr id="316422" name="Oval 6"/>
          <p:cNvSpPr>
            <a:spLocks noChangeArrowheads="1"/>
          </p:cNvSpPr>
          <p:nvPr/>
        </p:nvSpPr>
        <p:spPr bwMode="auto">
          <a:xfrm>
            <a:off x="2432050" y="2271713"/>
            <a:ext cx="414338" cy="41433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6423" name="Text Box 7"/>
          <p:cNvSpPr txBox="1">
            <a:spLocks noChangeArrowheads="1"/>
          </p:cNvSpPr>
          <p:nvPr/>
        </p:nvSpPr>
        <p:spPr bwMode="auto">
          <a:xfrm>
            <a:off x="2444750" y="2252663"/>
            <a:ext cx="35401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</a:rPr>
              <a:t>4</a:t>
            </a:r>
          </a:p>
        </p:txBody>
      </p:sp>
      <p:sp>
        <p:nvSpPr>
          <p:cNvPr id="316424" name="Oval 8"/>
          <p:cNvSpPr>
            <a:spLocks noChangeArrowheads="1"/>
          </p:cNvSpPr>
          <p:nvPr/>
        </p:nvSpPr>
        <p:spPr bwMode="auto">
          <a:xfrm>
            <a:off x="127000" y="3109913"/>
            <a:ext cx="414338" cy="4159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6425" name="Text Box 9"/>
          <p:cNvSpPr txBox="1">
            <a:spLocks noChangeArrowheads="1"/>
          </p:cNvSpPr>
          <p:nvPr/>
        </p:nvSpPr>
        <p:spPr bwMode="auto">
          <a:xfrm>
            <a:off x="165100" y="3092450"/>
            <a:ext cx="3273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</a:rPr>
              <a:t>8</a:t>
            </a:r>
          </a:p>
        </p:txBody>
      </p:sp>
      <p:sp>
        <p:nvSpPr>
          <p:cNvPr id="316426" name="Oval 10"/>
          <p:cNvSpPr>
            <a:spLocks noChangeArrowheads="1"/>
          </p:cNvSpPr>
          <p:nvPr/>
        </p:nvSpPr>
        <p:spPr bwMode="auto">
          <a:xfrm>
            <a:off x="1001713" y="3109913"/>
            <a:ext cx="414337" cy="4159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6427" name="Text Box 11"/>
          <p:cNvSpPr txBox="1">
            <a:spLocks noChangeArrowheads="1"/>
          </p:cNvSpPr>
          <p:nvPr/>
        </p:nvSpPr>
        <p:spPr bwMode="auto">
          <a:xfrm>
            <a:off x="1039813" y="3079750"/>
            <a:ext cx="3273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</a:rPr>
              <a:t>9</a:t>
            </a:r>
          </a:p>
        </p:txBody>
      </p:sp>
      <p:sp>
        <p:nvSpPr>
          <p:cNvPr id="316428" name="Oval 12"/>
          <p:cNvSpPr>
            <a:spLocks noChangeArrowheads="1"/>
          </p:cNvSpPr>
          <p:nvPr/>
        </p:nvSpPr>
        <p:spPr bwMode="auto">
          <a:xfrm>
            <a:off x="1998663" y="3109913"/>
            <a:ext cx="414337" cy="4159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6429" name="Text Box 13"/>
          <p:cNvSpPr txBox="1">
            <a:spLocks noChangeArrowheads="1"/>
          </p:cNvSpPr>
          <p:nvPr/>
        </p:nvSpPr>
        <p:spPr bwMode="auto">
          <a:xfrm>
            <a:off x="2011363" y="3092450"/>
            <a:ext cx="3273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</a:rPr>
              <a:t>7</a:t>
            </a:r>
          </a:p>
        </p:txBody>
      </p:sp>
      <p:sp>
        <p:nvSpPr>
          <p:cNvPr id="316430" name="Line 14"/>
          <p:cNvSpPr>
            <a:spLocks noChangeShapeType="1"/>
          </p:cNvSpPr>
          <p:nvPr/>
        </p:nvSpPr>
        <p:spPr bwMode="auto">
          <a:xfrm flipH="1">
            <a:off x="869950" y="1884363"/>
            <a:ext cx="649288" cy="423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6431" name="Line 15"/>
          <p:cNvSpPr>
            <a:spLocks noChangeShapeType="1"/>
          </p:cNvSpPr>
          <p:nvPr/>
        </p:nvSpPr>
        <p:spPr bwMode="auto">
          <a:xfrm>
            <a:off x="1801813" y="1901825"/>
            <a:ext cx="677862" cy="433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6432" name="Line 16"/>
          <p:cNvSpPr>
            <a:spLocks noChangeShapeType="1"/>
          </p:cNvSpPr>
          <p:nvPr/>
        </p:nvSpPr>
        <p:spPr bwMode="auto">
          <a:xfrm flipH="1">
            <a:off x="333375" y="2667000"/>
            <a:ext cx="320675" cy="4429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6433" name="Line 17"/>
          <p:cNvSpPr>
            <a:spLocks noChangeShapeType="1"/>
          </p:cNvSpPr>
          <p:nvPr/>
        </p:nvSpPr>
        <p:spPr bwMode="auto">
          <a:xfrm>
            <a:off x="850900" y="2667000"/>
            <a:ext cx="234950" cy="471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6434" name="Line 18"/>
          <p:cNvSpPr>
            <a:spLocks noChangeShapeType="1"/>
          </p:cNvSpPr>
          <p:nvPr/>
        </p:nvSpPr>
        <p:spPr bwMode="auto">
          <a:xfrm flipH="1">
            <a:off x="2271713" y="2676525"/>
            <a:ext cx="282575" cy="433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6436" name="Oval 20"/>
          <p:cNvSpPr>
            <a:spLocks noChangeArrowheads="1"/>
          </p:cNvSpPr>
          <p:nvPr/>
        </p:nvSpPr>
        <p:spPr bwMode="auto">
          <a:xfrm>
            <a:off x="3749675" y="2305050"/>
            <a:ext cx="414338" cy="4159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6437" name="Text Box 21"/>
          <p:cNvSpPr txBox="1">
            <a:spLocks noChangeArrowheads="1"/>
          </p:cNvSpPr>
          <p:nvPr/>
        </p:nvSpPr>
        <p:spPr bwMode="auto">
          <a:xfrm>
            <a:off x="3789363" y="2287588"/>
            <a:ext cx="3273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</a:rPr>
              <a:t>6</a:t>
            </a:r>
          </a:p>
        </p:txBody>
      </p:sp>
      <p:sp>
        <p:nvSpPr>
          <p:cNvPr id="316438" name="Oval 22"/>
          <p:cNvSpPr>
            <a:spLocks noChangeArrowheads="1"/>
          </p:cNvSpPr>
          <p:nvPr/>
        </p:nvSpPr>
        <p:spPr bwMode="auto">
          <a:xfrm>
            <a:off x="5581650" y="2297113"/>
            <a:ext cx="414338" cy="41433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6439" name="Text Box 23"/>
          <p:cNvSpPr txBox="1">
            <a:spLocks noChangeArrowheads="1"/>
          </p:cNvSpPr>
          <p:nvPr/>
        </p:nvSpPr>
        <p:spPr bwMode="auto">
          <a:xfrm>
            <a:off x="5594350" y="2278063"/>
            <a:ext cx="35401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</a:rPr>
              <a:t>4</a:t>
            </a:r>
          </a:p>
        </p:txBody>
      </p:sp>
      <p:sp>
        <p:nvSpPr>
          <p:cNvPr id="316440" name="Oval 24"/>
          <p:cNvSpPr>
            <a:spLocks noChangeArrowheads="1"/>
          </p:cNvSpPr>
          <p:nvPr/>
        </p:nvSpPr>
        <p:spPr bwMode="auto">
          <a:xfrm>
            <a:off x="3352800" y="3135313"/>
            <a:ext cx="414338" cy="4159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6441" name="Text Box 25"/>
          <p:cNvSpPr txBox="1">
            <a:spLocks noChangeArrowheads="1"/>
          </p:cNvSpPr>
          <p:nvPr/>
        </p:nvSpPr>
        <p:spPr bwMode="auto">
          <a:xfrm>
            <a:off x="3390900" y="3117850"/>
            <a:ext cx="3273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</a:rPr>
              <a:t>8</a:t>
            </a:r>
          </a:p>
        </p:txBody>
      </p:sp>
      <p:sp>
        <p:nvSpPr>
          <p:cNvPr id="316442" name="Oval 26"/>
          <p:cNvSpPr>
            <a:spLocks noChangeArrowheads="1"/>
          </p:cNvSpPr>
          <p:nvPr/>
        </p:nvSpPr>
        <p:spPr bwMode="auto">
          <a:xfrm>
            <a:off x="4151313" y="3135313"/>
            <a:ext cx="414337" cy="4159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6443" name="Text Box 27"/>
          <p:cNvSpPr txBox="1">
            <a:spLocks noChangeArrowheads="1"/>
          </p:cNvSpPr>
          <p:nvPr/>
        </p:nvSpPr>
        <p:spPr bwMode="auto">
          <a:xfrm>
            <a:off x="4189413" y="3105150"/>
            <a:ext cx="3273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</a:rPr>
              <a:t>9</a:t>
            </a:r>
          </a:p>
        </p:txBody>
      </p:sp>
      <p:sp>
        <p:nvSpPr>
          <p:cNvPr id="316444" name="Oval 28"/>
          <p:cNvSpPr>
            <a:spLocks noChangeArrowheads="1"/>
          </p:cNvSpPr>
          <p:nvPr/>
        </p:nvSpPr>
        <p:spPr bwMode="auto">
          <a:xfrm>
            <a:off x="5148263" y="3135313"/>
            <a:ext cx="414337" cy="41592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6445" name="Line 29"/>
          <p:cNvSpPr>
            <a:spLocks noChangeShapeType="1"/>
          </p:cNvSpPr>
          <p:nvPr/>
        </p:nvSpPr>
        <p:spPr bwMode="auto">
          <a:xfrm flipH="1">
            <a:off x="4044950" y="1909763"/>
            <a:ext cx="623888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6446" name="Line 30"/>
          <p:cNvSpPr>
            <a:spLocks noChangeShapeType="1"/>
          </p:cNvSpPr>
          <p:nvPr/>
        </p:nvSpPr>
        <p:spPr bwMode="auto">
          <a:xfrm>
            <a:off x="4951413" y="1927225"/>
            <a:ext cx="677862" cy="433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6447" name="Line 31"/>
          <p:cNvSpPr>
            <a:spLocks noChangeShapeType="1"/>
          </p:cNvSpPr>
          <p:nvPr/>
        </p:nvSpPr>
        <p:spPr bwMode="auto">
          <a:xfrm flipH="1">
            <a:off x="3533775" y="2692400"/>
            <a:ext cx="320675" cy="4429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6448" name="Line 32"/>
          <p:cNvSpPr>
            <a:spLocks noChangeShapeType="1"/>
          </p:cNvSpPr>
          <p:nvPr/>
        </p:nvSpPr>
        <p:spPr bwMode="auto">
          <a:xfrm>
            <a:off x="4076700" y="2692400"/>
            <a:ext cx="273050" cy="4460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grpSp>
        <p:nvGrpSpPr>
          <p:cNvPr id="39969" name="Group 112"/>
          <p:cNvGrpSpPr>
            <a:grpSpLocks/>
          </p:cNvGrpSpPr>
          <p:nvPr/>
        </p:nvGrpSpPr>
        <p:grpSpPr bwMode="auto">
          <a:xfrm>
            <a:off x="7596188" y="1508127"/>
            <a:ext cx="414337" cy="442913"/>
            <a:chOff x="4785" y="950"/>
            <a:chExt cx="261" cy="279"/>
          </a:xfrm>
        </p:grpSpPr>
        <p:sp>
          <p:nvSpPr>
            <p:cNvPr id="316449" name="Oval 33"/>
            <p:cNvSpPr>
              <a:spLocks noChangeArrowheads="1"/>
            </p:cNvSpPr>
            <p:nvPr/>
          </p:nvSpPr>
          <p:spPr bwMode="auto">
            <a:xfrm>
              <a:off x="4785" y="968"/>
              <a:ext cx="261" cy="261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</a:endParaRPr>
            </a:p>
          </p:txBody>
        </p:sp>
        <p:sp>
          <p:nvSpPr>
            <p:cNvPr id="316450" name="Text Box 34"/>
            <p:cNvSpPr txBox="1">
              <a:spLocks noChangeArrowheads="1"/>
            </p:cNvSpPr>
            <p:nvPr/>
          </p:nvSpPr>
          <p:spPr bwMode="auto">
            <a:xfrm>
              <a:off x="4788" y="950"/>
              <a:ext cx="206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r>
                <a:rPr lang="en-US" altLang="ko-KR" sz="2000" i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4</a:t>
              </a:r>
            </a:p>
          </p:txBody>
        </p:sp>
      </p:grpSp>
      <p:sp>
        <p:nvSpPr>
          <p:cNvPr id="316451" name="Oval 35"/>
          <p:cNvSpPr>
            <a:spLocks noChangeArrowheads="1"/>
          </p:cNvSpPr>
          <p:nvPr/>
        </p:nvSpPr>
        <p:spPr bwMode="auto">
          <a:xfrm>
            <a:off x="6772275" y="2292350"/>
            <a:ext cx="414338" cy="4159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6452" name="Text Box 36"/>
          <p:cNvSpPr txBox="1">
            <a:spLocks noChangeArrowheads="1"/>
          </p:cNvSpPr>
          <p:nvPr/>
        </p:nvSpPr>
        <p:spPr bwMode="auto">
          <a:xfrm>
            <a:off x="6811963" y="2274888"/>
            <a:ext cx="3273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</a:rPr>
              <a:t>6</a:t>
            </a:r>
          </a:p>
        </p:txBody>
      </p:sp>
      <p:sp>
        <p:nvSpPr>
          <p:cNvPr id="316455" name="Oval 39"/>
          <p:cNvSpPr>
            <a:spLocks noChangeArrowheads="1"/>
          </p:cNvSpPr>
          <p:nvPr/>
        </p:nvSpPr>
        <p:spPr bwMode="auto">
          <a:xfrm>
            <a:off x="6337300" y="3122613"/>
            <a:ext cx="414338" cy="4159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6456" name="Text Box 40"/>
          <p:cNvSpPr txBox="1">
            <a:spLocks noChangeArrowheads="1"/>
          </p:cNvSpPr>
          <p:nvPr/>
        </p:nvSpPr>
        <p:spPr bwMode="auto">
          <a:xfrm>
            <a:off x="6375400" y="3105150"/>
            <a:ext cx="3273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</a:rPr>
              <a:t>8</a:t>
            </a:r>
          </a:p>
        </p:txBody>
      </p:sp>
      <p:sp>
        <p:nvSpPr>
          <p:cNvPr id="316457" name="Oval 41"/>
          <p:cNvSpPr>
            <a:spLocks noChangeArrowheads="1"/>
          </p:cNvSpPr>
          <p:nvPr/>
        </p:nvSpPr>
        <p:spPr bwMode="auto">
          <a:xfrm>
            <a:off x="7173913" y="3109913"/>
            <a:ext cx="414337" cy="4159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6458" name="Text Box 42"/>
          <p:cNvSpPr txBox="1">
            <a:spLocks noChangeArrowheads="1"/>
          </p:cNvSpPr>
          <p:nvPr/>
        </p:nvSpPr>
        <p:spPr bwMode="auto">
          <a:xfrm>
            <a:off x="7212013" y="3079750"/>
            <a:ext cx="3273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</a:rPr>
              <a:t>9</a:t>
            </a:r>
          </a:p>
        </p:txBody>
      </p:sp>
      <p:sp>
        <p:nvSpPr>
          <p:cNvPr id="316459" name="Oval 43"/>
          <p:cNvSpPr>
            <a:spLocks noChangeArrowheads="1"/>
          </p:cNvSpPr>
          <p:nvPr/>
        </p:nvSpPr>
        <p:spPr bwMode="auto">
          <a:xfrm>
            <a:off x="8132763" y="3097213"/>
            <a:ext cx="414337" cy="41592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6460" name="Text Box 44"/>
          <p:cNvSpPr txBox="1">
            <a:spLocks noChangeArrowheads="1"/>
          </p:cNvSpPr>
          <p:nvPr/>
        </p:nvSpPr>
        <p:spPr bwMode="auto">
          <a:xfrm>
            <a:off x="8170863" y="3067050"/>
            <a:ext cx="3273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</a:p>
        </p:txBody>
      </p:sp>
      <p:sp>
        <p:nvSpPr>
          <p:cNvPr id="316461" name="Line 45"/>
          <p:cNvSpPr>
            <a:spLocks noChangeShapeType="1"/>
          </p:cNvSpPr>
          <p:nvPr/>
        </p:nvSpPr>
        <p:spPr bwMode="auto">
          <a:xfrm flipH="1">
            <a:off x="7029450" y="1897063"/>
            <a:ext cx="623888" cy="398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6462" name="Line 46"/>
          <p:cNvSpPr>
            <a:spLocks noChangeShapeType="1"/>
          </p:cNvSpPr>
          <p:nvPr/>
        </p:nvSpPr>
        <p:spPr bwMode="auto">
          <a:xfrm>
            <a:off x="7935913" y="1914525"/>
            <a:ext cx="665162" cy="420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6463" name="Line 47"/>
          <p:cNvSpPr>
            <a:spLocks noChangeShapeType="1"/>
          </p:cNvSpPr>
          <p:nvPr/>
        </p:nvSpPr>
        <p:spPr bwMode="auto">
          <a:xfrm flipH="1">
            <a:off x="6530975" y="2679700"/>
            <a:ext cx="320675" cy="4429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6464" name="Line 48"/>
          <p:cNvSpPr>
            <a:spLocks noChangeShapeType="1"/>
          </p:cNvSpPr>
          <p:nvPr/>
        </p:nvSpPr>
        <p:spPr bwMode="auto">
          <a:xfrm>
            <a:off x="7061200" y="2705100"/>
            <a:ext cx="285750" cy="407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6465" name="AutoShape 49"/>
          <p:cNvSpPr>
            <a:spLocks noChangeArrowheads="1"/>
          </p:cNvSpPr>
          <p:nvPr/>
        </p:nvSpPr>
        <p:spPr bwMode="auto">
          <a:xfrm>
            <a:off x="3086100" y="2070100"/>
            <a:ext cx="292100" cy="266700"/>
          </a:xfrm>
          <a:prstGeom prst="rightArrow">
            <a:avLst>
              <a:gd name="adj1" fmla="val 50000"/>
              <a:gd name="adj2" fmla="val 2738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6466" name="AutoShape 50"/>
          <p:cNvSpPr>
            <a:spLocks noChangeArrowheads="1"/>
          </p:cNvSpPr>
          <p:nvPr/>
        </p:nvSpPr>
        <p:spPr bwMode="auto">
          <a:xfrm>
            <a:off x="6146800" y="2019300"/>
            <a:ext cx="292100" cy="266700"/>
          </a:xfrm>
          <a:prstGeom prst="rightArrow">
            <a:avLst>
              <a:gd name="adj1" fmla="val 50000"/>
              <a:gd name="adj2" fmla="val 2738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6467" name="Rectangle 51"/>
          <p:cNvSpPr>
            <a:spLocks noChangeArrowheads="1"/>
          </p:cNvSpPr>
          <p:nvPr/>
        </p:nvSpPr>
        <p:spPr bwMode="auto">
          <a:xfrm>
            <a:off x="5194300" y="3124200"/>
            <a:ext cx="3273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3</a:t>
            </a:r>
            <a:endParaRPr lang="ko-KR" altLang="en-US" sz="2000" i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316468" name="Text Box 52"/>
          <p:cNvSpPr txBox="1">
            <a:spLocks noChangeArrowheads="1"/>
          </p:cNvSpPr>
          <p:nvPr/>
        </p:nvSpPr>
        <p:spPr bwMode="auto">
          <a:xfrm>
            <a:off x="2828925" y="1624013"/>
            <a:ext cx="83869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800" i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3 </a:t>
            </a:r>
            <a:r>
              <a:rPr lang="ko-KR" altLang="en-US" sz="1800" i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제거</a:t>
            </a:r>
          </a:p>
        </p:txBody>
      </p:sp>
      <p:sp>
        <p:nvSpPr>
          <p:cNvPr id="316471" name="Oval 55"/>
          <p:cNvSpPr>
            <a:spLocks noChangeArrowheads="1"/>
          </p:cNvSpPr>
          <p:nvPr/>
        </p:nvSpPr>
        <p:spPr bwMode="auto">
          <a:xfrm>
            <a:off x="6734175" y="4794250"/>
            <a:ext cx="414338" cy="4159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6472" name="Text Box 56"/>
          <p:cNvSpPr txBox="1">
            <a:spLocks noChangeArrowheads="1"/>
          </p:cNvSpPr>
          <p:nvPr/>
        </p:nvSpPr>
        <p:spPr bwMode="auto">
          <a:xfrm>
            <a:off x="6773863" y="4776788"/>
            <a:ext cx="3273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</a:rPr>
              <a:t>6</a:t>
            </a:r>
          </a:p>
        </p:txBody>
      </p:sp>
      <p:sp>
        <p:nvSpPr>
          <p:cNvPr id="316473" name="Oval 57"/>
          <p:cNvSpPr>
            <a:spLocks noChangeArrowheads="1"/>
          </p:cNvSpPr>
          <p:nvPr/>
        </p:nvSpPr>
        <p:spPr bwMode="auto">
          <a:xfrm>
            <a:off x="8616950" y="4786313"/>
            <a:ext cx="414338" cy="41433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6474" name="Text Box 58"/>
          <p:cNvSpPr txBox="1">
            <a:spLocks noChangeArrowheads="1"/>
          </p:cNvSpPr>
          <p:nvPr/>
        </p:nvSpPr>
        <p:spPr bwMode="auto">
          <a:xfrm>
            <a:off x="8629650" y="4767263"/>
            <a:ext cx="35401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</a:rPr>
              <a:t>7</a:t>
            </a:r>
          </a:p>
        </p:txBody>
      </p:sp>
      <p:sp>
        <p:nvSpPr>
          <p:cNvPr id="316475" name="Oval 59"/>
          <p:cNvSpPr>
            <a:spLocks noChangeArrowheads="1"/>
          </p:cNvSpPr>
          <p:nvPr/>
        </p:nvSpPr>
        <p:spPr bwMode="auto">
          <a:xfrm>
            <a:off x="6273800" y="5624513"/>
            <a:ext cx="414338" cy="4159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6476" name="Text Box 60"/>
          <p:cNvSpPr txBox="1">
            <a:spLocks noChangeArrowheads="1"/>
          </p:cNvSpPr>
          <p:nvPr/>
        </p:nvSpPr>
        <p:spPr bwMode="auto">
          <a:xfrm>
            <a:off x="6311900" y="5607050"/>
            <a:ext cx="3273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</a:rPr>
              <a:t>8</a:t>
            </a:r>
          </a:p>
        </p:txBody>
      </p:sp>
      <p:sp>
        <p:nvSpPr>
          <p:cNvPr id="316477" name="Oval 61"/>
          <p:cNvSpPr>
            <a:spLocks noChangeArrowheads="1"/>
          </p:cNvSpPr>
          <p:nvPr/>
        </p:nvSpPr>
        <p:spPr bwMode="auto">
          <a:xfrm>
            <a:off x="7186613" y="5624513"/>
            <a:ext cx="414337" cy="41592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6478" name="Text Box 62"/>
          <p:cNvSpPr txBox="1">
            <a:spLocks noChangeArrowheads="1"/>
          </p:cNvSpPr>
          <p:nvPr/>
        </p:nvSpPr>
        <p:spPr bwMode="auto">
          <a:xfrm>
            <a:off x="7224713" y="5607050"/>
            <a:ext cx="3273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</a:rPr>
              <a:t>4</a:t>
            </a:r>
          </a:p>
        </p:txBody>
      </p:sp>
      <p:sp>
        <p:nvSpPr>
          <p:cNvPr id="316479" name="Oval 63"/>
          <p:cNvSpPr>
            <a:spLocks noChangeArrowheads="1"/>
          </p:cNvSpPr>
          <p:nvPr/>
        </p:nvSpPr>
        <p:spPr bwMode="auto">
          <a:xfrm>
            <a:off x="8183563" y="5624513"/>
            <a:ext cx="414337" cy="41592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6480" name="Text Box 64"/>
          <p:cNvSpPr txBox="1">
            <a:spLocks noChangeArrowheads="1"/>
          </p:cNvSpPr>
          <p:nvPr/>
        </p:nvSpPr>
        <p:spPr bwMode="auto">
          <a:xfrm>
            <a:off x="8221663" y="5594350"/>
            <a:ext cx="3273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</a:p>
        </p:txBody>
      </p:sp>
      <p:sp>
        <p:nvSpPr>
          <p:cNvPr id="316481" name="Line 65"/>
          <p:cNvSpPr>
            <a:spLocks noChangeShapeType="1"/>
          </p:cNvSpPr>
          <p:nvPr/>
        </p:nvSpPr>
        <p:spPr bwMode="auto">
          <a:xfrm flipH="1">
            <a:off x="7054850" y="4398963"/>
            <a:ext cx="649288" cy="423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6482" name="Line 66"/>
          <p:cNvSpPr>
            <a:spLocks noChangeShapeType="1"/>
          </p:cNvSpPr>
          <p:nvPr/>
        </p:nvSpPr>
        <p:spPr bwMode="auto">
          <a:xfrm>
            <a:off x="7986713" y="4416425"/>
            <a:ext cx="677862" cy="433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6483" name="Line 67"/>
          <p:cNvSpPr>
            <a:spLocks noChangeShapeType="1"/>
          </p:cNvSpPr>
          <p:nvPr/>
        </p:nvSpPr>
        <p:spPr bwMode="auto">
          <a:xfrm flipH="1">
            <a:off x="6518275" y="5181600"/>
            <a:ext cx="320675" cy="4429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6484" name="Line 68"/>
          <p:cNvSpPr>
            <a:spLocks noChangeShapeType="1"/>
          </p:cNvSpPr>
          <p:nvPr/>
        </p:nvSpPr>
        <p:spPr bwMode="auto">
          <a:xfrm flipH="1">
            <a:off x="8456613" y="5191125"/>
            <a:ext cx="282575" cy="433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6485" name="AutoShape 69"/>
          <p:cNvSpPr>
            <a:spLocks noChangeArrowheads="1"/>
          </p:cNvSpPr>
          <p:nvPr/>
        </p:nvSpPr>
        <p:spPr bwMode="auto">
          <a:xfrm rot="5400000">
            <a:off x="7989888" y="3771900"/>
            <a:ext cx="292100" cy="266700"/>
          </a:xfrm>
          <a:prstGeom prst="rightArrow">
            <a:avLst>
              <a:gd name="adj1" fmla="val 50000"/>
              <a:gd name="adj2" fmla="val 2738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6486" name="Line 70"/>
          <p:cNvSpPr>
            <a:spLocks noChangeShapeType="1"/>
          </p:cNvSpPr>
          <p:nvPr/>
        </p:nvSpPr>
        <p:spPr bwMode="auto">
          <a:xfrm flipH="1" flipV="1">
            <a:off x="4876800" y="2044700"/>
            <a:ext cx="330200" cy="1066800"/>
          </a:xfrm>
          <a:prstGeom prst="line">
            <a:avLst/>
          </a:prstGeom>
          <a:noFill/>
          <a:ln w="22225">
            <a:solidFill>
              <a:schemeClr val="tx1"/>
            </a:solidFill>
            <a:prstDash val="dash"/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6487" name="Text Box 71"/>
          <p:cNvSpPr txBox="1">
            <a:spLocks noChangeArrowheads="1"/>
          </p:cNvSpPr>
          <p:nvPr/>
        </p:nvSpPr>
        <p:spPr bwMode="auto">
          <a:xfrm>
            <a:off x="8240713" y="3681413"/>
            <a:ext cx="83869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800" i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4 </a:t>
            </a:r>
            <a:r>
              <a:rPr lang="ko-KR" altLang="en-US" sz="1800" i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제거</a:t>
            </a:r>
          </a:p>
        </p:txBody>
      </p:sp>
      <p:sp>
        <p:nvSpPr>
          <p:cNvPr id="316488" name="Line 72"/>
          <p:cNvSpPr>
            <a:spLocks noChangeShapeType="1"/>
          </p:cNvSpPr>
          <p:nvPr/>
        </p:nvSpPr>
        <p:spPr bwMode="auto">
          <a:xfrm flipV="1">
            <a:off x="7493000" y="4521200"/>
            <a:ext cx="279400" cy="1054100"/>
          </a:xfrm>
          <a:prstGeom prst="line">
            <a:avLst/>
          </a:prstGeom>
          <a:noFill/>
          <a:ln w="22225">
            <a:solidFill>
              <a:schemeClr val="tx1"/>
            </a:solidFill>
            <a:prstDash val="dash"/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6493" name="Oval 77"/>
          <p:cNvSpPr>
            <a:spLocks noChangeArrowheads="1"/>
          </p:cNvSpPr>
          <p:nvPr/>
        </p:nvSpPr>
        <p:spPr bwMode="auto">
          <a:xfrm>
            <a:off x="5607050" y="4773613"/>
            <a:ext cx="414338" cy="41433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6494" name="Text Box 78"/>
          <p:cNvSpPr txBox="1">
            <a:spLocks noChangeArrowheads="1"/>
          </p:cNvSpPr>
          <p:nvPr/>
        </p:nvSpPr>
        <p:spPr bwMode="auto">
          <a:xfrm>
            <a:off x="5619750" y="4754563"/>
            <a:ext cx="35401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</a:rPr>
              <a:t>7</a:t>
            </a:r>
          </a:p>
        </p:txBody>
      </p:sp>
      <p:sp>
        <p:nvSpPr>
          <p:cNvPr id="316495" name="Oval 79"/>
          <p:cNvSpPr>
            <a:spLocks noChangeArrowheads="1"/>
          </p:cNvSpPr>
          <p:nvPr/>
        </p:nvSpPr>
        <p:spPr bwMode="auto">
          <a:xfrm>
            <a:off x="3416300" y="5611813"/>
            <a:ext cx="414338" cy="4159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6496" name="Text Box 80"/>
          <p:cNvSpPr txBox="1">
            <a:spLocks noChangeArrowheads="1"/>
          </p:cNvSpPr>
          <p:nvPr/>
        </p:nvSpPr>
        <p:spPr bwMode="auto">
          <a:xfrm>
            <a:off x="3454400" y="5594350"/>
            <a:ext cx="3273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</a:rPr>
              <a:t>8</a:t>
            </a:r>
          </a:p>
        </p:txBody>
      </p:sp>
      <p:sp>
        <p:nvSpPr>
          <p:cNvPr id="316497" name="Oval 81"/>
          <p:cNvSpPr>
            <a:spLocks noChangeArrowheads="1"/>
          </p:cNvSpPr>
          <p:nvPr/>
        </p:nvSpPr>
        <p:spPr bwMode="auto">
          <a:xfrm>
            <a:off x="4240213" y="5611813"/>
            <a:ext cx="414337" cy="41592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6498" name="Text Box 82"/>
          <p:cNvSpPr txBox="1">
            <a:spLocks noChangeArrowheads="1"/>
          </p:cNvSpPr>
          <p:nvPr/>
        </p:nvSpPr>
        <p:spPr bwMode="auto">
          <a:xfrm>
            <a:off x="4278313" y="5594350"/>
            <a:ext cx="3273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</a:rPr>
              <a:t>4</a:t>
            </a:r>
          </a:p>
        </p:txBody>
      </p:sp>
      <p:sp>
        <p:nvSpPr>
          <p:cNvPr id="316499" name="Oval 83"/>
          <p:cNvSpPr>
            <a:spLocks noChangeArrowheads="1"/>
          </p:cNvSpPr>
          <p:nvPr/>
        </p:nvSpPr>
        <p:spPr bwMode="auto">
          <a:xfrm>
            <a:off x="5173663" y="5611813"/>
            <a:ext cx="414337" cy="41592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6500" name="Text Box 84"/>
          <p:cNvSpPr txBox="1">
            <a:spLocks noChangeArrowheads="1"/>
          </p:cNvSpPr>
          <p:nvPr/>
        </p:nvSpPr>
        <p:spPr bwMode="auto">
          <a:xfrm>
            <a:off x="5211763" y="5581650"/>
            <a:ext cx="3273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</a:p>
        </p:txBody>
      </p:sp>
      <p:sp>
        <p:nvSpPr>
          <p:cNvPr id="316501" name="Line 85"/>
          <p:cNvSpPr>
            <a:spLocks noChangeShapeType="1"/>
          </p:cNvSpPr>
          <p:nvPr/>
        </p:nvSpPr>
        <p:spPr bwMode="auto">
          <a:xfrm flipH="1">
            <a:off x="4171950" y="4386263"/>
            <a:ext cx="560388" cy="398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6502" name="Line 86"/>
          <p:cNvSpPr>
            <a:spLocks noChangeShapeType="1"/>
          </p:cNvSpPr>
          <p:nvPr/>
        </p:nvSpPr>
        <p:spPr bwMode="auto">
          <a:xfrm>
            <a:off x="5014913" y="4403725"/>
            <a:ext cx="665162" cy="420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6503" name="Line 87"/>
          <p:cNvSpPr>
            <a:spLocks noChangeShapeType="1"/>
          </p:cNvSpPr>
          <p:nvPr/>
        </p:nvSpPr>
        <p:spPr bwMode="auto">
          <a:xfrm flipH="1">
            <a:off x="3660775" y="5168900"/>
            <a:ext cx="320675" cy="4429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6504" name="Oval 88"/>
          <p:cNvSpPr>
            <a:spLocks noChangeArrowheads="1"/>
          </p:cNvSpPr>
          <p:nvPr/>
        </p:nvSpPr>
        <p:spPr bwMode="auto">
          <a:xfrm>
            <a:off x="1690688" y="3987800"/>
            <a:ext cx="414337" cy="41433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6505" name="Text Box 89"/>
          <p:cNvSpPr txBox="1">
            <a:spLocks noChangeArrowheads="1"/>
          </p:cNvSpPr>
          <p:nvPr/>
        </p:nvSpPr>
        <p:spPr bwMode="auto">
          <a:xfrm>
            <a:off x="1704975" y="3943350"/>
            <a:ext cx="3273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</a:rPr>
              <a:t>6</a:t>
            </a:r>
          </a:p>
        </p:txBody>
      </p:sp>
      <p:sp>
        <p:nvSpPr>
          <p:cNvPr id="316508" name="Oval 92"/>
          <p:cNvSpPr>
            <a:spLocks noChangeArrowheads="1"/>
          </p:cNvSpPr>
          <p:nvPr/>
        </p:nvSpPr>
        <p:spPr bwMode="auto">
          <a:xfrm>
            <a:off x="2609850" y="4735513"/>
            <a:ext cx="414338" cy="41433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6509" name="Text Box 93"/>
          <p:cNvSpPr txBox="1">
            <a:spLocks noChangeArrowheads="1"/>
          </p:cNvSpPr>
          <p:nvPr/>
        </p:nvSpPr>
        <p:spPr bwMode="auto">
          <a:xfrm>
            <a:off x="2622550" y="4716463"/>
            <a:ext cx="35401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</a:rPr>
              <a:t>7</a:t>
            </a:r>
          </a:p>
        </p:txBody>
      </p:sp>
      <p:sp>
        <p:nvSpPr>
          <p:cNvPr id="316512" name="Oval 96"/>
          <p:cNvSpPr>
            <a:spLocks noChangeArrowheads="1"/>
          </p:cNvSpPr>
          <p:nvPr/>
        </p:nvSpPr>
        <p:spPr bwMode="auto">
          <a:xfrm>
            <a:off x="1230313" y="5573713"/>
            <a:ext cx="414337" cy="41592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6513" name="Text Box 97"/>
          <p:cNvSpPr txBox="1">
            <a:spLocks noChangeArrowheads="1"/>
          </p:cNvSpPr>
          <p:nvPr/>
        </p:nvSpPr>
        <p:spPr bwMode="auto">
          <a:xfrm>
            <a:off x="1268413" y="5556250"/>
            <a:ext cx="3273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</a:rPr>
              <a:t>4</a:t>
            </a:r>
          </a:p>
        </p:txBody>
      </p:sp>
      <p:sp>
        <p:nvSpPr>
          <p:cNvPr id="316514" name="Oval 98"/>
          <p:cNvSpPr>
            <a:spLocks noChangeArrowheads="1"/>
          </p:cNvSpPr>
          <p:nvPr/>
        </p:nvSpPr>
        <p:spPr bwMode="auto">
          <a:xfrm>
            <a:off x="2176463" y="5573713"/>
            <a:ext cx="414337" cy="41592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6515" name="Text Box 99"/>
          <p:cNvSpPr txBox="1">
            <a:spLocks noChangeArrowheads="1"/>
          </p:cNvSpPr>
          <p:nvPr/>
        </p:nvSpPr>
        <p:spPr bwMode="auto">
          <a:xfrm>
            <a:off x="2214563" y="5543550"/>
            <a:ext cx="3273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</a:p>
        </p:txBody>
      </p:sp>
      <p:sp>
        <p:nvSpPr>
          <p:cNvPr id="316516" name="Line 100"/>
          <p:cNvSpPr>
            <a:spLocks noChangeShapeType="1"/>
          </p:cNvSpPr>
          <p:nvPr/>
        </p:nvSpPr>
        <p:spPr bwMode="auto">
          <a:xfrm flipH="1">
            <a:off x="1123950" y="4348163"/>
            <a:ext cx="623888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6517" name="Line 101"/>
          <p:cNvSpPr>
            <a:spLocks noChangeShapeType="1"/>
          </p:cNvSpPr>
          <p:nvPr/>
        </p:nvSpPr>
        <p:spPr bwMode="auto">
          <a:xfrm>
            <a:off x="2030413" y="4365625"/>
            <a:ext cx="652462" cy="420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6518" name="Line 102"/>
          <p:cNvSpPr>
            <a:spLocks noChangeShapeType="1"/>
          </p:cNvSpPr>
          <p:nvPr/>
        </p:nvSpPr>
        <p:spPr bwMode="auto">
          <a:xfrm flipH="1">
            <a:off x="650875" y="5130800"/>
            <a:ext cx="320675" cy="4429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6519" name="AutoShape 103"/>
          <p:cNvSpPr>
            <a:spLocks noChangeArrowheads="1"/>
          </p:cNvSpPr>
          <p:nvPr/>
        </p:nvSpPr>
        <p:spPr bwMode="auto">
          <a:xfrm flipH="1">
            <a:off x="6248400" y="4152900"/>
            <a:ext cx="292100" cy="266700"/>
          </a:xfrm>
          <a:prstGeom prst="rightArrow">
            <a:avLst>
              <a:gd name="adj1" fmla="val 50000"/>
              <a:gd name="adj2" fmla="val 2738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6520" name="AutoShape 104"/>
          <p:cNvSpPr>
            <a:spLocks noChangeArrowheads="1"/>
          </p:cNvSpPr>
          <p:nvPr/>
        </p:nvSpPr>
        <p:spPr bwMode="auto">
          <a:xfrm flipH="1">
            <a:off x="3302000" y="4330700"/>
            <a:ext cx="292100" cy="266700"/>
          </a:xfrm>
          <a:prstGeom prst="rightArrow">
            <a:avLst>
              <a:gd name="adj1" fmla="val 50000"/>
              <a:gd name="adj2" fmla="val 2738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6521" name="Text Box 105"/>
          <p:cNvSpPr txBox="1">
            <a:spLocks noChangeArrowheads="1"/>
          </p:cNvSpPr>
          <p:nvPr/>
        </p:nvSpPr>
        <p:spPr bwMode="auto">
          <a:xfrm>
            <a:off x="339725" y="1474788"/>
            <a:ext cx="49725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(a)</a:t>
            </a:r>
          </a:p>
        </p:txBody>
      </p:sp>
      <p:sp>
        <p:nvSpPr>
          <p:cNvPr id="316522" name="Text Box 106"/>
          <p:cNvSpPr txBox="1">
            <a:spLocks noChangeArrowheads="1"/>
          </p:cNvSpPr>
          <p:nvPr/>
        </p:nvSpPr>
        <p:spPr bwMode="auto">
          <a:xfrm>
            <a:off x="3870325" y="1487488"/>
            <a:ext cx="49725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(b)</a:t>
            </a:r>
          </a:p>
        </p:txBody>
      </p:sp>
      <p:sp>
        <p:nvSpPr>
          <p:cNvPr id="316523" name="Text Box 107"/>
          <p:cNvSpPr txBox="1">
            <a:spLocks noChangeArrowheads="1"/>
          </p:cNvSpPr>
          <p:nvPr/>
        </p:nvSpPr>
        <p:spPr bwMode="auto">
          <a:xfrm>
            <a:off x="6778625" y="1474788"/>
            <a:ext cx="48282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(c)</a:t>
            </a:r>
          </a:p>
        </p:txBody>
      </p:sp>
      <p:sp>
        <p:nvSpPr>
          <p:cNvPr id="316524" name="Text Box 108"/>
          <p:cNvSpPr txBox="1">
            <a:spLocks noChangeArrowheads="1"/>
          </p:cNvSpPr>
          <p:nvPr/>
        </p:nvSpPr>
        <p:spPr bwMode="auto">
          <a:xfrm>
            <a:off x="682625" y="3963988"/>
            <a:ext cx="42511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(f)</a:t>
            </a:r>
          </a:p>
        </p:txBody>
      </p:sp>
      <p:sp>
        <p:nvSpPr>
          <p:cNvPr id="316525" name="Text Box 109"/>
          <p:cNvSpPr txBox="1">
            <a:spLocks noChangeArrowheads="1"/>
          </p:cNvSpPr>
          <p:nvPr/>
        </p:nvSpPr>
        <p:spPr bwMode="auto">
          <a:xfrm>
            <a:off x="3794125" y="4002088"/>
            <a:ext cx="49725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(e)</a:t>
            </a:r>
          </a:p>
        </p:txBody>
      </p:sp>
      <p:sp>
        <p:nvSpPr>
          <p:cNvPr id="316526" name="Text Box 110"/>
          <p:cNvSpPr txBox="1">
            <a:spLocks noChangeArrowheads="1"/>
          </p:cNvSpPr>
          <p:nvPr/>
        </p:nvSpPr>
        <p:spPr bwMode="auto">
          <a:xfrm>
            <a:off x="6867525" y="4002088"/>
            <a:ext cx="49725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(d)</a:t>
            </a:r>
          </a:p>
        </p:txBody>
      </p:sp>
      <p:grpSp>
        <p:nvGrpSpPr>
          <p:cNvPr id="40035" name="Group 114"/>
          <p:cNvGrpSpPr>
            <a:grpSpLocks/>
          </p:cNvGrpSpPr>
          <p:nvPr/>
        </p:nvGrpSpPr>
        <p:grpSpPr bwMode="auto">
          <a:xfrm>
            <a:off x="4597400" y="1630363"/>
            <a:ext cx="414338" cy="422275"/>
            <a:chOff x="5372" y="1434"/>
            <a:chExt cx="261" cy="266"/>
          </a:xfrm>
        </p:grpSpPr>
        <p:sp>
          <p:nvSpPr>
            <p:cNvPr id="316531" name="Oval 115"/>
            <p:cNvSpPr>
              <a:spLocks noChangeArrowheads="1"/>
            </p:cNvSpPr>
            <p:nvPr/>
          </p:nvSpPr>
          <p:spPr bwMode="auto">
            <a:xfrm>
              <a:off x="5372" y="1439"/>
              <a:ext cx="261" cy="261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</a:endParaRPr>
            </a:p>
          </p:txBody>
        </p:sp>
        <p:sp>
          <p:nvSpPr>
            <p:cNvPr id="316532" name="Text Box 116"/>
            <p:cNvSpPr txBox="1">
              <a:spLocks noChangeArrowheads="1"/>
            </p:cNvSpPr>
            <p:nvPr/>
          </p:nvSpPr>
          <p:spPr bwMode="auto">
            <a:xfrm>
              <a:off x="5387" y="1434"/>
              <a:ext cx="223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r>
                <a:rPr lang="en-US" altLang="ko-KR" sz="2000" i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7</a:t>
              </a:r>
            </a:p>
          </p:txBody>
        </p:sp>
      </p:grpSp>
      <p:grpSp>
        <p:nvGrpSpPr>
          <p:cNvPr id="40036" name="Group 118"/>
          <p:cNvGrpSpPr>
            <a:grpSpLocks/>
          </p:cNvGrpSpPr>
          <p:nvPr/>
        </p:nvGrpSpPr>
        <p:grpSpPr bwMode="auto">
          <a:xfrm>
            <a:off x="7610475" y="4141788"/>
            <a:ext cx="414338" cy="422275"/>
            <a:chOff x="5372" y="1434"/>
            <a:chExt cx="261" cy="266"/>
          </a:xfrm>
        </p:grpSpPr>
        <p:sp>
          <p:nvSpPr>
            <p:cNvPr id="316535" name="Oval 119"/>
            <p:cNvSpPr>
              <a:spLocks noChangeArrowheads="1"/>
            </p:cNvSpPr>
            <p:nvPr/>
          </p:nvSpPr>
          <p:spPr bwMode="auto">
            <a:xfrm>
              <a:off x="5372" y="1439"/>
              <a:ext cx="261" cy="261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</a:endParaRPr>
            </a:p>
          </p:txBody>
        </p:sp>
        <p:sp>
          <p:nvSpPr>
            <p:cNvPr id="316536" name="Text Box 120"/>
            <p:cNvSpPr txBox="1">
              <a:spLocks noChangeArrowheads="1"/>
            </p:cNvSpPr>
            <p:nvPr/>
          </p:nvSpPr>
          <p:spPr bwMode="auto">
            <a:xfrm>
              <a:off x="5387" y="1434"/>
              <a:ext cx="223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r>
                <a:rPr lang="en-US" altLang="ko-KR" sz="2000" i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9</a:t>
              </a:r>
            </a:p>
          </p:txBody>
        </p:sp>
      </p:grpSp>
      <p:grpSp>
        <p:nvGrpSpPr>
          <p:cNvPr id="40037" name="Group 121"/>
          <p:cNvGrpSpPr>
            <a:grpSpLocks/>
          </p:cNvGrpSpPr>
          <p:nvPr/>
        </p:nvGrpSpPr>
        <p:grpSpPr bwMode="auto">
          <a:xfrm>
            <a:off x="3881438" y="4764088"/>
            <a:ext cx="414337" cy="422275"/>
            <a:chOff x="5372" y="1434"/>
            <a:chExt cx="261" cy="266"/>
          </a:xfrm>
        </p:grpSpPr>
        <p:sp>
          <p:nvSpPr>
            <p:cNvPr id="316538" name="Oval 122"/>
            <p:cNvSpPr>
              <a:spLocks noChangeArrowheads="1"/>
            </p:cNvSpPr>
            <p:nvPr/>
          </p:nvSpPr>
          <p:spPr bwMode="auto">
            <a:xfrm>
              <a:off x="5372" y="1439"/>
              <a:ext cx="261" cy="261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</a:endParaRPr>
            </a:p>
          </p:txBody>
        </p:sp>
        <p:sp>
          <p:nvSpPr>
            <p:cNvPr id="316539" name="Text Box 123"/>
            <p:cNvSpPr txBox="1">
              <a:spLocks noChangeArrowheads="1"/>
            </p:cNvSpPr>
            <p:nvPr/>
          </p:nvSpPr>
          <p:spPr bwMode="auto">
            <a:xfrm>
              <a:off x="5387" y="1434"/>
              <a:ext cx="223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r>
                <a:rPr lang="en-US" altLang="ko-KR" sz="2000" i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9</a:t>
              </a:r>
            </a:p>
          </p:txBody>
        </p:sp>
      </p:grpSp>
      <p:grpSp>
        <p:nvGrpSpPr>
          <p:cNvPr id="40038" name="Group 124"/>
          <p:cNvGrpSpPr>
            <a:grpSpLocks/>
          </p:cNvGrpSpPr>
          <p:nvPr/>
        </p:nvGrpSpPr>
        <p:grpSpPr bwMode="auto">
          <a:xfrm>
            <a:off x="438150" y="5561013"/>
            <a:ext cx="414338" cy="422275"/>
            <a:chOff x="5372" y="1434"/>
            <a:chExt cx="261" cy="266"/>
          </a:xfrm>
        </p:grpSpPr>
        <p:sp>
          <p:nvSpPr>
            <p:cNvPr id="316541" name="Oval 125"/>
            <p:cNvSpPr>
              <a:spLocks noChangeArrowheads="1"/>
            </p:cNvSpPr>
            <p:nvPr/>
          </p:nvSpPr>
          <p:spPr bwMode="auto">
            <a:xfrm>
              <a:off x="5372" y="1439"/>
              <a:ext cx="261" cy="261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</a:endParaRPr>
            </a:p>
          </p:txBody>
        </p:sp>
        <p:sp>
          <p:nvSpPr>
            <p:cNvPr id="316542" name="Text Box 126"/>
            <p:cNvSpPr txBox="1">
              <a:spLocks noChangeArrowheads="1"/>
            </p:cNvSpPr>
            <p:nvPr/>
          </p:nvSpPr>
          <p:spPr bwMode="auto">
            <a:xfrm>
              <a:off x="5387" y="1434"/>
              <a:ext cx="223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r>
                <a:rPr lang="en-US" altLang="ko-KR" sz="2000" i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9</a:t>
              </a:r>
            </a:p>
          </p:txBody>
        </p:sp>
      </p:grpSp>
      <p:grpSp>
        <p:nvGrpSpPr>
          <p:cNvPr id="40039" name="Group 127"/>
          <p:cNvGrpSpPr>
            <a:grpSpLocks/>
          </p:cNvGrpSpPr>
          <p:nvPr/>
        </p:nvGrpSpPr>
        <p:grpSpPr bwMode="auto">
          <a:xfrm>
            <a:off x="830263" y="4727575"/>
            <a:ext cx="414337" cy="422275"/>
            <a:chOff x="5372" y="1434"/>
            <a:chExt cx="261" cy="266"/>
          </a:xfrm>
        </p:grpSpPr>
        <p:sp>
          <p:nvSpPr>
            <p:cNvPr id="316544" name="Oval 128"/>
            <p:cNvSpPr>
              <a:spLocks noChangeArrowheads="1"/>
            </p:cNvSpPr>
            <p:nvPr/>
          </p:nvSpPr>
          <p:spPr bwMode="auto">
            <a:xfrm>
              <a:off x="5372" y="1439"/>
              <a:ext cx="261" cy="261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</a:endParaRPr>
            </a:p>
          </p:txBody>
        </p:sp>
        <p:sp>
          <p:nvSpPr>
            <p:cNvPr id="316545" name="Text Box 129"/>
            <p:cNvSpPr txBox="1">
              <a:spLocks noChangeArrowheads="1"/>
            </p:cNvSpPr>
            <p:nvPr/>
          </p:nvSpPr>
          <p:spPr bwMode="auto">
            <a:xfrm>
              <a:off x="5387" y="1434"/>
              <a:ext cx="223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r>
                <a:rPr lang="en-US" altLang="ko-KR" sz="2000" i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8</a:t>
              </a:r>
            </a:p>
          </p:txBody>
        </p:sp>
      </p:grpSp>
      <p:grpSp>
        <p:nvGrpSpPr>
          <p:cNvPr id="40040" name="Group 130"/>
          <p:cNvGrpSpPr>
            <a:grpSpLocks/>
          </p:cNvGrpSpPr>
          <p:nvPr/>
        </p:nvGrpSpPr>
        <p:grpSpPr bwMode="auto">
          <a:xfrm>
            <a:off x="4678363" y="4113213"/>
            <a:ext cx="414337" cy="422275"/>
            <a:chOff x="5372" y="1434"/>
            <a:chExt cx="261" cy="266"/>
          </a:xfrm>
        </p:grpSpPr>
        <p:sp>
          <p:nvSpPr>
            <p:cNvPr id="316547" name="Oval 131"/>
            <p:cNvSpPr>
              <a:spLocks noChangeArrowheads="1"/>
            </p:cNvSpPr>
            <p:nvPr/>
          </p:nvSpPr>
          <p:spPr bwMode="auto">
            <a:xfrm>
              <a:off x="5372" y="1439"/>
              <a:ext cx="261" cy="261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</a:endParaRPr>
            </a:p>
          </p:txBody>
        </p:sp>
        <p:sp>
          <p:nvSpPr>
            <p:cNvPr id="316548" name="Text Box 132"/>
            <p:cNvSpPr txBox="1">
              <a:spLocks noChangeArrowheads="1"/>
            </p:cNvSpPr>
            <p:nvPr/>
          </p:nvSpPr>
          <p:spPr bwMode="auto">
            <a:xfrm>
              <a:off x="5387" y="1434"/>
              <a:ext cx="223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r>
                <a:rPr lang="en-US" altLang="ko-KR" sz="2000" i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6</a:t>
              </a:r>
            </a:p>
          </p:txBody>
        </p:sp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074-CA2B-4440-94E7-E49724C4F161}" type="slidenum">
              <a:rPr lang="ko-KR" altLang="en-US" smtClean="0"/>
              <a:pPr/>
              <a:t>223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61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4" name="Oval 4"/>
          <p:cNvSpPr>
            <a:spLocks noChangeArrowheads="1"/>
          </p:cNvSpPr>
          <p:nvPr/>
        </p:nvSpPr>
        <p:spPr bwMode="auto">
          <a:xfrm>
            <a:off x="803275" y="2076450"/>
            <a:ext cx="414338" cy="4159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7445" name="Text Box 5"/>
          <p:cNvSpPr txBox="1">
            <a:spLocks noChangeArrowheads="1"/>
          </p:cNvSpPr>
          <p:nvPr/>
        </p:nvSpPr>
        <p:spPr bwMode="auto">
          <a:xfrm>
            <a:off x="842963" y="2058988"/>
            <a:ext cx="3273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</a:rPr>
              <a:t>8</a:t>
            </a:r>
          </a:p>
        </p:txBody>
      </p:sp>
      <p:sp>
        <p:nvSpPr>
          <p:cNvPr id="317446" name="Oval 6"/>
          <p:cNvSpPr>
            <a:spLocks noChangeArrowheads="1"/>
          </p:cNvSpPr>
          <p:nvPr/>
        </p:nvSpPr>
        <p:spPr bwMode="auto">
          <a:xfrm>
            <a:off x="2559050" y="2068513"/>
            <a:ext cx="414338" cy="41433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7447" name="Text Box 7"/>
          <p:cNvSpPr txBox="1">
            <a:spLocks noChangeArrowheads="1"/>
          </p:cNvSpPr>
          <p:nvPr/>
        </p:nvSpPr>
        <p:spPr bwMode="auto">
          <a:xfrm>
            <a:off x="2571750" y="2049463"/>
            <a:ext cx="35401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</a:rPr>
              <a:t>7</a:t>
            </a:r>
          </a:p>
        </p:txBody>
      </p:sp>
      <p:sp>
        <p:nvSpPr>
          <p:cNvPr id="317448" name="Oval 8"/>
          <p:cNvSpPr>
            <a:spLocks noChangeArrowheads="1"/>
          </p:cNvSpPr>
          <p:nvPr/>
        </p:nvSpPr>
        <p:spPr bwMode="auto">
          <a:xfrm>
            <a:off x="406400" y="2906713"/>
            <a:ext cx="414338" cy="41592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7449" name="Text Box 9"/>
          <p:cNvSpPr txBox="1">
            <a:spLocks noChangeArrowheads="1"/>
          </p:cNvSpPr>
          <p:nvPr/>
        </p:nvSpPr>
        <p:spPr bwMode="auto">
          <a:xfrm>
            <a:off x="431800" y="2889250"/>
            <a:ext cx="3273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</a:rPr>
              <a:t>6</a:t>
            </a:r>
          </a:p>
        </p:txBody>
      </p:sp>
      <p:sp>
        <p:nvSpPr>
          <p:cNvPr id="317450" name="Oval 10"/>
          <p:cNvSpPr>
            <a:spLocks noChangeArrowheads="1"/>
          </p:cNvSpPr>
          <p:nvPr/>
        </p:nvSpPr>
        <p:spPr bwMode="auto">
          <a:xfrm>
            <a:off x="1204913" y="2906713"/>
            <a:ext cx="414337" cy="41592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7451" name="Text Box 11"/>
          <p:cNvSpPr txBox="1">
            <a:spLocks noChangeArrowheads="1"/>
          </p:cNvSpPr>
          <p:nvPr/>
        </p:nvSpPr>
        <p:spPr bwMode="auto">
          <a:xfrm>
            <a:off x="1243013" y="2889250"/>
            <a:ext cx="3273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</a:rPr>
              <a:t>4</a:t>
            </a:r>
          </a:p>
        </p:txBody>
      </p:sp>
      <p:sp>
        <p:nvSpPr>
          <p:cNvPr id="317452" name="Oval 12"/>
          <p:cNvSpPr>
            <a:spLocks noChangeArrowheads="1"/>
          </p:cNvSpPr>
          <p:nvPr/>
        </p:nvSpPr>
        <p:spPr bwMode="auto">
          <a:xfrm>
            <a:off x="2125663" y="2906713"/>
            <a:ext cx="414337" cy="41592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7453" name="Text Box 13"/>
          <p:cNvSpPr txBox="1">
            <a:spLocks noChangeArrowheads="1"/>
          </p:cNvSpPr>
          <p:nvPr/>
        </p:nvSpPr>
        <p:spPr bwMode="auto">
          <a:xfrm>
            <a:off x="2163763" y="2876550"/>
            <a:ext cx="3273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</a:p>
        </p:txBody>
      </p:sp>
      <p:sp>
        <p:nvSpPr>
          <p:cNvPr id="317454" name="Line 14"/>
          <p:cNvSpPr>
            <a:spLocks noChangeShapeType="1"/>
          </p:cNvSpPr>
          <p:nvPr/>
        </p:nvSpPr>
        <p:spPr bwMode="auto">
          <a:xfrm flipH="1">
            <a:off x="1085850" y="1681163"/>
            <a:ext cx="636588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7455" name="Line 15"/>
          <p:cNvSpPr>
            <a:spLocks noChangeShapeType="1"/>
          </p:cNvSpPr>
          <p:nvPr/>
        </p:nvSpPr>
        <p:spPr bwMode="auto">
          <a:xfrm>
            <a:off x="2005013" y="1698625"/>
            <a:ext cx="614362" cy="407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7458" name="Oval 18"/>
          <p:cNvSpPr>
            <a:spLocks noChangeArrowheads="1"/>
          </p:cNvSpPr>
          <p:nvPr/>
        </p:nvSpPr>
        <p:spPr bwMode="auto">
          <a:xfrm>
            <a:off x="3762375" y="2051050"/>
            <a:ext cx="414338" cy="4159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7459" name="Text Box 19"/>
          <p:cNvSpPr txBox="1">
            <a:spLocks noChangeArrowheads="1"/>
          </p:cNvSpPr>
          <p:nvPr/>
        </p:nvSpPr>
        <p:spPr bwMode="auto">
          <a:xfrm>
            <a:off x="3802063" y="2033588"/>
            <a:ext cx="3273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</a:rPr>
              <a:t>8</a:t>
            </a:r>
          </a:p>
        </p:txBody>
      </p:sp>
      <p:sp>
        <p:nvSpPr>
          <p:cNvPr id="317462" name="Oval 22"/>
          <p:cNvSpPr>
            <a:spLocks noChangeArrowheads="1"/>
          </p:cNvSpPr>
          <p:nvPr/>
        </p:nvSpPr>
        <p:spPr bwMode="auto">
          <a:xfrm>
            <a:off x="3378200" y="2881313"/>
            <a:ext cx="414338" cy="41592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7463" name="Text Box 23"/>
          <p:cNvSpPr txBox="1">
            <a:spLocks noChangeArrowheads="1"/>
          </p:cNvSpPr>
          <p:nvPr/>
        </p:nvSpPr>
        <p:spPr bwMode="auto">
          <a:xfrm>
            <a:off x="3416300" y="2863850"/>
            <a:ext cx="3273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</a:rPr>
              <a:t>6</a:t>
            </a:r>
          </a:p>
        </p:txBody>
      </p:sp>
      <p:sp>
        <p:nvSpPr>
          <p:cNvPr id="317464" name="Oval 24"/>
          <p:cNvSpPr>
            <a:spLocks noChangeArrowheads="1"/>
          </p:cNvSpPr>
          <p:nvPr/>
        </p:nvSpPr>
        <p:spPr bwMode="auto">
          <a:xfrm>
            <a:off x="4087813" y="2881313"/>
            <a:ext cx="414337" cy="41592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7465" name="Text Box 25"/>
          <p:cNvSpPr txBox="1">
            <a:spLocks noChangeArrowheads="1"/>
          </p:cNvSpPr>
          <p:nvPr/>
        </p:nvSpPr>
        <p:spPr bwMode="auto">
          <a:xfrm>
            <a:off x="4125913" y="2863850"/>
            <a:ext cx="3273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</a:rPr>
              <a:t>4</a:t>
            </a:r>
          </a:p>
        </p:txBody>
      </p:sp>
      <p:sp>
        <p:nvSpPr>
          <p:cNvPr id="317466" name="Oval 26"/>
          <p:cNvSpPr>
            <a:spLocks noChangeArrowheads="1"/>
          </p:cNvSpPr>
          <p:nvPr/>
        </p:nvSpPr>
        <p:spPr bwMode="auto">
          <a:xfrm>
            <a:off x="5008563" y="2881313"/>
            <a:ext cx="414337" cy="41592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7467" name="Text Box 27"/>
          <p:cNvSpPr txBox="1">
            <a:spLocks noChangeArrowheads="1"/>
          </p:cNvSpPr>
          <p:nvPr/>
        </p:nvSpPr>
        <p:spPr bwMode="auto">
          <a:xfrm>
            <a:off x="5046663" y="2851150"/>
            <a:ext cx="3273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</a:p>
        </p:txBody>
      </p:sp>
      <p:sp>
        <p:nvSpPr>
          <p:cNvPr id="317468" name="Line 28"/>
          <p:cNvSpPr>
            <a:spLocks noChangeShapeType="1"/>
          </p:cNvSpPr>
          <p:nvPr/>
        </p:nvSpPr>
        <p:spPr bwMode="auto">
          <a:xfrm flipH="1">
            <a:off x="4006850" y="1655763"/>
            <a:ext cx="598488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7469" name="Line 29"/>
          <p:cNvSpPr>
            <a:spLocks noChangeShapeType="1"/>
          </p:cNvSpPr>
          <p:nvPr/>
        </p:nvSpPr>
        <p:spPr bwMode="auto">
          <a:xfrm>
            <a:off x="4887913" y="1673225"/>
            <a:ext cx="627062" cy="433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7470" name="AutoShape 30"/>
          <p:cNvSpPr>
            <a:spLocks noChangeArrowheads="1"/>
          </p:cNvSpPr>
          <p:nvPr/>
        </p:nvSpPr>
        <p:spPr bwMode="auto">
          <a:xfrm rot="5400000">
            <a:off x="1119188" y="1231900"/>
            <a:ext cx="292100" cy="266700"/>
          </a:xfrm>
          <a:prstGeom prst="rightArrow">
            <a:avLst>
              <a:gd name="adj1" fmla="val 50000"/>
              <a:gd name="adj2" fmla="val 2738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7471" name="Text Box 31"/>
          <p:cNvSpPr txBox="1">
            <a:spLocks noChangeArrowheads="1"/>
          </p:cNvSpPr>
          <p:nvPr/>
        </p:nvSpPr>
        <p:spPr bwMode="auto">
          <a:xfrm>
            <a:off x="303213" y="1192213"/>
            <a:ext cx="83869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800" i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6 </a:t>
            </a:r>
            <a:r>
              <a:rPr lang="ko-KR" altLang="en-US" sz="1800" i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제거</a:t>
            </a:r>
          </a:p>
        </p:txBody>
      </p:sp>
      <p:sp>
        <p:nvSpPr>
          <p:cNvPr id="317472" name="Line 32"/>
          <p:cNvSpPr>
            <a:spLocks noChangeShapeType="1"/>
          </p:cNvSpPr>
          <p:nvPr/>
        </p:nvSpPr>
        <p:spPr bwMode="auto">
          <a:xfrm flipV="1">
            <a:off x="850900" y="1803400"/>
            <a:ext cx="863600" cy="1143000"/>
          </a:xfrm>
          <a:prstGeom prst="line">
            <a:avLst/>
          </a:prstGeom>
          <a:noFill/>
          <a:ln w="22225">
            <a:solidFill>
              <a:schemeClr val="tx1"/>
            </a:solidFill>
            <a:prstDash val="dash"/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7473" name="AutoShape 33"/>
          <p:cNvSpPr>
            <a:spLocks noChangeArrowheads="1"/>
          </p:cNvSpPr>
          <p:nvPr/>
        </p:nvSpPr>
        <p:spPr bwMode="auto">
          <a:xfrm>
            <a:off x="3162300" y="1663700"/>
            <a:ext cx="292100" cy="266700"/>
          </a:xfrm>
          <a:prstGeom prst="rightArrow">
            <a:avLst>
              <a:gd name="adj1" fmla="val 50000"/>
              <a:gd name="adj2" fmla="val 2738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7476" name="Oval 36"/>
          <p:cNvSpPr>
            <a:spLocks noChangeArrowheads="1"/>
          </p:cNvSpPr>
          <p:nvPr/>
        </p:nvSpPr>
        <p:spPr bwMode="auto">
          <a:xfrm>
            <a:off x="6594475" y="2038350"/>
            <a:ext cx="414338" cy="4159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7477" name="Text Box 37"/>
          <p:cNvSpPr txBox="1">
            <a:spLocks noChangeArrowheads="1"/>
          </p:cNvSpPr>
          <p:nvPr/>
        </p:nvSpPr>
        <p:spPr bwMode="auto">
          <a:xfrm>
            <a:off x="6634163" y="2020888"/>
            <a:ext cx="3273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</a:rPr>
              <a:t>8</a:t>
            </a:r>
          </a:p>
        </p:txBody>
      </p:sp>
      <p:sp>
        <p:nvSpPr>
          <p:cNvPr id="317478" name="Oval 38"/>
          <p:cNvSpPr>
            <a:spLocks noChangeArrowheads="1"/>
          </p:cNvSpPr>
          <p:nvPr/>
        </p:nvSpPr>
        <p:spPr bwMode="auto">
          <a:xfrm>
            <a:off x="8299450" y="2030413"/>
            <a:ext cx="414338" cy="414337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7479" name="Text Box 39"/>
          <p:cNvSpPr txBox="1">
            <a:spLocks noChangeArrowheads="1"/>
          </p:cNvSpPr>
          <p:nvPr/>
        </p:nvSpPr>
        <p:spPr bwMode="auto">
          <a:xfrm>
            <a:off x="8337550" y="2011363"/>
            <a:ext cx="35401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</a:rPr>
              <a:t>7</a:t>
            </a:r>
          </a:p>
        </p:txBody>
      </p:sp>
      <p:sp>
        <p:nvSpPr>
          <p:cNvPr id="317480" name="Oval 40"/>
          <p:cNvSpPr>
            <a:spLocks noChangeArrowheads="1"/>
          </p:cNvSpPr>
          <p:nvPr/>
        </p:nvSpPr>
        <p:spPr bwMode="auto">
          <a:xfrm>
            <a:off x="6235700" y="2868613"/>
            <a:ext cx="414338" cy="41592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7481" name="Text Box 41"/>
          <p:cNvSpPr txBox="1">
            <a:spLocks noChangeArrowheads="1"/>
          </p:cNvSpPr>
          <p:nvPr/>
        </p:nvSpPr>
        <p:spPr bwMode="auto">
          <a:xfrm>
            <a:off x="6261100" y="2851150"/>
            <a:ext cx="3273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</a:rPr>
              <a:t>6</a:t>
            </a:r>
          </a:p>
        </p:txBody>
      </p:sp>
      <p:sp>
        <p:nvSpPr>
          <p:cNvPr id="317482" name="Oval 42"/>
          <p:cNvSpPr>
            <a:spLocks noChangeArrowheads="1"/>
          </p:cNvSpPr>
          <p:nvPr/>
        </p:nvSpPr>
        <p:spPr bwMode="auto">
          <a:xfrm>
            <a:off x="6945313" y="2868613"/>
            <a:ext cx="414337" cy="41592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7483" name="Text Box 43"/>
          <p:cNvSpPr txBox="1">
            <a:spLocks noChangeArrowheads="1"/>
          </p:cNvSpPr>
          <p:nvPr/>
        </p:nvSpPr>
        <p:spPr bwMode="auto">
          <a:xfrm>
            <a:off x="6983413" y="2851150"/>
            <a:ext cx="3273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</a:rPr>
              <a:t>4</a:t>
            </a:r>
          </a:p>
        </p:txBody>
      </p:sp>
      <p:sp>
        <p:nvSpPr>
          <p:cNvPr id="317484" name="Oval 44"/>
          <p:cNvSpPr>
            <a:spLocks noChangeArrowheads="1"/>
          </p:cNvSpPr>
          <p:nvPr/>
        </p:nvSpPr>
        <p:spPr bwMode="auto">
          <a:xfrm>
            <a:off x="7866063" y="2868613"/>
            <a:ext cx="414337" cy="41592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7485" name="Text Box 45"/>
          <p:cNvSpPr txBox="1">
            <a:spLocks noChangeArrowheads="1"/>
          </p:cNvSpPr>
          <p:nvPr/>
        </p:nvSpPr>
        <p:spPr bwMode="auto">
          <a:xfrm>
            <a:off x="7904163" y="2838450"/>
            <a:ext cx="3273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</a:p>
        </p:txBody>
      </p:sp>
      <p:sp>
        <p:nvSpPr>
          <p:cNvPr id="317486" name="Line 46"/>
          <p:cNvSpPr>
            <a:spLocks noChangeShapeType="1"/>
          </p:cNvSpPr>
          <p:nvPr/>
        </p:nvSpPr>
        <p:spPr bwMode="auto">
          <a:xfrm flipH="1">
            <a:off x="6838950" y="1643063"/>
            <a:ext cx="623888" cy="398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7487" name="AutoShape 47"/>
          <p:cNvSpPr>
            <a:spLocks noChangeArrowheads="1"/>
          </p:cNvSpPr>
          <p:nvPr/>
        </p:nvSpPr>
        <p:spPr bwMode="auto">
          <a:xfrm>
            <a:off x="6019800" y="1651000"/>
            <a:ext cx="292100" cy="266700"/>
          </a:xfrm>
          <a:prstGeom prst="rightArrow">
            <a:avLst>
              <a:gd name="adj1" fmla="val 50000"/>
              <a:gd name="adj2" fmla="val 2738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7488" name="Text Box 48"/>
          <p:cNvSpPr txBox="1">
            <a:spLocks noChangeArrowheads="1"/>
          </p:cNvSpPr>
          <p:nvPr/>
        </p:nvSpPr>
        <p:spPr bwMode="auto">
          <a:xfrm>
            <a:off x="5637213" y="1281113"/>
            <a:ext cx="83869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800" i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7 </a:t>
            </a:r>
            <a:r>
              <a:rPr lang="ko-KR" altLang="en-US" sz="1800" i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제거</a:t>
            </a:r>
          </a:p>
        </p:txBody>
      </p:sp>
      <p:sp>
        <p:nvSpPr>
          <p:cNvPr id="317494" name="Oval 54"/>
          <p:cNvSpPr>
            <a:spLocks noChangeArrowheads="1"/>
          </p:cNvSpPr>
          <p:nvPr/>
        </p:nvSpPr>
        <p:spPr bwMode="auto">
          <a:xfrm>
            <a:off x="8464550" y="5116513"/>
            <a:ext cx="414338" cy="414337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7495" name="Text Box 55"/>
          <p:cNvSpPr txBox="1">
            <a:spLocks noChangeArrowheads="1"/>
          </p:cNvSpPr>
          <p:nvPr/>
        </p:nvSpPr>
        <p:spPr bwMode="auto">
          <a:xfrm>
            <a:off x="8502650" y="5097463"/>
            <a:ext cx="35401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</a:rPr>
              <a:t>7</a:t>
            </a:r>
          </a:p>
        </p:txBody>
      </p:sp>
      <p:sp>
        <p:nvSpPr>
          <p:cNvPr id="317496" name="Oval 56"/>
          <p:cNvSpPr>
            <a:spLocks noChangeArrowheads="1"/>
          </p:cNvSpPr>
          <p:nvPr/>
        </p:nvSpPr>
        <p:spPr bwMode="auto">
          <a:xfrm>
            <a:off x="6261100" y="5954713"/>
            <a:ext cx="414338" cy="41592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7497" name="Text Box 57"/>
          <p:cNvSpPr txBox="1">
            <a:spLocks noChangeArrowheads="1"/>
          </p:cNvSpPr>
          <p:nvPr/>
        </p:nvSpPr>
        <p:spPr bwMode="auto">
          <a:xfrm>
            <a:off x="6286500" y="5937250"/>
            <a:ext cx="3273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</a:rPr>
              <a:t>6</a:t>
            </a:r>
          </a:p>
        </p:txBody>
      </p:sp>
      <p:sp>
        <p:nvSpPr>
          <p:cNvPr id="317498" name="Oval 58"/>
          <p:cNvSpPr>
            <a:spLocks noChangeArrowheads="1"/>
          </p:cNvSpPr>
          <p:nvPr/>
        </p:nvSpPr>
        <p:spPr bwMode="auto">
          <a:xfrm>
            <a:off x="7097713" y="5954713"/>
            <a:ext cx="414337" cy="41592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7499" name="Text Box 59"/>
          <p:cNvSpPr txBox="1">
            <a:spLocks noChangeArrowheads="1"/>
          </p:cNvSpPr>
          <p:nvPr/>
        </p:nvSpPr>
        <p:spPr bwMode="auto">
          <a:xfrm>
            <a:off x="7135813" y="5937250"/>
            <a:ext cx="3273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</a:rPr>
              <a:t>4</a:t>
            </a:r>
          </a:p>
        </p:txBody>
      </p:sp>
      <p:sp>
        <p:nvSpPr>
          <p:cNvPr id="317500" name="Oval 60"/>
          <p:cNvSpPr>
            <a:spLocks noChangeArrowheads="1"/>
          </p:cNvSpPr>
          <p:nvPr/>
        </p:nvSpPr>
        <p:spPr bwMode="auto">
          <a:xfrm>
            <a:off x="8031163" y="5954713"/>
            <a:ext cx="414337" cy="41592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7501" name="Text Box 61"/>
          <p:cNvSpPr txBox="1">
            <a:spLocks noChangeArrowheads="1"/>
          </p:cNvSpPr>
          <p:nvPr/>
        </p:nvSpPr>
        <p:spPr bwMode="auto">
          <a:xfrm>
            <a:off x="8069263" y="5924550"/>
            <a:ext cx="3273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</a:p>
        </p:txBody>
      </p:sp>
      <p:sp>
        <p:nvSpPr>
          <p:cNvPr id="317502" name="Line 62"/>
          <p:cNvSpPr>
            <a:spLocks noChangeShapeType="1"/>
          </p:cNvSpPr>
          <p:nvPr/>
        </p:nvSpPr>
        <p:spPr bwMode="auto">
          <a:xfrm flipH="1">
            <a:off x="6978650" y="4729163"/>
            <a:ext cx="636588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7503" name="AutoShape 63"/>
          <p:cNvSpPr>
            <a:spLocks noChangeArrowheads="1"/>
          </p:cNvSpPr>
          <p:nvPr/>
        </p:nvSpPr>
        <p:spPr bwMode="auto">
          <a:xfrm rot="5400000">
            <a:off x="7569200" y="3759200"/>
            <a:ext cx="292100" cy="266700"/>
          </a:xfrm>
          <a:prstGeom prst="rightArrow">
            <a:avLst>
              <a:gd name="adj1" fmla="val 50000"/>
              <a:gd name="adj2" fmla="val 2738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7506" name="Oval 66"/>
          <p:cNvSpPr>
            <a:spLocks noChangeArrowheads="1"/>
          </p:cNvSpPr>
          <p:nvPr/>
        </p:nvSpPr>
        <p:spPr bwMode="auto">
          <a:xfrm>
            <a:off x="3457575" y="5099050"/>
            <a:ext cx="414338" cy="41592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7507" name="Text Box 67"/>
          <p:cNvSpPr txBox="1">
            <a:spLocks noChangeArrowheads="1"/>
          </p:cNvSpPr>
          <p:nvPr/>
        </p:nvSpPr>
        <p:spPr bwMode="auto">
          <a:xfrm>
            <a:off x="3484563" y="5068888"/>
            <a:ext cx="3273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</a:rPr>
              <a:t>8</a:t>
            </a:r>
          </a:p>
        </p:txBody>
      </p:sp>
      <p:sp>
        <p:nvSpPr>
          <p:cNvPr id="317508" name="Oval 68"/>
          <p:cNvSpPr>
            <a:spLocks noChangeArrowheads="1"/>
          </p:cNvSpPr>
          <p:nvPr/>
        </p:nvSpPr>
        <p:spPr bwMode="auto">
          <a:xfrm>
            <a:off x="5226050" y="5091113"/>
            <a:ext cx="414338" cy="414337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7509" name="Text Box 69"/>
          <p:cNvSpPr txBox="1">
            <a:spLocks noChangeArrowheads="1"/>
          </p:cNvSpPr>
          <p:nvPr/>
        </p:nvSpPr>
        <p:spPr bwMode="auto">
          <a:xfrm>
            <a:off x="5264150" y="5072063"/>
            <a:ext cx="35401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</a:rPr>
              <a:t>7</a:t>
            </a:r>
          </a:p>
        </p:txBody>
      </p:sp>
      <p:sp>
        <p:nvSpPr>
          <p:cNvPr id="317510" name="Oval 70"/>
          <p:cNvSpPr>
            <a:spLocks noChangeArrowheads="1"/>
          </p:cNvSpPr>
          <p:nvPr/>
        </p:nvSpPr>
        <p:spPr bwMode="auto">
          <a:xfrm>
            <a:off x="3060700" y="5929313"/>
            <a:ext cx="414338" cy="41592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7511" name="Text Box 71"/>
          <p:cNvSpPr txBox="1">
            <a:spLocks noChangeArrowheads="1"/>
          </p:cNvSpPr>
          <p:nvPr/>
        </p:nvSpPr>
        <p:spPr bwMode="auto">
          <a:xfrm>
            <a:off x="3086100" y="5911850"/>
            <a:ext cx="3273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</a:rPr>
              <a:t>6</a:t>
            </a:r>
          </a:p>
        </p:txBody>
      </p:sp>
      <p:sp>
        <p:nvSpPr>
          <p:cNvPr id="317512" name="Oval 72"/>
          <p:cNvSpPr>
            <a:spLocks noChangeArrowheads="1"/>
          </p:cNvSpPr>
          <p:nvPr/>
        </p:nvSpPr>
        <p:spPr bwMode="auto">
          <a:xfrm>
            <a:off x="3871913" y="5929313"/>
            <a:ext cx="414337" cy="41592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7513" name="Text Box 73"/>
          <p:cNvSpPr txBox="1">
            <a:spLocks noChangeArrowheads="1"/>
          </p:cNvSpPr>
          <p:nvPr/>
        </p:nvSpPr>
        <p:spPr bwMode="auto">
          <a:xfrm>
            <a:off x="3910013" y="5911850"/>
            <a:ext cx="3273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</a:rPr>
              <a:t>4</a:t>
            </a:r>
          </a:p>
        </p:txBody>
      </p:sp>
      <p:sp>
        <p:nvSpPr>
          <p:cNvPr id="317514" name="Oval 74"/>
          <p:cNvSpPr>
            <a:spLocks noChangeArrowheads="1"/>
          </p:cNvSpPr>
          <p:nvPr/>
        </p:nvSpPr>
        <p:spPr bwMode="auto">
          <a:xfrm>
            <a:off x="4792663" y="5929313"/>
            <a:ext cx="414337" cy="41592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7515" name="Text Box 75"/>
          <p:cNvSpPr txBox="1">
            <a:spLocks noChangeArrowheads="1"/>
          </p:cNvSpPr>
          <p:nvPr/>
        </p:nvSpPr>
        <p:spPr bwMode="auto">
          <a:xfrm>
            <a:off x="4830763" y="5899150"/>
            <a:ext cx="3273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</a:p>
        </p:txBody>
      </p:sp>
      <p:sp>
        <p:nvSpPr>
          <p:cNvPr id="317516" name="Line 76"/>
          <p:cNvSpPr>
            <a:spLocks noChangeShapeType="1"/>
          </p:cNvSpPr>
          <p:nvPr/>
        </p:nvSpPr>
        <p:spPr bwMode="auto">
          <a:xfrm flipV="1">
            <a:off x="3860800" y="4800600"/>
            <a:ext cx="533400" cy="355600"/>
          </a:xfrm>
          <a:prstGeom prst="line">
            <a:avLst/>
          </a:prstGeom>
          <a:noFill/>
          <a:ln w="22225">
            <a:solidFill>
              <a:schemeClr val="tx1"/>
            </a:solidFill>
            <a:prstDash val="dash"/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7517" name="AutoShape 77"/>
          <p:cNvSpPr>
            <a:spLocks noChangeArrowheads="1"/>
          </p:cNvSpPr>
          <p:nvPr/>
        </p:nvSpPr>
        <p:spPr bwMode="auto">
          <a:xfrm flipH="1">
            <a:off x="6159500" y="4826000"/>
            <a:ext cx="292100" cy="266700"/>
          </a:xfrm>
          <a:prstGeom prst="rightArrow">
            <a:avLst>
              <a:gd name="adj1" fmla="val 50000"/>
              <a:gd name="adj2" fmla="val 2738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17518" name="Text Box 78"/>
          <p:cNvSpPr txBox="1">
            <a:spLocks noChangeArrowheads="1"/>
          </p:cNvSpPr>
          <p:nvPr/>
        </p:nvSpPr>
        <p:spPr bwMode="auto">
          <a:xfrm>
            <a:off x="5815013" y="4316413"/>
            <a:ext cx="83869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800" i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8 </a:t>
            </a:r>
            <a:r>
              <a:rPr lang="ko-KR" altLang="en-US" sz="1800" i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제거</a:t>
            </a:r>
          </a:p>
        </p:txBody>
      </p:sp>
      <p:sp>
        <p:nvSpPr>
          <p:cNvPr id="317519" name="Text Box 79"/>
          <p:cNvSpPr txBox="1">
            <a:spLocks noChangeArrowheads="1"/>
          </p:cNvSpPr>
          <p:nvPr/>
        </p:nvSpPr>
        <p:spPr bwMode="auto">
          <a:xfrm>
            <a:off x="187325" y="1703388"/>
            <a:ext cx="49725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(g)</a:t>
            </a:r>
          </a:p>
        </p:txBody>
      </p:sp>
      <p:sp>
        <p:nvSpPr>
          <p:cNvPr id="317520" name="Text Box 80"/>
          <p:cNvSpPr txBox="1">
            <a:spLocks noChangeArrowheads="1"/>
          </p:cNvSpPr>
          <p:nvPr/>
        </p:nvSpPr>
        <p:spPr bwMode="auto">
          <a:xfrm>
            <a:off x="3870325" y="1233488"/>
            <a:ext cx="49725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(h)</a:t>
            </a:r>
          </a:p>
        </p:txBody>
      </p:sp>
      <p:sp>
        <p:nvSpPr>
          <p:cNvPr id="317521" name="Text Box 81"/>
          <p:cNvSpPr txBox="1">
            <a:spLocks noChangeArrowheads="1"/>
          </p:cNvSpPr>
          <p:nvPr/>
        </p:nvSpPr>
        <p:spPr bwMode="auto">
          <a:xfrm>
            <a:off x="6524625" y="1398588"/>
            <a:ext cx="41229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(i)</a:t>
            </a:r>
          </a:p>
        </p:txBody>
      </p:sp>
      <p:sp>
        <p:nvSpPr>
          <p:cNvPr id="317522" name="Text Box 82"/>
          <p:cNvSpPr txBox="1">
            <a:spLocks noChangeArrowheads="1"/>
          </p:cNvSpPr>
          <p:nvPr/>
        </p:nvSpPr>
        <p:spPr bwMode="auto">
          <a:xfrm>
            <a:off x="6867525" y="4230688"/>
            <a:ext cx="41229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(j)</a:t>
            </a:r>
          </a:p>
        </p:txBody>
      </p:sp>
      <p:sp>
        <p:nvSpPr>
          <p:cNvPr id="317523" name="Text Box 83"/>
          <p:cNvSpPr txBox="1">
            <a:spLocks noChangeArrowheads="1"/>
          </p:cNvSpPr>
          <p:nvPr/>
        </p:nvSpPr>
        <p:spPr bwMode="auto">
          <a:xfrm>
            <a:off x="3413125" y="4370388"/>
            <a:ext cx="48282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(k)</a:t>
            </a:r>
          </a:p>
        </p:txBody>
      </p:sp>
      <p:grpSp>
        <p:nvGrpSpPr>
          <p:cNvPr id="41030" name="Group 85"/>
          <p:cNvGrpSpPr>
            <a:grpSpLocks/>
          </p:cNvGrpSpPr>
          <p:nvPr/>
        </p:nvGrpSpPr>
        <p:grpSpPr bwMode="auto">
          <a:xfrm>
            <a:off x="1698625" y="1412875"/>
            <a:ext cx="414338" cy="422275"/>
            <a:chOff x="5372" y="1434"/>
            <a:chExt cx="261" cy="266"/>
          </a:xfrm>
        </p:grpSpPr>
        <p:sp>
          <p:nvSpPr>
            <p:cNvPr id="317526" name="Oval 86"/>
            <p:cNvSpPr>
              <a:spLocks noChangeArrowheads="1"/>
            </p:cNvSpPr>
            <p:nvPr/>
          </p:nvSpPr>
          <p:spPr bwMode="auto">
            <a:xfrm>
              <a:off x="5372" y="1439"/>
              <a:ext cx="261" cy="261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</a:endParaRPr>
            </a:p>
          </p:txBody>
        </p:sp>
        <p:sp>
          <p:nvSpPr>
            <p:cNvPr id="317527" name="Text Box 87"/>
            <p:cNvSpPr txBox="1">
              <a:spLocks noChangeArrowheads="1"/>
            </p:cNvSpPr>
            <p:nvPr/>
          </p:nvSpPr>
          <p:spPr bwMode="auto">
            <a:xfrm>
              <a:off x="5387" y="1434"/>
              <a:ext cx="223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r>
                <a:rPr lang="en-US" altLang="ko-KR" sz="2000" i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9</a:t>
              </a:r>
            </a:p>
          </p:txBody>
        </p:sp>
      </p:grpSp>
      <p:grpSp>
        <p:nvGrpSpPr>
          <p:cNvPr id="41031" name="Group 88"/>
          <p:cNvGrpSpPr>
            <a:grpSpLocks/>
          </p:cNvGrpSpPr>
          <p:nvPr/>
        </p:nvGrpSpPr>
        <p:grpSpPr bwMode="auto">
          <a:xfrm>
            <a:off x="4537075" y="1397000"/>
            <a:ext cx="414338" cy="422275"/>
            <a:chOff x="5372" y="1434"/>
            <a:chExt cx="261" cy="266"/>
          </a:xfrm>
        </p:grpSpPr>
        <p:sp>
          <p:nvSpPr>
            <p:cNvPr id="317529" name="Oval 89"/>
            <p:cNvSpPr>
              <a:spLocks noChangeArrowheads="1"/>
            </p:cNvSpPr>
            <p:nvPr/>
          </p:nvSpPr>
          <p:spPr bwMode="auto">
            <a:xfrm>
              <a:off x="5372" y="1439"/>
              <a:ext cx="261" cy="261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</a:endParaRPr>
            </a:p>
          </p:txBody>
        </p:sp>
        <p:sp>
          <p:nvSpPr>
            <p:cNvPr id="317530" name="Text Box 90"/>
            <p:cNvSpPr txBox="1">
              <a:spLocks noChangeArrowheads="1"/>
            </p:cNvSpPr>
            <p:nvPr/>
          </p:nvSpPr>
          <p:spPr bwMode="auto">
            <a:xfrm>
              <a:off x="5387" y="1434"/>
              <a:ext cx="223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r>
                <a:rPr lang="en-US" altLang="ko-KR" sz="2000" i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7</a:t>
              </a:r>
            </a:p>
          </p:txBody>
        </p:sp>
      </p:grpSp>
      <p:grpSp>
        <p:nvGrpSpPr>
          <p:cNvPr id="41032" name="Group 91"/>
          <p:cNvGrpSpPr>
            <a:grpSpLocks/>
          </p:cNvGrpSpPr>
          <p:nvPr/>
        </p:nvGrpSpPr>
        <p:grpSpPr bwMode="auto">
          <a:xfrm>
            <a:off x="5453063" y="2014538"/>
            <a:ext cx="414337" cy="422275"/>
            <a:chOff x="5372" y="1434"/>
            <a:chExt cx="261" cy="266"/>
          </a:xfrm>
        </p:grpSpPr>
        <p:sp>
          <p:nvSpPr>
            <p:cNvPr id="317532" name="Oval 92"/>
            <p:cNvSpPr>
              <a:spLocks noChangeArrowheads="1"/>
            </p:cNvSpPr>
            <p:nvPr/>
          </p:nvSpPr>
          <p:spPr bwMode="auto">
            <a:xfrm>
              <a:off x="5372" y="1439"/>
              <a:ext cx="261" cy="261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</a:endParaRPr>
            </a:p>
          </p:txBody>
        </p:sp>
        <p:sp>
          <p:nvSpPr>
            <p:cNvPr id="317533" name="Text Box 93"/>
            <p:cNvSpPr txBox="1">
              <a:spLocks noChangeArrowheads="1"/>
            </p:cNvSpPr>
            <p:nvPr/>
          </p:nvSpPr>
          <p:spPr bwMode="auto">
            <a:xfrm>
              <a:off x="5387" y="1434"/>
              <a:ext cx="223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r>
                <a:rPr lang="en-US" altLang="ko-KR" sz="2000" i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9</a:t>
              </a:r>
            </a:p>
          </p:txBody>
        </p:sp>
      </p:grpSp>
      <p:grpSp>
        <p:nvGrpSpPr>
          <p:cNvPr id="41033" name="Group 94"/>
          <p:cNvGrpSpPr>
            <a:grpSpLocks/>
          </p:cNvGrpSpPr>
          <p:nvPr/>
        </p:nvGrpSpPr>
        <p:grpSpPr bwMode="auto">
          <a:xfrm>
            <a:off x="7397750" y="1320800"/>
            <a:ext cx="414338" cy="422275"/>
            <a:chOff x="5372" y="1434"/>
            <a:chExt cx="261" cy="266"/>
          </a:xfrm>
        </p:grpSpPr>
        <p:sp>
          <p:nvSpPr>
            <p:cNvPr id="317535" name="Oval 95"/>
            <p:cNvSpPr>
              <a:spLocks noChangeArrowheads="1"/>
            </p:cNvSpPr>
            <p:nvPr/>
          </p:nvSpPr>
          <p:spPr bwMode="auto">
            <a:xfrm>
              <a:off x="5372" y="1439"/>
              <a:ext cx="261" cy="261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</a:endParaRPr>
            </a:p>
          </p:txBody>
        </p:sp>
        <p:sp>
          <p:nvSpPr>
            <p:cNvPr id="317536" name="Text Box 96"/>
            <p:cNvSpPr txBox="1">
              <a:spLocks noChangeArrowheads="1"/>
            </p:cNvSpPr>
            <p:nvPr/>
          </p:nvSpPr>
          <p:spPr bwMode="auto">
            <a:xfrm>
              <a:off x="5387" y="1434"/>
              <a:ext cx="223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r>
                <a:rPr lang="en-US" altLang="ko-KR" sz="2000" i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9</a:t>
              </a:r>
            </a:p>
          </p:txBody>
        </p:sp>
      </p:grpSp>
      <p:grpSp>
        <p:nvGrpSpPr>
          <p:cNvPr id="41034" name="Group 97"/>
          <p:cNvGrpSpPr>
            <a:grpSpLocks/>
          </p:cNvGrpSpPr>
          <p:nvPr/>
        </p:nvGrpSpPr>
        <p:grpSpPr bwMode="auto">
          <a:xfrm>
            <a:off x="7610475" y="4430713"/>
            <a:ext cx="414338" cy="422275"/>
            <a:chOff x="5372" y="1434"/>
            <a:chExt cx="261" cy="266"/>
          </a:xfrm>
        </p:grpSpPr>
        <p:sp>
          <p:nvSpPr>
            <p:cNvPr id="317538" name="Oval 98"/>
            <p:cNvSpPr>
              <a:spLocks noChangeArrowheads="1"/>
            </p:cNvSpPr>
            <p:nvPr/>
          </p:nvSpPr>
          <p:spPr bwMode="auto">
            <a:xfrm>
              <a:off x="5372" y="1439"/>
              <a:ext cx="261" cy="261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</a:endParaRPr>
            </a:p>
          </p:txBody>
        </p:sp>
        <p:sp>
          <p:nvSpPr>
            <p:cNvPr id="317539" name="Text Box 99"/>
            <p:cNvSpPr txBox="1">
              <a:spLocks noChangeArrowheads="1"/>
            </p:cNvSpPr>
            <p:nvPr/>
          </p:nvSpPr>
          <p:spPr bwMode="auto">
            <a:xfrm>
              <a:off x="5387" y="1434"/>
              <a:ext cx="223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r>
                <a:rPr lang="en-US" altLang="ko-KR" sz="2000" i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8</a:t>
              </a:r>
            </a:p>
          </p:txBody>
        </p:sp>
      </p:grpSp>
      <p:grpSp>
        <p:nvGrpSpPr>
          <p:cNvPr id="41035" name="Group 100"/>
          <p:cNvGrpSpPr>
            <a:grpSpLocks/>
          </p:cNvGrpSpPr>
          <p:nvPr/>
        </p:nvGrpSpPr>
        <p:grpSpPr bwMode="auto">
          <a:xfrm>
            <a:off x="6621463" y="5014913"/>
            <a:ext cx="414337" cy="422275"/>
            <a:chOff x="5372" y="1434"/>
            <a:chExt cx="261" cy="266"/>
          </a:xfrm>
        </p:grpSpPr>
        <p:sp>
          <p:nvSpPr>
            <p:cNvPr id="317541" name="Oval 101"/>
            <p:cNvSpPr>
              <a:spLocks noChangeArrowheads="1"/>
            </p:cNvSpPr>
            <p:nvPr/>
          </p:nvSpPr>
          <p:spPr bwMode="auto">
            <a:xfrm>
              <a:off x="5372" y="1439"/>
              <a:ext cx="261" cy="261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</a:endParaRPr>
            </a:p>
          </p:txBody>
        </p:sp>
        <p:sp>
          <p:nvSpPr>
            <p:cNvPr id="317542" name="Text Box 102"/>
            <p:cNvSpPr txBox="1">
              <a:spLocks noChangeArrowheads="1"/>
            </p:cNvSpPr>
            <p:nvPr/>
          </p:nvSpPr>
          <p:spPr bwMode="auto">
            <a:xfrm>
              <a:off x="5387" y="1434"/>
              <a:ext cx="223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r>
                <a:rPr lang="en-US" altLang="ko-KR" sz="2000" i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9</a:t>
              </a:r>
            </a:p>
          </p:txBody>
        </p:sp>
      </p:grpSp>
      <p:grpSp>
        <p:nvGrpSpPr>
          <p:cNvPr id="41036" name="Group 103"/>
          <p:cNvGrpSpPr>
            <a:grpSpLocks/>
          </p:cNvGrpSpPr>
          <p:nvPr/>
        </p:nvGrpSpPr>
        <p:grpSpPr bwMode="auto">
          <a:xfrm>
            <a:off x="4398963" y="4492625"/>
            <a:ext cx="414337" cy="422275"/>
            <a:chOff x="5372" y="1434"/>
            <a:chExt cx="261" cy="266"/>
          </a:xfrm>
        </p:grpSpPr>
        <p:sp>
          <p:nvSpPr>
            <p:cNvPr id="317544" name="Oval 104"/>
            <p:cNvSpPr>
              <a:spLocks noChangeArrowheads="1"/>
            </p:cNvSpPr>
            <p:nvPr/>
          </p:nvSpPr>
          <p:spPr bwMode="auto">
            <a:xfrm>
              <a:off x="5372" y="1439"/>
              <a:ext cx="261" cy="261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</a:endParaRPr>
            </a:p>
          </p:txBody>
        </p:sp>
        <p:sp>
          <p:nvSpPr>
            <p:cNvPr id="317545" name="Text Box 105"/>
            <p:cNvSpPr txBox="1">
              <a:spLocks noChangeArrowheads="1"/>
            </p:cNvSpPr>
            <p:nvPr/>
          </p:nvSpPr>
          <p:spPr bwMode="auto">
            <a:xfrm>
              <a:off x="5387" y="1434"/>
              <a:ext cx="223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r>
                <a:rPr lang="en-US" altLang="ko-KR" sz="2000" i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9</a:t>
              </a:r>
            </a:p>
          </p:txBody>
        </p:sp>
      </p:grpSp>
      <p:sp>
        <p:nvSpPr>
          <p:cNvPr id="317546" name="Line 106"/>
          <p:cNvSpPr>
            <a:spLocks noChangeShapeType="1"/>
          </p:cNvSpPr>
          <p:nvPr/>
        </p:nvSpPr>
        <p:spPr bwMode="auto">
          <a:xfrm>
            <a:off x="7758113" y="1693863"/>
            <a:ext cx="546100" cy="369887"/>
          </a:xfrm>
          <a:prstGeom prst="line">
            <a:avLst/>
          </a:prstGeom>
          <a:noFill/>
          <a:ln w="22225">
            <a:solidFill>
              <a:schemeClr val="tx1"/>
            </a:solidFill>
            <a:prstDash val="dash"/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E074-CA2B-4440-94E7-E49724C4F161}" type="slidenum">
              <a:rPr lang="ko-KR" altLang="en-US" smtClean="0"/>
              <a:pPr/>
              <a:t>224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35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34530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700355"/>
              </p:ext>
            </p:extLst>
          </p:nvPr>
        </p:nvGraphicFramePr>
        <p:xfrm>
          <a:off x="5537200" y="2244725"/>
          <a:ext cx="3116263" cy="2895602"/>
        </p:xfrm>
        <a:graphic>
          <a:graphicData uri="http://schemas.openxmlformats.org/drawingml/2006/table">
            <a:tbl>
              <a:tblPr/>
              <a:tblGrid>
                <a:gridCol w="519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9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91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91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30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30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1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1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49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6677" name="Text Box 53"/>
          <p:cNvSpPr txBox="1">
            <a:spLocks noChangeArrowheads="1"/>
          </p:cNvSpPr>
          <p:nvPr/>
        </p:nvSpPr>
        <p:spPr bwMode="auto">
          <a:xfrm>
            <a:off x="5140325" y="2312988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1</a:t>
            </a:r>
          </a:p>
        </p:txBody>
      </p:sp>
      <p:sp>
        <p:nvSpPr>
          <p:cNvPr id="26678" name="Text Box 54"/>
          <p:cNvSpPr txBox="1">
            <a:spLocks noChangeArrowheads="1"/>
          </p:cNvSpPr>
          <p:nvPr/>
        </p:nvSpPr>
        <p:spPr bwMode="auto">
          <a:xfrm>
            <a:off x="5137150" y="4902200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6</a:t>
            </a:r>
          </a:p>
        </p:txBody>
      </p:sp>
      <p:sp>
        <p:nvSpPr>
          <p:cNvPr id="26679" name="Text Box 55"/>
          <p:cNvSpPr txBox="1">
            <a:spLocks noChangeArrowheads="1"/>
          </p:cNvSpPr>
          <p:nvPr/>
        </p:nvSpPr>
        <p:spPr bwMode="auto">
          <a:xfrm>
            <a:off x="5141913" y="4365625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5</a:t>
            </a:r>
          </a:p>
        </p:txBody>
      </p:sp>
      <p:sp>
        <p:nvSpPr>
          <p:cNvPr id="26680" name="Text Box 56"/>
          <p:cNvSpPr txBox="1">
            <a:spLocks noChangeArrowheads="1"/>
          </p:cNvSpPr>
          <p:nvPr/>
        </p:nvSpPr>
        <p:spPr bwMode="auto">
          <a:xfrm>
            <a:off x="5135563" y="3857625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4</a:t>
            </a:r>
          </a:p>
        </p:txBody>
      </p:sp>
      <p:sp>
        <p:nvSpPr>
          <p:cNvPr id="26681" name="Text Box 57"/>
          <p:cNvSpPr txBox="1">
            <a:spLocks noChangeArrowheads="1"/>
          </p:cNvSpPr>
          <p:nvPr/>
        </p:nvSpPr>
        <p:spPr bwMode="auto">
          <a:xfrm>
            <a:off x="5130800" y="3348038"/>
            <a:ext cx="298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3</a:t>
            </a:r>
          </a:p>
        </p:txBody>
      </p:sp>
      <p:sp>
        <p:nvSpPr>
          <p:cNvPr id="26682" name="Text Box 58"/>
          <p:cNvSpPr txBox="1">
            <a:spLocks noChangeArrowheads="1"/>
          </p:cNvSpPr>
          <p:nvPr/>
        </p:nvSpPr>
        <p:spPr bwMode="auto">
          <a:xfrm>
            <a:off x="5135563" y="2819400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2</a:t>
            </a:r>
          </a:p>
        </p:txBody>
      </p:sp>
      <p:sp>
        <p:nvSpPr>
          <p:cNvPr id="26683" name="Text Box 59"/>
          <p:cNvSpPr txBox="1">
            <a:spLocks noChangeArrowheads="1"/>
          </p:cNvSpPr>
          <p:nvPr/>
        </p:nvSpPr>
        <p:spPr bwMode="auto">
          <a:xfrm>
            <a:off x="5637213" y="1857375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1</a:t>
            </a:r>
          </a:p>
        </p:txBody>
      </p:sp>
      <p:sp>
        <p:nvSpPr>
          <p:cNvPr id="26684" name="Text Box 60"/>
          <p:cNvSpPr txBox="1">
            <a:spLocks noChangeArrowheads="1"/>
          </p:cNvSpPr>
          <p:nvPr/>
        </p:nvSpPr>
        <p:spPr bwMode="auto">
          <a:xfrm>
            <a:off x="6161088" y="1858963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2</a:t>
            </a:r>
          </a:p>
        </p:txBody>
      </p:sp>
      <p:sp>
        <p:nvSpPr>
          <p:cNvPr id="26685" name="Text Box 61"/>
          <p:cNvSpPr txBox="1">
            <a:spLocks noChangeArrowheads="1"/>
          </p:cNvSpPr>
          <p:nvPr/>
        </p:nvSpPr>
        <p:spPr bwMode="auto">
          <a:xfrm>
            <a:off x="6675438" y="1858963"/>
            <a:ext cx="298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3</a:t>
            </a:r>
          </a:p>
        </p:txBody>
      </p:sp>
      <p:sp>
        <p:nvSpPr>
          <p:cNvPr id="26686" name="Text Box 62"/>
          <p:cNvSpPr txBox="1">
            <a:spLocks noChangeArrowheads="1"/>
          </p:cNvSpPr>
          <p:nvPr/>
        </p:nvSpPr>
        <p:spPr bwMode="auto">
          <a:xfrm>
            <a:off x="7196138" y="1851025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4</a:t>
            </a:r>
          </a:p>
        </p:txBody>
      </p:sp>
      <p:sp>
        <p:nvSpPr>
          <p:cNvPr id="26687" name="Text Box 63"/>
          <p:cNvSpPr txBox="1">
            <a:spLocks noChangeArrowheads="1"/>
          </p:cNvSpPr>
          <p:nvPr/>
        </p:nvSpPr>
        <p:spPr bwMode="auto">
          <a:xfrm>
            <a:off x="7718425" y="1854200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5</a:t>
            </a:r>
          </a:p>
        </p:txBody>
      </p:sp>
      <p:sp>
        <p:nvSpPr>
          <p:cNvPr id="26688" name="Text Box 64"/>
          <p:cNvSpPr txBox="1">
            <a:spLocks noChangeArrowheads="1"/>
          </p:cNvSpPr>
          <p:nvPr/>
        </p:nvSpPr>
        <p:spPr bwMode="auto">
          <a:xfrm>
            <a:off x="8231188" y="1849438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6</a:t>
            </a:r>
          </a:p>
        </p:txBody>
      </p:sp>
      <p:sp>
        <p:nvSpPr>
          <p:cNvPr id="26689" name="Text Box 65"/>
          <p:cNvSpPr txBox="1">
            <a:spLocks noChangeArrowheads="1"/>
          </p:cNvSpPr>
          <p:nvPr/>
        </p:nvSpPr>
        <p:spPr bwMode="auto">
          <a:xfrm>
            <a:off x="1549400" y="1824038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1</a:t>
            </a:r>
          </a:p>
        </p:txBody>
      </p:sp>
      <p:sp>
        <p:nvSpPr>
          <p:cNvPr id="26690" name="Text Box 66"/>
          <p:cNvSpPr txBox="1">
            <a:spLocks noChangeArrowheads="1"/>
          </p:cNvSpPr>
          <p:nvPr/>
        </p:nvSpPr>
        <p:spPr bwMode="auto">
          <a:xfrm>
            <a:off x="722313" y="2806700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2</a:t>
            </a:r>
          </a:p>
        </p:txBody>
      </p:sp>
      <p:sp>
        <p:nvSpPr>
          <p:cNvPr id="26691" name="Text Box 67"/>
          <p:cNvSpPr txBox="1">
            <a:spLocks noChangeArrowheads="1"/>
          </p:cNvSpPr>
          <p:nvPr/>
        </p:nvSpPr>
        <p:spPr bwMode="auto">
          <a:xfrm>
            <a:off x="717550" y="4025900"/>
            <a:ext cx="29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3</a:t>
            </a:r>
          </a:p>
        </p:txBody>
      </p:sp>
      <p:sp>
        <p:nvSpPr>
          <p:cNvPr id="26692" name="Text Box 68"/>
          <p:cNvSpPr txBox="1">
            <a:spLocks noChangeArrowheads="1"/>
          </p:cNvSpPr>
          <p:nvPr/>
        </p:nvSpPr>
        <p:spPr bwMode="auto">
          <a:xfrm>
            <a:off x="2498725" y="2811463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4</a:t>
            </a:r>
          </a:p>
        </p:txBody>
      </p:sp>
      <p:sp>
        <p:nvSpPr>
          <p:cNvPr id="26693" name="Text Box 69"/>
          <p:cNvSpPr txBox="1">
            <a:spLocks noChangeArrowheads="1"/>
          </p:cNvSpPr>
          <p:nvPr/>
        </p:nvSpPr>
        <p:spPr bwMode="auto">
          <a:xfrm>
            <a:off x="2543175" y="4046538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5</a:t>
            </a:r>
          </a:p>
        </p:txBody>
      </p:sp>
      <p:sp>
        <p:nvSpPr>
          <p:cNvPr id="26694" name="Text Box 70"/>
          <p:cNvSpPr txBox="1">
            <a:spLocks noChangeArrowheads="1"/>
          </p:cNvSpPr>
          <p:nvPr/>
        </p:nvSpPr>
        <p:spPr bwMode="auto">
          <a:xfrm>
            <a:off x="4037013" y="2822575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6</a:t>
            </a:r>
          </a:p>
        </p:txBody>
      </p:sp>
      <p:grpSp>
        <p:nvGrpSpPr>
          <p:cNvPr id="26695" name="Group 71"/>
          <p:cNvGrpSpPr>
            <a:grpSpLocks/>
          </p:cNvGrpSpPr>
          <p:nvPr/>
        </p:nvGrpSpPr>
        <p:grpSpPr bwMode="auto">
          <a:xfrm>
            <a:off x="527050" y="1871663"/>
            <a:ext cx="3984625" cy="2911475"/>
            <a:chOff x="538" y="259"/>
            <a:chExt cx="4896" cy="3462"/>
          </a:xfrm>
        </p:grpSpPr>
        <p:sp>
          <p:nvSpPr>
            <p:cNvPr id="26709" name="Oval 72"/>
            <p:cNvSpPr>
              <a:spLocks noChangeArrowheads="1"/>
            </p:cNvSpPr>
            <p:nvPr/>
          </p:nvSpPr>
          <p:spPr bwMode="auto">
            <a:xfrm>
              <a:off x="538" y="1420"/>
              <a:ext cx="859" cy="8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kumimoji="1" lang="ko-KR" altLang="en-US" sz="2000">
                  <a:latin typeface="+mn-ea"/>
                  <a:ea typeface="+mn-ea"/>
                </a:rPr>
                <a:t> 영희</a:t>
              </a:r>
            </a:p>
          </p:txBody>
        </p:sp>
        <p:sp>
          <p:nvSpPr>
            <p:cNvPr id="26710" name="Line 73"/>
            <p:cNvSpPr>
              <a:spLocks noChangeShapeType="1"/>
            </p:cNvSpPr>
            <p:nvPr/>
          </p:nvSpPr>
          <p:spPr bwMode="auto">
            <a:xfrm flipV="1">
              <a:off x="1084" y="913"/>
              <a:ext cx="548" cy="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6711" name="Line 74"/>
            <p:cNvSpPr>
              <a:spLocks noChangeShapeType="1"/>
            </p:cNvSpPr>
            <p:nvPr/>
          </p:nvSpPr>
          <p:spPr bwMode="auto">
            <a:xfrm>
              <a:off x="2406" y="755"/>
              <a:ext cx="2235" cy="85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6712" name="Line 75"/>
            <p:cNvSpPr>
              <a:spLocks noChangeShapeType="1"/>
            </p:cNvSpPr>
            <p:nvPr/>
          </p:nvSpPr>
          <p:spPr bwMode="auto">
            <a:xfrm>
              <a:off x="2296" y="959"/>
              <a:ext cx="550" cy="5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6713" name="Line 76"/>
            <p:cNvSpPr>
              <a:spLocks noChangeShapeType="1"/>
            </p:cNvSpPr>
            <p:nvPr/>
          </p:nvSpPr>
          <p:spPr bwMode="auto">
            <a:xfrm flipV="1">
              <a:off x="1391" y="3245"/>
              <a:ext cx="1345" cy="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6714" name="Line 77"/>
            <p:cNvSpPr>
              <a:spLocks noChangeShapeType="1"/>
            </p:cNvSpPr>
            <p:nvPr/>
          </p:nvSpPr>
          <p:spPr bwMode="auto">
            <a:xfrm>
              <a:off x="3581" y="1873"/>
              <a:ext cx="990" cy="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6715" name="Line 78"/>
            <p:cNvSpPr>
              <a:spLocks noChangeShapeType="1"/>
            </p:cNvSpPr>
            <p:nvPr/>
          </p:nvSpPr>
          <p:spPr bwMode="auto">
            <a:xfrm flipV="1">
              <a:off x="3527" y="2120"/>
              <a:ext cx="1162" cy="94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6716" name="Oval 79"/>
            <p:cNvSpPr>
              <a:spLocks noChangeArrowheads="1"/>
            </p:cNvSpPr>
            <p:nvPr/>
          </p:nvSpPr>
          <p:spPr bwMode="auto">
            <a:xfrm>
              <a:off x="1561" y="259"/>
              <a:ext cx="859" cy="8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kumimoji="1" lang="ko-KR" altLang="en-US" sz="2000">
                  <a:latin typeface="+mn-ea"/>
                  <a:ea typeface="+mn-ea"/>
                </a:rPr>
                <a:t>철수</a:t>
              </a:r>
            </a:p>
          </p:txBody>
        </p:sp>
        <p:sp>
          <p:nvSpPr>
            <p:cNvPr id="26717" name="Oval 80"/>
            <p:cNvSpPr>
              <a:spLocks noChangeArrowheads="1"/>
            </p:cNvSpPr>
            <p:nvPr/>
          </p:nvSpPr>
          <p:spPr bwMode="auto">
            <a:xfrm>
              <a:off x="2714" y="1419"/>
              <a:ext cx="859" cy="8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kumimoji="1" lang="ko-KR" altLang="en-US" sz="2000">
                  <a:latin typeface="+mn-ea"/>
                  <a:ea typeface="+mn-ea"/>
                </a:rPr>
                <a:t>준호</a:t>
              </a:r>
            </a:p>
          </p:txBody>
        </p:sp>
        <p:sp>
          <p:nvSpPr>
            <p:cNvPr id="26718" name="Oval 81"/>
            <p:cNvSpPr>
              <a:spLocks noChangeArrowheads="1"/>
            </p:cNvSpPr>
            <p:nvPr/>
          </p:nvSpPr>
          <p:spPr bwMode="auto">
            <a:xfrm>
              <a:off x="543" y="2894"/>
              <a:ext cx="859" cy="8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kumimoji="1" lang="ko-KR" altLang="en-US" sz="2000">
                  <a:latin typeface="+mn-ea"/>
                  <a:ea typeface="+mn-ea"/>
                </a:rPr>
                <a:t>동건</a:t>
              </a:r>
            </a:p>
          </p:txBody>
        </p:sp>
        <p:sp>
          <p:nvSpPr>
            <p:cNvPr id="26719" name="Oval 82"/>
            <p:cNvSpPr>
              <a:spLocks noChangeArrowheads="1"/>
            </p:cNvSpPr>
            <p:nvPr/>
          </p:nvSpPr>
          <p:spPr bwMode="auto">
            <a:xfrm>
              <a:off x="4575" y="1421"/>
              <a:ext cx="859" cy="8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kumimoji="1" lang="ko-KR" altLang="en-US" sz="2000">
                  <a:latin typeface="+mn-ea"/>
                  <a:ea typeface="+mn-ea"/>
                </a:rPr>
                <a:t>승우</a:t>
              </a:r>
            </a:p>
          </p:txBody>
        </p:sp>
        <p:sp>
          <p:nvSpPr>
            <p:cNvPr id="26720" name="Oval 83"/>
            <p:cNvSpPr>
              <a:spLocks noChangeArrowheads="1"/>
            </p:cNvSpPr>
            <p:nvPr/>
          </p:nvSpPr>
          <p:spPr bwMode="auto">
            <a:xfrm>
              <a:off x="2744" y="2894"/>
              <a:ext cx="859" cy="8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kumimoji="1" lang="ko-KR" altLang="en-US" sz="2000">
                  <a:latin typeface="+mn-ea"/>
                  <a:ea typeface="+mn-ea"/>
                </a:rPr>
                <a:t>재상</a:t>
              </a:r>
            </a:p>
          </p:txBody>
        </p:sp>
        <p:sp>
          <p:nvSpPr>
            <p:cNvPr id="26721" name="Line 84"/>
            <p:cNvSpPr>
              <a:spLocks noChangeShapeType="1"/>
            </p:cNvSpPr>
            <p:nvPr/>
          </p:nvSpPr>
          <p:spPr bwMode="auto">
            <a:xfrm>
              <a:off x="968" y="2254"/>
              <a:ext cx="0" cy="6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6722" name="Line 85"/>
            <p:cNvSpPr>
              <a:spLocks noChangeShapeType="1"/>
            </p:cNvSpPr>
            <p:nvPr/>
          </p:nvSpPr>
          <p:spPr bwMode="auto">
            <a:xfrm flipH="1">
              <a:off x="1160" y="1085"/>
              <a:ext cx="752" cy="18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6723" name="Line 86"/>
            <p:cNvSpPr>
              <a:spLocks noChangeShapeType="1"/>
            </p:cNvSpPr>
            <p:nvPr/>
          </p:nvSpPr>
          <p:spPr bwMode="auto">
            <a:xfrm flipH="1">
              <a:off x="1219" y="1002"/>
              <a:ext cx="501" cy="4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6724" name="Line 87"/>
            <p:cNvSpPr>
              <a:spLocks noChangeShapeType="1"/>
            </p:cNvSpPr>
            <p:nvPr/>
          </p:nvSpPr>
          <p:spPr bwMode="auto">
            <a:xfrm flipH="1" flipV="1">
              <a:off x="860" y="2271"/>
              <a:ext cx="8" cy="61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6725" name="Line 88"/>
            <p:cNvSpPr>
              <a:spLocks noChangeShapeType="1"/>
            </p:cNvSpPr>
            <p:nvPr/>
          </p:nvSpPr>
          <p:spPr bwMode="auto">
            <a:xfrm flipH="1">
              <a:off x="3606" y="2221"/>
              <a:ext cx="1169" cy="9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26726" name="Line 89"/>
            <p:cNvSpPr>
              <a:spLocks noChangeShapeType="1"/>
            </p:cNvSpPr>
            <p:nvPr/>
          </p:nvSpPr>
          <p:spPr bwMode="auto">
            <a:xfrm flipH="1" flipV="1">
              <a:off x="2396" y="910"/>
              <a:ext cx="526" cy="55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26696" name="Text Box 90"/>
          <p:cNvSpPr txBox="1">
            <a:spLocks noChangeArrowheads="1"/>
          </p:cNvSpPr>
          <p:nvPr/>
        </p:nvSpPr>
        <p:spPr bwMode="auto">
          <a:xfrm>
            <a:off x="904175" y="2332939"/>
            <a:ext cx="33695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2000" dirty="0">
                <a:latin typeface="+mn-ea"/>
                <a:ea typeface="+mn-ea"/>
              </a:rPr>
              <a:t>9</a:t>
            </a:r>
          </a:p>
        </p:txBody>
      </p:sp>
      <p:sp>
        <p:nvSpPr>
          <p:cNvPr id="26697" name="Text Box 91"/>
          <p:cNvSpPr txBox="1">
            <a:spLocks noChangeArrowheads="1"/>
          </p:cNvSpPr>
          <p:nvPr/>
        </p:nvSpPr>
        <p:spPr bwMode="auto">
          <a:xfrm>
            <a:off x="1347890" y="3195787"/>
            <a:ext cx="33695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2000" dirty="0">
                <a:latin typeface="+mn-ea"/>
                <a:ea typeface="+mn-ea"/>
              </a:rPr>
              <a:t>7</a:t>
            </a:r>
          </a:p>
        </p:txBody>
      </p:sp>
      <p:sp>
        <p:nvSpPr>
          <p:cNvPr id="26698" name="Text Box 92"/>
          <p:cNvSpPr txBox="1">
            <a:spLocks noChangeArrowheads="1"/>
          </p:cNvSpPr>
          <p:nvPr/>
        </p:nvSpPr>
        <p:spPr bwMode="auto">
          <a:xfrm>
            <a:off x="1881754" y="2578621"/>
            <a:ext cx="33695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2000" dirty="0">
                <a:latin typeface="+mn-ea"/>
                <a:ea typeface="+mn-ea"/>
              </a:rPr>
              <a:t>5</a:t>
            </a:r>
          </a:p>
        </p:txBody>
      </p:sp>
      <p:sp>
        <p:nvSpPr>
          <p:cNvPr id="26699" name="Text Box 93"/>
          <p:cNvSpPr txBox="1">
            <a:spLocks noChangeArrowheads="1"/>
          </p:cNvSpPr>
          <p:nvPr/>
        </p:nvSpPr>
        <p:spPr bwMode="auto">
          <a:xfrm>
            <a:off x="2809377" y="2261641"/>
            <a:ext cx="33695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2000" dirty="0">
                <a:latin typeface="+mn-ea"/>
                <a:ea typeface="+mn-ea"/>
              </a:rPr>
              <a:t>6</a:t>
            </a:r>
          </a:p>
        </p:txBody>
      </p:sp>
      <p:sp>
        <p:nvSpPr>
          <p:cNvPr id="26700" name="Text Box 94"/>
          <p:cNvSpPr txBox="1">
            <a:spLocks noChangeArrowheads="1"/>
          </p:cNvSpPr>
          <p:nvPr/>
        </p:nvSpPr>
        <p:spPr bwMode="auto">
          <a:xfrm>
            <a:off x="483090" y="3603857"/>
            <a:ext cx="33695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2000">
                <a:latin typeface="+mn-ea"/>
                <a:ea typeface="+mn-ea"/>
              </a:rPr>
              <a:t>9</a:t>
            </a:r>
          </a:p>
        </p:txBody>
      </p:sp>
      <p:sp>
        <p:nvSpPr>
          <p:cNvPr id="26701" name="Text Box 95"/>
          <p:cNvSpPr txBox="1">
            <a:spLocks noChangeArrowheads="1"/>
          </p:cNvSpPr>
          <p:nvPr/>
        </p:nvSpPr>
        <p:spPr bwMode="auto">
          <a:xfrm>
            <a:off x="3237986" y="2890290"/>
            <a:ext cx="33695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2000" dirty="0">
                <a:latin typeface="+mn-ea"/>
                <a:ea typeface="+mn-ea"/>
              </a:rPr>
              <a:t>5</a:t>
            </a:r>
          </a:p>
        </p:txBody>
      </p:sp>
      <p:sp>
        <p:nvSpPr>
          <p:cNvPr id="26702" name="Text Box 96"/>
          <p:cNvSpPr txBox="1">
            <a:spLocks noChangeArrowheads="1"/>
          </p:cNvSpPr>
          <p:nvPr/>
        </p:nvSpPr>
        <p:spPr bwMode="auto">
          <a:xfrm>
            <a:off x="3478213" y="3789363"/>
            <a:ext cx="33695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2000" dirty="0">
                <a:latin typeface="+mn-ea"/>
                <a:ea typeface="+mn-ea"/>
              </a:rPr>
              <a:t>1</a:t>
            </a:r>
          </a:p>
        </p:txBody>
      </p:sp>
      <p:sp>
        <p:nvSpPr>
          <p:cNvPr id="26703" name="Text Box 97"/>
          <p:cNvSpPr txBox="1">
            <a:spLocks noChangeArrowheads="1"/>
          </p:cNvSpPr>
          <p:nvPr/>
        </p:nvSpPr>
        <p:spPr bwMode="auto">
          <a:xfrm>
            <a:off x="1619534" y="4024475"/>
            <a:ext cx="33695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2000" dirty="0">
                <a:latin typeface="+mn-ea"/>
                <a:ea typeface="+mn-ea"/>
              </a:rPr>
              <a:t>5</a:t>
            </a:r>
          </a:p>
        </p:txBody>
      </p:sp>
      <p:sp>
        <p:nvSpPr>
          <p:cNvPr id="26704" name="Text Box 98"/>
          <p:cNvSpPr txBox="1">
            <a:spLocks noChangeArrowheads="1"/>
          </p:cNvSpPr>
          <p:nvPr/>
        </p:nvSpPr>
        <p:spPr bwMode="auto">
          <a:xfrm>
            <a:off x="1218127" y="2583333"/>
            <a:ext cx="33695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2000" dirty="0">
                <a:latin typeface="+mn-ea"/>
                <a:ea typeface="+mn-ea"/>
              </a:rPr>
              <a:t>8</a:t>
            </a:r>
          </a:p>
        </p:txBody>
      </p:sp>
      <p:sp>
        <p:nvSpPr>
          <p:cNvPr id="26705" name="Text Box 99"/>
          <p:cNvSpPr txBox="1">
            <a:spLocks noChangeArrowheads="1"/>
          </p:cNvSpPr>
          <p:nvPr/>
        </p:nvSpPr>
        <p:spPr bwMode="auto">
          <a:xfrm>
            <a:off x="2212116" y="2387183"/>
            <a:ext cx="33695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2000" dirty="0">
                <a:latin typeface="+mn-ea"/>
                <a:ea typeface="+mn-ea"/>
              </a:rPr>
              <a:t>8</a:t>
            </a:r>
          </a:p>
        </p:txBody>
      </p:sp>
      <p:sp>
        <p:nvSpPr>
          <p:cNvPr id="26706" name="Text Box 100"/>
          <p:cNvSpPr txBox="1">
            <a:spLocks noChangeArrowheads="1"/>
          </p:cNvSpPr>
          <p:nvPr/>
        </p:nvSpPr>
        <p:spPr bwMode="auto">
          <a:xfrm>
            <a:off x="3141646" y="3535389"/>
            <a:ext cx="33695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2000" dirty="0">
                <a:latin typeface="+mn-ea"/>
                <a:ea typeface="+mn-ea"/>
              </a:rPr>
              <a:t>2</a:t>
            </a:r>
          </a:p>
        </p:txBody>
      </p:sp>
      <p:sp>
        <p:nvSpPr>
          <p:cNvPr id="26707" name="Text Box 101"/>
          <p:cNvSpPr txBox="1">
            <a:spLocks noChangeArrowheads="1"/>
          </p:cNvSpPr>
          <p:nvPr/>
        </p:nvSpPr>
        <p:spPr bwMode="auto">
          <a:xfrm>
            <a:off x="832644" y="3609902"/>
            <a:ext cx="33695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2000" dirty="0">
                <a:latin typeface="+mn-ea"/>
                <a:ea typeface="+mn-ea"/>
              </a:rPr>
              <a:t>6</a:t>
            </a:r>
          </a:p>
        </p:txBody>
      </p:sp>
      <p:sp>
        <p:nvSpPr>
          <p:cNvPr id="26708" name="Text Box 102"/>
          <p:cNvSpPr txBox="1">
            <a:spLocks noChangeArrowheads="1"/>
          </p:cNvSpPr>
          <p:nvPr/>
        </p:nvSpPr>
        <p:spPr bwMode="auto">
          <a:xfrm>
            <a:off x="2130425" y="5564188"/>
            <a:ext cx="428835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ko-KR" altLang="en-US" sz="2400">
                <a:latin typeface="+mn-ea"/>
                <a:ea typeface="+mn-ea"/>
              </a:rPr>
              <a:t>가중치 있는 유향 그래프의 예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13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4" name="Group 9"/>
          <p:cNvGrpSpPr>
            <a:grpSpLocks/>
          </p:cNvGrpSpPr>
          <p:nvPr/>
        </p:nvGrpSpPr>
        <p:grpSpPr bwMode="auto">
          <a:xfrm>
            <a:off x="495300" y="1244600"/>
            <a:ext cx="7378700" cy="4826000"/>
            <a:chOff x="312" y="784"/>
            <a:chExt cx="4648" cy="3040"/>
          </a:xfrm>
        </p:grpSpPr>
        <p:pic>
          <p:nvPicPr>
            <p:cNvPr id="2867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" y="833"/>
              <a:ext cx="4608" cy="2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79" name="Rectangle 7"/>
            <p:cNvSpPr>
              <a:spLocks noChangeArrowheads="1"/>
            </p:cNvSpPr>
            <p:nvPr/>
          </p:nvSpPr>
          <p:spPr bwMode="auto">
            <a:xfrm>
              <a:off x="312" y="808"/>
              <a:ext cx="192" cy="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8680" name="Rectangle 8"/>
            <p:cNvSpPr>
              <a:spLocks noChangeArrowheads="1"/>
            </p:cNvSpPr>
            <p:nvPr/>
          </p:nvSpPr>
          <p:spPr bwMode="auto">
            <a:xfrm>
              <a:off x="2456" y="784"/>
              <a:ext cx="192" cy="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endParaRPr lang="ko-KR" altLang="en-US"/>
            </a:p>
          </p:txBody>
        </p:sp>
      </p:grpSp>
      <p:sp>
        <p:nvSpPr>
          <p:cNvPr id="28676" name="Text Box 3"/>
          <p:cNvSpPr txBox="1">
            <a:spLocks noChangeArrowheads="1"/>
          </p:cNvSpPr>
          <p:nvPr/>
        </p:nvSpPr>
        <p:spPr bwMode="auto">
          <a:xfrm>
            <a:off x="3057525" y="5729288"/>
            <a:ext cx="3325813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ko-KR" altLang="en-US" sz="2400">
                <a:latin typeface="+mn-ea"/>
                <a:ea typeface="+mn-ea"/>
              </a:rPr>
              <a:t>유향 그래프의 다른 예</a:t>
            </a: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3924300" y="863600"/>
            <a:ext cx="215900" cy="254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20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3"/>
          <p:cNvSpPr txBox="1">
            <a:spLocks noChangeArrowheads="1"/>
          </p:cNvSpPr>
          <p:nvPr/>
        </p:nvSpPr>
        <p:spPr bwMode="auto">
          <a:xfrm>
            <a:off x="2155825" y="5272088"/>
            <a:ext cx="4405313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ko-KR" altLang="en-US" sz="2400">
                <a:latin typeface="+mn-ea"/>
                <a:ea typeface="+mn-ea"/>
              </a:rPr>
              <a:t>가중치 있는 그래프의 다른 예</a:t>
            </a:r>
          </a:p>
        </p:txBody>
      </p:sp>
      <p:sp>
        <p:nvSpPr>
          <p:cNvPr id="30723" name="Rectangle 4"/>
          <p:cNvSpPr>
            <a:spLocks noChangeArrowheads="1"/>
          </p:cNvSpPr>
          <p:nvPr/>
        </p:nvSpPr>
        <p:spPr bwMode="auto">
          <a:xfrm>
            <a:off x="558800" y="1727200"/>
            <a:ext cx="215900" cy="254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30724" name="Rectangle 5"/>
          <p:cNvSpPr>
            <a:spLocks noChangeArrowheads="1"/>
          </p:cNvSpPr>
          <p:nvPr/>
        </p:nvSpPr>
        <p:spPr bwMode="auto">
          <a:xfrm>
            <a:off x="4914900" y="1689100"/>
            <a:ext cx="2667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endParaRPr lang="ko-KR" altLang="en-US"/>
          </a:p>
        </p:txBody>
      </p:sp>
      <p:grpSp>
        <p:nvGrpSpPr>
          <p:cNvPr id="30725" name="Group 9"/>
          <p:cNvGrpSpPr>
            <a:grpSpLocks/>
          </p:cNvGrpSpPr>
          <p:nvPr/>
        </p:nvGrpSpPr>
        <p:grpSpPr bwMode="auto">
          <a:xfrm>
            <a:off x="457200" y="2057400"/>
            <a:ext cx="7569200" cy="2719388"/>
            <a:chOff x="288" y="1296"/>
            <a:chExt cx="4768" cy="1713"/>
          </a:xfrm>
        </p:grpSpPr>
        <p:pic>
          <p:nvPicPr>
            <p:cNvPr id="307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" y="1330"/>
              <a:ext cx="4704" cy="1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27" name="Rectangle 7"/>
            <p:cNvSpPr>
              <a:spLocks noChangeArrowheads="1"/>
            </p:cNvSpPr>
            <p:nvPr/>
          </p:nvSpPr>
          <p:spPr bwMode="auto">
            <a:xfrm>
              <a:off x="288" y="1296"/>
              <a:ext cx="272" cy="2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0728" name="Rectangle 8"/>
            <p:cNvSpPr>
              <a:spLocks noChangeArrowheads="1"/>
            </p:cNvSpPr>
            <p:nvPr/>
          </p:nvSpPr>
          <p:spPr bwMode="auto">
            <a:xfrm>
              <a:off x="3032" y="1304"/>
              <a:ext cx="272" cy="2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endParaRPr lang="ko-KR" altLang="en-US">
                <a:latin typeface="+mn-ea"/>
                <a:ea typeface="+mn-ea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14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4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/>
            <a:endParaRPr lang="en-US" altLang="ko-KR" sz="4000" b="1" dirty="0">
              <a:solidFill>
                <a:srgbClr val="339933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Graph</a:t>
            </a:r>
            <a:r>
              <a:rPr lang="ko-KR" altLang="en-US" dirty="0"/>
              <a:t>의 표현 </a:t>
            </a:r>
            <a:r>
              <a:rPr lang="en-US" altLang="ko-KR" dirty="0"/>
              <a:t>2: Adjacency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800" dirty="0">
                <a:latin typeface="Times" panose="02020603050405020304" pitchFamily="18" charset="0"/>
              </a:rPr>
              <a:t>Adjacency list</a:t>
            </a:r>
          </a:p>
          <a:p>
            <a:pPr lvl="1"/>
            <a:r>
              <a:rPr lang="en-US" altLang="ko-KR" sz="2000" i="1" dirty="0">
                <a:latin typeface="Times" panose="02020603050405020304" pitchFamily="18" charset="0"/>
              </a:rPr>
              <a:t>N</a:t>
            </a:r>
            <a:r>
              <a:rPr lang="en-US" altLang="ko-KR" sz="2000" dirty="0">
                <a:latin typeface="Times" panose="02020603050405020304" pitchFamily="18" charset="0"/>
              </a:rPr>
              <a:t> </a:t>
            </a:r>
            <a:r>
              <a:rPr lang="ko-KR" altLang="en-US" sz="2000" dirty="0">
                <a:latin typeface="Times" panose="02020603050405020304" pitchFamily="18" charset="0"/>
              </a:rPr>
              <a:t>개의 연결 리스트로 표현 </a:t>
            </a:r>
          </a:p>
          <a:p>
            <a:pPr lvl="1">
              <a:lnSpc>
                <a:spcPct val="120000"/>
              </a:lnSpc>
            </a:pPr>
            <a:r>
              <a:rPr lang="en-US" altLang="ko-KR" sz="2000" i="1" dirty="0" err="1">
                <a:latin typeface="Times" panose="02020603050405020304" pitchFamily="18" charset="0"/>
              </a:rPr>
              <a:t>i</a:t>
            </a:r>
            <a:r>
              <a:rPr lang="en-US" altLang="ko-KR" sz="900" i="1" dirty="0">
                <a:latin typeface="Times" panose="02020603050405020304" pitchFamily="18" charset="0"/>
              </a:rPr>
              <a:t> </a:t>
            </a:r>
            <a:r>
              <a:rPr lang="ko-KR" altLang="en-US" sz="2000" dirty="0">
                <a:latin typeface="Times" panose="02020603050405020304" pitchFamily="18" charset="0"/>
              </a:rPr>
              <a:t>번째 리스트는 정점 </a:t>
            </a:r>
            <a:r>
              <a:rPr lang="en-US" altLang="ko-KR" sz="2000" i="1" dirty="0" err="1">
                <a:latin typeface="Times" panose="02020603050405020304" pitchFamily="18" charset="0"/>
              </a:rPr>
              <a:t>i</a:t>
            </a:r>
            <a:r>
              <a:rPr lang="en-US" altLang="ko-KR" sz="900" i="1" dirty="0">
                <a:latin typeface="Times" panose="02020603050405020304" pitchFamily="18" charset="0"/>
              </a:rPr>
              <a:t> </a:t>
            </a:r>
            <a:r>
              <a:rPr lang="ko-KR" altLang="en-US" sz="2000" dirty="0">
                <a:latin typeface="Times" panose="02020603050405020304" pitchFamily="18" charset="0"/>
              </a:rPr>
              <a:t>에 인접한 정점들을 리스트로 연결해 놓음</a:t>
            </a:r>
            <a:endParaRPr lang="en-US" altLang="ko-KR" sz="2000" dirty="0">
              <a:latin typeface="Times" panose="02020603050405020304" pitchFamily="18" charset="0"/>
              <a:ea typeface="HY견고딕" pitchFamily="18" charset="-127"/>
            </a:endParaRPr>
          </a:p>
          <a:p>
            <a:pPr lvl="1"/>
            <a:r>
              <a:rPr lang="ko-KR" altLang="en-US" sz="2000" dirty="0"/>
              <a:t>가중치 있는 그래프의 경우</a:t>
            </a:r>
          </a:p>
          <a:p>
            <a:pPr lvl="2"/>
            <a:r>
              <a:rPr lang="en-US" altLang="ko-KR" sz="2000" i="1" dirty="0">
                <a:latin typeface="Times" panose="02020603050405020304" pitchFamily="18" charset="0"/>
                <a:ea typeface="HY견고딕" pitchFamily="18" charset="-127"/>
              </a:rPr>
              <a:t> </a:t>
            </a:r>
            <a:r>
              <a:rPr lang="ko-KR" altLang="en-US" sz="2000" dirty="0">
                <a:latin typeface="Times" panose="02020603050405020304" pitchFamily="18" charset="0"/>
              </a:rPr>
              <a:t>리스트는</a:t>
            </a:r>
            <a:r>
              <a:rPr lang="ko-KR" altLang="en-US" sz="2000" dirty="0">
                <a:latin typeface="Times" panose="02020603050405020304" pitchFamily="18" charset="0"/>
                <a:ea typeface="HY견고딕" pitchFamily="18" charset="-127"/>
              </a:rPr>
              <a:t> </a:t>
            </a:r>
            <a:r>
              <a:rPr lang="ko-KR" altLang="en-US" sz="2000" dirty="0">
                <a:latin typeface="Times" panose="02020603050405020304" pitchFamily="18" charset="0"/>
              </a:rPr>
              <a:t>가중치</a:t>
            </a:r>
            <a:r>
              <a:rPr lang="ko-KR" altLang="en-US" sz="2000" dirty="0"/>
              <a:t>도 보관한다</a:t>
            </a:r>
            <a:endParaRPr lang="en-US" altLang="ko-KR" sz="2000" i="1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380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18" name="Group 2"/>
          <p:cNvGrpSpPr>
            <a:grpSpLocks/>
          </p:cNvGrpSpPr>
          <p:nvPr/>
        </p:nvGrpSpPr>
        <p:grpSpPr bwMode="auto">
          <a:xfrm>
            <a:off x="504825" y="969963"/>
            <a:ext cx="4060825" cy="2898775"/>
            <a:chOff x="538" y="259"/>
            <a:chExt cx="4896" cy="3462"/>
          </a:xfrm>
        </p:grpSpPr>
        <p:sp>
          <p:nvSpPr>
            <p:cNvPr id="34999" name="Oval 3"/>
            <p:cNvSpPr>
              <a:spLocks noChangeArrowheads="1"/>
            </p:cNvSpPr>
            <p:nvPr/>
          </p:nvSpPr>
          <p:spPr bwMode="auto">
            <a:xfrm>
              <a:off x="538" y="1420"/>
              <a:ext cx="859" cy="8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kumimoji="1" lang="ko-KR" altLang="en-US" sz="2000">
                  <a:latin typeface="+mn-ea"/>
                  <a:ea typeface="+mn-ea"/>
                </a:rPr>
                <a:t> 영희</a:t>
              </a:r>
            </a:p>
          </p:txBody>
        </p:sp>
        <p:sp>
          <p:nvSpPr>
            <p:cNvPr id="35000" name="Line 4"/>
            <p:cNvSpPr>
              <a:spLocks noChangeShapeType="1"/>
            </p:cNvSpPr>
            <p:nvPr/>
          </p:nvSpPr>
          <p:spPr bwMode="auto">
            <a:xfrm flipV="1">
              <a:off x="1084" y="913"/>
              <a:ext cx="548" cy="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5001" name="Line 5"/>
            <p:cNvSpPr>
              <a:spLocks noChangeShapeType="1"/>
            </p:cNvSpPr>
            <p:nvPr/>
          </p:nvSpPr>
          <p:spPr bwMode="auto">
            <a:xfrm>
              <a:off x="2406" y="755"/>
              <a:ext cx="2235" cy="85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5002" name="Line 6"/>
            <p:cNvSpPr>
              <a:spLocks noChangeShapeType="1"/>
            </p:cNvSpPr>
            <p:nvPr/>
          </p:nvSpPr>
          <p:spPr bwMode="auto">
            <a:xfrm>
              <a:off x="2296" y="959"/>
              <a:ext cx="550" cy="5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5003" name="Line 7"/>
            <p:cNvSpPr>
              <a:spLocks noChangeShapeType="1"/>
            </p:cNvSpPr>
            <p:nvPr/>
          </p:nvSpPr>
          <p:spPr bwMode="auto">
            <a:xfrm flipV="1">
              <a:off x="1391" y="3245"/>
              <a:ext cx="1345" cy="1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5004" name="Line 8"/>
            <p:cNvSpPr>
              <a:spLocks noChangeShapeType="1"/>
            </p:cNvSpPr>
            <p:nvPr/>
          </p:nvSpPr>
          <p:spPr bwMode="auto">
            <a:xfrm>
              <a:off x="3581" y="1873"/>
              <a:ext cx="990" cy="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5005" name="Line 9"/>
            <p:cNvSpPr>
              <a:spLocks noChangeShapeType="1"/>
            </p:cNvSpPr>
            <p:nvPr/>
          </p:nvSpPr>
          <p:spPr bwMode="auto">
            <a:xfrm flipV="1">
              <a:off x="3527" y="2120"/>
              <a:ext cx="1162" cy="94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5006" name="Oval 10"/>
            <p:cNvSpPr>
              <a:spLocks noChangeArrowheads="1"/>
            </p:cNvSpPr>
            <p:nvPr/>
          </p:nvSpPr>
          <p:spPr bwMode="auto">
            <a:xfrm>
              <a:off x="1561" y="259"/>
              <a:ext cx="859" cy="8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kumimoji="1" lang="ko-KR" altLang="en-US" sz="2000">
                  <a:latin typeface="+mn-ea"/>
                  <a:ea typeface="+mn-ea"/>
                </a:rPr>
                <a:t>철수</a:t>
              </a:r>
            </a:p>
          </p:txBody>
        </p:sp>
        <p:sp>
          <p:nvSpPr>
            <p:cNvPr id="35007" name="Oval 11"/>
            <p:cNvSpPr>
              <a:spLocks noChangeArrowheads="1"/>
            </p:cNvSpPr>
            <p:nvPr/>
          </p:nvSpPr>
          <p:spPr bwMode="auto">
            <a:xfrm>
              <a:off x="2714" y="1419"/>
              <a:ext cx="859" cy="8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kumimoji="1" lang="ko-KR" altLang="en-US" sz="2000">
                  <a:latin typeface="+mn-ea"/>
                  <a:ea typeface="+mn-ea"/>
                </a:rPr>
                <a:t>준호</a:t>
              </a:r>
            </a:p>
          </p:txBody>
        </p:sp>
        <p:sp>
          <p:nvSpPr>
            <p:cNvPr id="35008" name="Oval 12"/>
            <p:cNvSpPr>
              <a:spLocks noChangeArrowheads="1"/>
            </p:cNvSpPr>
            <p:nvPr/>
          </p:nvSpPr>
          <p:spPr bwMode="auto">
            <a:xfrm>
              <a:off x="543" y="2894"/>
              <a:ext cx="859" cy="8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kumimoji="1" lang="ko-KR" altLang="en-US" sz="2000">
                  <a:latin typeface="+mn-ea"/>
                  <a:ea typeface="+mn-ea"/>
                </a:rPr>
                <a:t>동건</a:t>
              </a:r>
            </a:p>
          </p:txBody>
        </p:sp>
        <p:sp>
          <p:nvSpPr>
            <p:cNvPr id="35009" name="Oval 13"/>
            <p:cNvSpPr>
              <a:spLocks noChangeArrowheads="1"/>
            </p:cNvSpPr>
            <p:nvPr/>
          </p:nvSpPr>
          <p:spPr bwMode="auto">
            <a:xfrm>
              <a:off x="4575" y="1421"/>
              <a:ext cx="859" cy="8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kumimoji="1" lang="ko-KR" altLang="en-US" sz="2000">
                  <a:latin typeface="+mn-ea"/>
                  <a:ea typeface="+mn-ea"/>
                </a:rPr>
                <a:t>승우</a:t>
              </a:r>
            </a:p>
          </p:txBody>
        </p:sp>
        <p:sp>
          <p:nvSpPr>
            <p:cNvPr id="35010" name="Oval 14"/>
            <p:cNvSpPr>
              <a:spLocks noChangeArrowheads="1"/>
            </p:cNvSpPr>
            <p:nvPr/>
          </p:nvSpPr>
          <p:spPr bwMode="auto">
            <a:xfrm>
              <a:off x="2744" y="2894"/>
              <a:ext cx="859" cy="8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kumimoji="1" lang="ko-KR" altLang="en-US" sz="2000">
                  <a:latin typeface="+mn-ea"/>
                  <a:ea typeface="+mn-ea"/>
                </a:rPr>
                <a:t>재상</a:t>
              </a:r>
            </a:p>
          </p:txBody>
        </p:sp>
        <p:sp>
          <p:nvSpPr>
            <p:cNvPr id="35011" name="Line 15"/>
            <p:cNvSpPr>
              <a:spLocks noChangeShapeType="1"/>
            </p:cNvSpPr>
            <p:nvPr/>
          </p:nvSpPr>
          <p:spPr bwMode="auto">
            <a:xfrm>
              <a:off x="968" y="2254"/>
              <a:ext cx="0" cy="6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  <p:sp>
          <p:nvSpPr>
            <p:cNvPr id="35012" name="Line 16"/>
            <p:cNvSpPr>
              <a:spLocks noChangeShapeType="1"/>
            </p:cNvSpPr>
            <p:nvPr/>
          </p:nvSpPr>
          <p:spPr bwMode="auto">
            <a:xfrm flipH="1">
              <a:off x="1160" y="1085"/>
              <a:ext cx="752" cy="18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ea"/>
              </a:endParaRPr>
            </a:p>
          </p:txBody>
        </p:sp>
      </p:grpSp>
      <p:sp>
        <p:nvSpPr>
          <p:cNvPr id="34819" name="Text Box 17"/>
          <p:cNvSpPr txBox="1">
            <a:spLocks noChangeArrowheads="1"/>
          </p:cNvSpPr>
          <p:nvPr/>
        </p:nvSpPr>
        <p:spPr bwMode="auto">
          <a:xfrm>
            <a:off x="3744913" y="3549650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1</a:t>
            </a:r>
          </a:p>
        </p:txBody>
      </p:sp>
      <p:sp>
        <p:nvSpPr>
          <p:cNvPr id="34820" name="Text Box 18"/>
          <p:cNvSpPr txBox="1">
            <a:spLocks noChangeArrowheads="1"/>
          </p:cNvSpPr>
          <p:nvPr/>
        </p:nvSpPr>
        <p:spPr bwMode="auto">
          <a:xfrm>
            <a:off x="3741738" y="6138863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6</a:t>
            </a:r>
          </a:p>
        </p:txBody>
      </p:sp>
      <p:sp>
        <p:nvSpPr>
          <p:cNvPr id="34821" name="Text Box 19"/>
          <p:cNvSpPr txBox="1">
            <a:spLocks noChangeArrowheads="1"/>
          </p:cNvSpPr>
          <p:nvPr/>
        </p:nvSpPr>
        <p:spPr bwMode="auto">
          <a:xfrm>
            <a:off x="3746500" y="5602288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5</a:t>
            </a:r>
          </a:p>
        </p:txBody>
      </p:sp>
      <p:sp>
        <p:nvSpPr>
          <p:cNvPr id="34822" name="Text Box 20"/>
          <p:cNvSpPr txBox="1">
            <a:spLocks noChangeArrowheads="1"/>
          </p:cNvSpPr>
          <p:nvPr/>
        </p:nvSpPr>
        <p:spPr bwMode="auto">
          <a:xfrm>
            <a:off x="3740150" y="5094288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4</a:t>
            </a:r>
          </a:p>
        </p:txBody>
      </p:sp>
      <p:sp>
        <p:nvSpPr>
          <p:cNvPr id="34823" name="Text Box 21"/>
          <p:cNvSpPr txBox="1">
            <a:spLocks noChangeArrowheads="1"/>
          </p:cNvSpPr>
          <p:nvPr/>
        </p:nvSpPr>
        <p:spPr bwMode="auto">
          <a:xfrm>
            <a:off x="3735388" y="4584700"/>
            <a:ext cx="29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3</a:t>
            </a:r>
          </a:p>
        </p:txBody>
      </p:sp>
      <p:sp>
        <p:nvSpPr>
          <p:cNvPr id="34824" name="Text Box 22"/>
          <p:cNvSpPr txBox="1">
            <a:spLocks noChangeArrowheads="1"/>
          </p:cNvSpPr>
          <p:nvPr/>
        </p:nvSpPr>
        <p:spPr bwMode="auto">
          <a:xfrm>
            <a:off x="3740150" y="4056063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2</a:t>
            </a:r>
          </a:p>
        </p:txBody>
      </p:sp>
      <p:grpSp>
        <p:nvGrpSpPr>
          <p:cNvPr id="34825" name="Group 23"/>
          <p:cNvGrpSpPr>
            <a:grpSpLocks/>
          </p:cNvGrpSpPr>
          <p:nvPr/>
        </p:nvGrpSpPr>
        <p:grpSpPr bwMode="auto">
          <a:xfrm>
            <a:off x="727075" y="923925"/>
            <a:ext cx="3641726" cy="2592388"/>
            <a:chOff x="548" y="317"/>
            <a:chExt cx="2294" cy="1633"/>
          </a:xfrm>
        </p:grpSpPr>
        <p:sp>
          <p:nvSpPr>
            <p:cNvPr id="34993" name="Text Box 24"/>
            <p:cNvSpPr txBox="1">
              <a:spLocks noChangeArrowheads="1"/>
            </p:cNvSpPr>
            <p:nvPr/>
          </p:nvSpPr>
          <p:spPr bwMode="auto">
            <a:xfrm>
              <a:off x="1072" y="317"/>
              <a:ext cx="20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latinLnBrk="1" hangingPunct="1"/>
              <a:r>
                <a:rPr kumimoji="1" lang="en-US" altLang="ko-KR" sz="1800">
                  <a:latin typeface="+mn-ea"/>
                  <a:ea typeface="+mn-ea"/>
                </a:rPr>
                <a:t>1</a:t>
              </a:r>
            </a:p>
          </p:txBody>
        </p:sp>
        <p:sp>
          <p:nvSpPr>
            <p:cNvPr id="34994" name="Text Box 25"/>
            <p:cNvSpPr txBox="1">
              <a:spLocks noChangeArrowheads="1"/>
            </p:cNvSpPr>
            <p:nvPr/>
          </p:nvSpPr>
          <p:spPr bwMode="auto">
            <a:xfrm>
              <a:off x="551" y="936"/>
              <a:ext cx="20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latinLnBrk="1" hangingPunct="1"/>
              <a:r>
                <a:rPr kumimoji="1" lang="en-US" altLang="ko-KR" sz="1800">
                  <a:latin typeface="+mn-ea"/>
                  <a:ea typeface="+mn-ea"/>
                </a:rPr>
                <a:t>2</a:t>
              </a:r>
            </a:p>
          </p:txBody>
        </p:sp>
        <p:sp>
          <p:nvSpPr>
            <p:cNvPr id="34995" name="Text Box 26"/>
            <p:cNvSpPr txBox="1">
              <a:spLocks noChangeArrowheads="1"/>
            </p:cNvSpPr>
            <p:nvPr/>
          </p:nvSpPr>
          <p:spPr bwMode="auto">
            <a:xfrm>
              <a:off x="548" y="1704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latinLnBrk="1" hangingPunct="1"/>
              <a:r>
                <a:rPr kumimoji="1" lang="en-US" altLang="ko-KR" sz="1800">
                  <a:latin typeface="+mn-ea"/>
                  <a:ea typeface="+mn-ea"/>
                </a:rPr>
                <a:t>3</a:t>
              </a:r>
            </a:p>
          </p:txBody>
        </p:sp>
        <p:sp>
          <p:nvSpPr>
            <p:cNvPr id="34996" name="Text Box 27"/>
            <p:cNvSpPr txBox="1">
              <a:spLocks noChangeArrowheads="1"/>
            </p:cNvSpPr>
            <p:nvPr/>
          </p:nvSpPr>
          <p:spPr bwMode="auto">
            <a:xfrm>
              <a:off x="1670" y="939"/>
              <a:ext cx="20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latinLnBrk="1" hangingPunct="1"/>
              <a:r>
                <a:rPr kumimoji="1" lang="en-US" altLang="ko-KR" sz="1800">
                  <a:latin typeface="+mn-ea"/>
                  <a:ea typeface="+mn-ea"/>
                </a:rPr>
                <a:t>4</a:t>
              </a:r>
            </a:p>
          </p:txBody>
        </p:sp>
        <p:sp>
          <p:nvSpPr>
            <p:cNvPr id="34997" name="Text Box 28"/>
            <p:cNvSpPr txBox="1">
              <a:spLocks noChangeArrowheads="1"/>
            </p:cNvSpPr>
            <p:nvPr/>
          </p:nvSpPr>
          <p:spPr bwMode="auto">
            <a:xfrm>
              <a:off x="1698" y="1717"/>
              <a:ext cx="20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latinLnBrk="1" hangingPunct="1"/>
              <a:r>
                <a:rPr kumimoji="1" lang="en-US" altLang="ko-KR" sz="1800">
                  <a:latin typeface="+mn-ea"/>
                  <a:ea typeface="+mn-ea"/>
                </a:rPr>
                <a:t>5</a:t>
              </a:r>
            </a:p>
          </p:txBody>
        </p:sp>
        <p:sp>
          <p:nvSpPr>
            <p:cNvPr id="34998" name="Text Box 29"/>
            <p:cNvSpPr txBox="1">
              <a:spLocks noChangeArrowheads="1"/>
            </p:cNvSpPr>
            <p:nvPr/>
          </p:nvSpPr>
          <p:spPr bwMode="auto">
            <a:xfrm>
              <a:off x="2639" y="946"/>
              <a:ext cx="20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latinLnBrk="1" hangingPunct="1"/>
              <a:r>
                <a:rPr kumimoji="1" lang="en-US" altLang="ko-KR" sz="1800">
                  <a:latin typeface="+mn-ea"/>
                  <a:ea typeface="+mn-ea"/>
                </a:rPr>
                <a:t>6</a:t>
              </a:r>
            </a:p>
          </p:txBody>
        </p:sp>
      </p:grpSp>
      <p:graphicFrame>
        <p:nvGraphicFramePr>
          <p:cNvPr id="538654" name="Group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306086"/>
              </p:ext>
            </p:extLst>
          </p:nvPr>
        </p:nvGraphicFramePr>
        <p:xfrm>
          <a:off x="4084638" y="3481388"/>
          <a:ext cx="503237" cy="3108852"/>
        </p:xfrm>
        <a:graphic>
          <a:graphicData uri="http://schemas.openxmlformats.org/drawingml/2006/table">
            <a:tbl>
              <a:tblPr/>
              <a:tblGrid>
                <a:gridCol w="503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80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0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0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0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38670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748640"/>
              </p:ext>
            </p:extLst>
          </p:nvPr>
        </p:nvGraphicFramePr>
        <p:xfrm>
          <a:off x="4822825" y="3516313"/>
          <a:ext cx="887413" cy="396875"/>
        </p:xfrm>
        <a:graphic>
          <a:graphicData uri="http://schemas.openxmlformats.org/drawingml/2006/table">
            <a:tbl>
              <a:tblPr/>
              <a:tblGrid>
                <a:gridCol w="44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9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굴림" panose="020B0600000101010101" pitchFamily="50" charset="-127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38678" name="Group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929087"/>
              </p:ext>
            </p:extLst>
          </p:nvPr>
        </p:nvGraphicFramePr>
        <p:xfrm>
          <a:off x="5969000" y="3509963"/>
          <a:ext cx="887413" cy="396875"/>
        </p:xfrm>
        <a:graphic>
          <a:graphicData uri="http://schemas.openxmlformats.org/drawingml/2006/table">
            <a:tbl>
              <a:tblPr/>
              <a:tblGrid>
                <a:gridCol w="44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9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굴림" panose="020B0600000101010101" pitchFamily="50" charset="-127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858" name="Line 62"/>
          <p:cNvSpPr>
            <a:spLocks noChangeShapeType="1"/>
          </p:cNvSpPr>
          <p:nvPr/>
        </p:nvSpPr>
        <p:spPr bwMode="auto">
          <a:xfrm>
            <a:off x="4387850" y="3735388"/>
            <a:ext cx="4365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ea"/>
            </a:endParaRPr>
          </a:p>
        </p:txBody>
      </p:sp>
      <p:sp>
        <p:nvSpPr>
          <p:cNvPr id="34859" name="Line 63"/>
          <p:cNvSpPr>
            <a:spLocks noChangeShapeType="1"/>
          </p:cNvSpPr>
          <p:nvPr/>
        </p:nvSpPr>
        <p:spPr bwMode="auto">
          <a:xfrm>
            <a:off x="5507038" y="3714750"/>
            <a:ext cx="4365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ea"/>
            </a:endParaRPr>
          </a:p>
        </p:txBody>
      </p:sp>
      <p:graphicFrame>
        <p:nvGraphicFramePr>
          <p:cNvPr id="538688" name="Group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774936"/>
              </p:ext>
            </p:extLst>
          </p:nvPr>
        </p:nvGraphicFramePr>
        <p:xfrm>
          <a:off x="7107238" y="3509963"/>
          <a:ext cx="887412" cy="396875"/>
        </p:xfrm>
        <a:graphic>
          <a:graphicData uri="http://schemas.openxmlformats.org/drawingml/2006/table">
            <a:tbl>
              <a:tblPr/>
              <a:tblGrid>
                <a:gridCol w="44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굴림" panose="020B0600000101010101" pitchFamily="50" charset="-127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38696" name="Group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757619"/>
              </p:ext>
            </p:extLst>
          </p:nvPr>
        </p:nvGraphicFramePr>
        <p:xfrm>
          <a:off x="8253413" y="3503613"/>
          <a:ext cx="887412" cy="396875"/>
        </p:xfrm>
        <a:graphic>
          <a:graphicData uri="http://schemas.openxmlformats.org/drawingml/2006/table">
            <a:tbl>
              <a:tblPr/>
              <a:tblGrid>
                <a:gridCol w="44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굴림" panose="020B0600000101010101" pitchFamily="50" charset="-127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876" name="Line 80"/>
          <p:cNvSpPr>
            <a:spLocks noChangeShapeType="1"/>
          </p:cNvSpPr>
          <p:nvPr/>
        </p:nvSpPr>
        <p:spPr bwMode="auto">
          <a:xfrm>
            <a:off x="6672263" y="3716338"/>
            <a:ext cx="4365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ea"/>
            </a:endParaRPr>
          </a:p>
        </p:txBody>
      </p:sp>
      <p:sp>
        <p:nvSpPr>
          <p:cNvPr id="34877" name="Line 81"/>
          <p:cNvSpPr>
            <a:spLocks noChangeShapeType="1"/>
          </p:cNvSpPr>
          <p:nvPr/>
        </p:nvSpPr>
        <p:spPr bwMode="auto">
          <a:xfrm>
            <a:off x="7791450" y="3721100"/>
            <a:ext cx="4365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ea"/>
            </a:endParaRPr>
          </a:p>
        </p:txBody>
      </p:sp>
      <p:sp>
        <p:nvSpPr>
          <p:cNvPr id="34878" name="Line 82"/>
          <p:cNvSpPr>
            <a:spLocks noChangeShapeType="1"/>
          </p:cNvSpPr>
          <p:nvPr/>
        </p:nvSpPr>
        <p:spPr bwMode="auto">
          <a:xfrm flipH="1">
            <a:off x="8678863" y="3509963"/>
            <a:ext cx="465137" cy="396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ea"/>
            </a:endParaRPr>
          </a:p>
        </p:txBody>
      </p:sp>
      <p:graphicFrame>
        <p:nvGraphicFramePr>
          <p:cNvPr id="538707" name="Group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034525"/>
              </p:ext>
            </p:extLst>
          </p:nvPr>
        </p:nvGraphicFramePr>
        <p:xfrm>
          <a:off x="4833938" y="4048125"/>
          <a:ext cx="887412" cy="396875"/>
        </p:xfrm>
        <a:graphic>
          <a:graphicData uri="http://schemas.openxmlformats.org/drawingml/2006/table">
            <a:tbl>
              <a:tblPr/>
              <a:tblGrid>
                <a:gridCol w="44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굴림" panose="020B0600000101010101" pitchFamily="50" charset="-127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38715" name="Group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18725"/>
              </p:ext>
            </p:extLst>
          </p:nvPr>
        </p:nvGraphicFramePr>
        <p:xfrm>
          <a:off x="5980113" y="4041775"/>
          <a:ext cx="887412" cy="396875"/>
        </p:xfrm>
        <a:graphic>
          <a:graphicData uri="http://schemas.openxmlformats.org/drawingml/2006/table">
            <a:tbl>
              <a:tblPr/>
              <a:tblGrid>
                <a:gridCol w="44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굴림" panose="020B0600000101010101" pitchFamily="50" charset="-127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895" name="Line 99"/>
          <p:cNvSpPr>
            <a:spLocks noChangeShapeType="1"/>
          </p:cNvSpPr>
          <p:nvPr/>
        </p:nvSpPr>
        <p:spPr bwMode="auto">
          <a:xfrm>
            <a:off x="4398963" y="4254500"/>
            <a:ext cx="4365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ea"/>
            </a:endParaRPr>
          </a:p>
        </p:txBody>
      </p:sp>
      <p:sp>
        <p:nvSpPr>
          <p:cNvPr id="34896" name="Line 100"/>
          <p:cNvSpPr>
            <a:spLocks noChangeShapeType="1"/>
          </p:cNvSpPr>
          <p:nvPr/>
        </p:nvSpPr>
        <p:spPr bwMode="auto">
          <a:xfrm>
            <a:off x="5518150" y="4259263"/>
            <a:ext cx="4365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ea"/>
            </a:endParaRPr>
          </a:p>
        </p:txBody>
      </p:sp>
      <p:sp>
        <p:nvSpPr>
          <p:cNvPr id="34897" name="Line 101"/>
          <p:cNvSpPr>
            <a:spLocks noChangeShapeType="1"/>
          </p:cNvSpPr>
          <p:nvPr/>
        </p:nvSpPr>
        <p:spPr bwMode="auto">
          <a:xfrm flipH="1">
            <a:off x="6405563" y="4048125"/>
            <a:ext cx="465137" cy="396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ea"/>
            </a:endParaRPr>
          </a:p>
        </p:txBody>
      </p:sp>
      <p:graphicFrame>
        <p:nvGraphicFramePr>
          <p:cNvPr id="538726" name="Group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128790"/>
              </p:ext>
            </p:extLst>
          </p:nvPr>
        </p:nvGraphicFramePr>
        <p:xfrm>
          <a:off x="4849813" y="4579938"/>
          <a:ext cx="887412" cy="396875"/>
        </p:xfrm>
        <a:graphic>
          <a:graphicData uri="http://schemas.openxmlformats.org/drawingml/2006/table">
            <a:tbl>
              <a:tblPr/>
              <a:tblGrid>
                <a:gridCol w="44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굴림" panose="020B0600000101010101" pitchFamily="50" charset="-127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906" name="Line 110"/>
          <p:cNvSpPr>
            <a:spLocks noChangeShapeType="1"/>
          </p:cNvSpPr>
          <p:nvPr/>
        </p:nvSpPr>
        <p:spPr bwMode="auto">
          <a:xfrm>
            <a:off x="4387850" y="4784725"/>
            <a:ext cx="4365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ea"/>
            </a:endParaRPr>
          </a:p>
        </p:txBody>
      </p:sp>
      <p:graphicFrame>
        <p:nvGraphicFramePr>
          <p:cNvPr id="538735" name="Group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363221"/>
              </p:ext>
            </p:extLst>
          </p:nvPr>
        </p:nvGraphicFramePr>
        <p:xfrm>
          <a:off x="5988050" y="4579938"/>
          <a:ext cx="887413" cy="396875"/>
        </p:xfrm>
        <a:graphic>
          <a:graphicData uri="http://schemas.openxmlformats.org/drawingml/2006/table">
            <a:tbl>
              <a:tblPr/>
              <a:tblGrid>
                <a:gridCol w="44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9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굴림" panose="020B0600000101010101" pitchFamily="50" charset="-127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38743" name="Group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813348"/>
              </p:ext>
            </p:extLst>
          </p:nvPr>
        </p:nvGraphicFramePr>
        <p:xfrm>
          <a:off x="7134225" y="4573588"/>
          <a:ext cx="887413" cy="396875"/>
        </p:xfrm>
        <a:graphic>
          <a:graphicData uri="http://schemas.openxmlformats.org/drawingml/2006/table">
            <a:tbl>
              <a:tblPr/>
              <a:tblGrid>
                <a:gridCol w="44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9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굴림" panose="020B0600000101010101" pitchFamily="50" charset="-127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923" name="Line 127"/>
          <p:cNvSpPr>
            <a:spLocks noChangeShapeType="1"/>
          </p:cNvSpPr>
          <p:nvPr/>
        </p:nvSpPr>
        <p:spPr bwMode="auto">
          <a:xfrm>
            <a:off x="5553075" y="4786313"/>
            <a:ext cx="4365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ea"/>
            </a:endParaRPr>
          </a:p>
        </p:txBody>
      </p:sp>
      <p:sp>
        <p:nvSpPr>
          <p:cNvPr id="34924" name="Line 128"/>
          <p:cNvSpPr>
            <a:spLocks noChangeShapeType="1"/>
          </p:cNvSpPr>
          <p:nvPr/>
        </p:nvSpPr>
        <p:spPr bwMode="auto">
          <a:xfrm>
            <a:off x="6672263" y="4791075"/>
            <a:ext cx="4365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ea"/>
            </a:endParaRPr>
          </a:p>
        </p:txBody>
      </p:sp>
      <p:sp>
        <p:nvSpPr>
          <p:cNvPr id="34925" name="Line 129"/>
          <p:cNvSpPr>
            <a:spLocks noChangeShapeType="1"/>
          </p:cNvSpPr>
          <p:nvPr/>
        </p:nvSpPr>
        <p:spPr bwMode="auto">
          <a:xfrm flipH="1">
            <a:off x="7559675" y="4579938"/>
            <a:ext cx="465138" cy="396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ea"/>
            </a:endParaRPr>
          </a:p>
        </p:txBody>
      </p:sp>
      <p:graphicFrame>
        <p:nvGraphicFramePr>
          <p:cNvPr id="538754" name="Group 1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371648"/>
              </p:ext>
            </p:extLst>
          </p:nvPr>
        </p:nvGraphicFramePr>
        <p:xfrm>
          <a:off x="4841875" y="5114925"/>
          <a:ext cx="887413" cy="396875"/>
        </p:xfrm>
        <a:graphic>
          <a:graphicData uri="http://schemas.openxmlformats.org/drawingml/2006/table">
            <a:tbl>
              <a:tblPr/>
              <a:tblGrid>
                <a:gridCol w="44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9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굴림" panose="020B0600000101010101" pitchFamily="50" charset="-127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38762" name="Group 1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019886"/>
              </p:ext>
            </p:extLst>
          </p:nvPr>
        </p:nvGraphicFramePr>
        <p:xfrm>
          <a:off x="5988050" y="5108575"/>
          <a:ext cx="887413" cy="396875"/>
        </p:xfrm>
        <a:graphic>
          <a:graphicData uri="http://schemas.openxmlformats.org/drawingml/2006/table">
            <a:tbl>
              <a:tblPr/>
              <a:tblGrid>
                <a:gridCol w="44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9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굴림" panose="020B0600000101010101" pitchFamily="50" charset="-127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942" name="Line 146"/>
          <p:cNvSpPr>
            <a:spLocks noChangeShapeType="1"/>
          </p:cNvSpPr>
          <p:nvPr/>
        </p:nvSpPr>
        <p:spPr bwMode="auto">
          <a:xfrm>
            <a:off x="4406900" y="5321300"/>
            <a:ext cx="4365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ea"/>
            </a:endParaRPr>
          </a:p>
        </p:txBody>
      </p:sp>
      <p:sp>
        <p:nvSpPr>
          <p:cNvPr id="34943" name="Line 147"/>
          <p:cNvSpPr>
            <a:spLocks noChangeShapeType="1"/>
          </p:cNvSpPr>
          <p:nvPr/>
        </p:nvSpPr>
        <p:spPr bwMode="auto">
          <a:xfrm>
            <a:off x="5526088" y="5326063"/>
            <a:ext cx="4365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ea"/>
            </a:endParaRPr>
          </a:p>
        </p:txBody>
      </p:sp>
      <p:sp>
        <p:nvSpPr>
          <p:cNvPr id="34944" name="Line 148"/>
          <p:cNvSpPr>
            <a:spLocks noChangeShapeType="1"/>
          </p:cNvSpPr>
          <p:nvPr/>
        </p:nvSpPr>
        <p:spPr bwMode="auto">
          <a:xfrm flipH="1">
            <a:off x="6413500" y="5114925"/>
            <a:ext cx="465138" cy="396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ea"/>
            </a:endParaRPr>
          </a:p>
        </p:txBody>
      </p:sp>
      <p:graphicFrame>
        <p:nvGraphicFramePr>
          <p:cNvPr id="538773" name="Group 1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230760"/>
              </p:ext>
            </p:extLst>
          </p:nvPr>
        </p:nvGraphicFramePr>
        <p:xfrm>
          <a:off x="4852988" y="5632450"/>
          <a:ext cx="887412" cy="396875"/>
        </p:xfrm>
        <a:graphic>
          <a:graphicData uri="http://schemas.openxmlformats.org/drawingml/2006/table">
            <a:tbl>
              <a:tblPr/>
              <a:tblGrid>
                <a:gridCol w="44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굴림" panose="020B0600000101010101" pitchFamily="50" charset="-127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38781" name="Group 1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513318"/>
              </p:ext>
            </p:extLst>
          </p:nvPr>
        </p:nvGraphicFramePr>
        <p:xfrm>
          <a:off x="5999163" y="5626100"/>
          <a:ext cx="887412" cy="396875"/>
        </p:xfrm>
        <a:graphic>
          <a:graphicData uri="http://schemas.openxmlformats.org/drawingml/2006/table">
            <a:tbl>
              <a:tblPr/>
              <a:tblGrid>
                <a:gridCol w="44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굴림" panose="020B0600000101010101" pitchFamily="50" charset="-127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961" name="Line 165"/>
          <p:cNvSpPr>
            <a:spLocks noChangeShapeType="1"/>
          </p:cNvSpPr>
          <p:nvPr/>
        </p:nvSpPr>
        <p:spPr bwMode="auto">
          <a:xfrm>
            <a:off x="4418013" y="5838825"/>
            <a:ext cx="4365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ea"/>
            </a:endParaRPr>
          </a:p>
        </p:txBody>
      </p:sp>
      <p:sp>
        <p:nvSpPr>
          <p:cNvPr id="34962" name="Line 166"/>
          <p:cNvSpPr>
            <a:spLocks noChangeShapeType="1"/>
          </p:cNvSpPr>
          <p:nvPr/>
        </p:nvSpPr>
        <p:spPr bwMode="auto">
          <a:xfrm>
            <a:off x="5537200" y="5843588"/>
            <a:ext cx="4365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ea"/>
            </a:endParaRPr>
          </a:p>
        </p:txBody>
      </p:sp>
      <p:sp>
        <p:nvSpPr>
          <p:cNvPr id="34963" name="Line 167"/>
          <p:cNvSpPr>
            <a:spLocks noChangeShapeType="1"/>
          </p:cNvSpPr>
          <p:nvPr/>
        </p:nvSpPr>
        <p:spPr bwMode="auto">
          <a:xfrm flipH="1">
            <a:off x="6424613" y="5632450"/>
            <a:ext cx="465137" cy="396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ea"/>
            </a:endParaRPr>
          </a:p>
        </p:txBody>
      </p:sp>
      <p:graphicFrame>
        <p:nvGraphicFramePr>
          <p:cNvPr id="538792" name="Group 1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702212"/>
              </p:ext>
            </p:extLst>
          </p:nvPr>
        </p:nvGraphicFramePr>
        <p:xfrm>
          <a:off x="4857750" y="6149975"/>
          <a:ext cx="887413" cy="396875"/>
        </p:xfrm>
        <a:graphic>
          <a:graphicData uri="http://schemas.openxmlformats.org/drawingml/2006/table">
            <a:tbl>
              <a:tblPr/>
              <a:tblGrid>
                <a:gridCol w="44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9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굴림" panose="020B0600000101010101" pitchFamily="50" charset="-127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972" name="Line 176"/>
          <p:cNvSpPr>
            <a:spLocks noChangeShapeType="1"/>
          </p:cNvSpPr>
          <p:nvPr/>
        </p:nvSpPr>
        <p:spPr bwMode="auto">
          <a:xfrm>
            <a:off x="4395788" y="6354763"/>
            <a:ext cx="4365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ea"/>
            </a:endParaRPr>
          </a:p>
        </p:txBody>
      </p:sp>
      <p:graphicFrame>
        <p:nvGraphicFramePr>
          <p:cNvPr id="538801" name="Group 1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955161"/>
              </p:ext>
            </p:extLst>
          </p:nvPr>
        </p:nvGraphicFramePr>
        <p:xfrm>
          <a:off x="5995988" y="6149975"/>
          <a:ext cx="887412" cy="396875"/>
        </p:xfrm>
        <a:graphic>
          <a:graphicData uri="http://schemas.openxmlformats.org/drawingml/2006/table">
            <a:tbl>
              <a:tblPr/>
              <a:tblGrid>
                <a:gridCol w="44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굴림" panose="020B0600000101010101" pitchFamily="50" charset="-127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38809" name="Group 1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474353"/>
              </p:ext>
            </p:extLst>
          </p:nvPr>
        </p:nvGraphicFramePr>
        <p:xfrm>
          <a:off x="7142163" y="6143625"/>
          <a:ext cx="887412" cy="396875"/>
        </p:xfrm>
        <a:graphic>
          <a:graphicData uri="http://schemas.openxmlformats.org/drawingml/2006/table">
            <a:tbl>
              <a:tblPr/>
              <a:tblGrid>
                <a:gridCol w="44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굴림" panose="020B0600000101010101" pitchFamily="50" charset="-127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989" name="Line 193"/>
          <p:cNvSpPr>
            <a:spLocks noChangeShapeType="1"/>
          </p:cNvSpPr>
          <p:nvPr/>
        </p:nvSpPr>
        <p:spPr bwMode="auto">
          <a:xfrm>
            <a:off x="5561013" y="6356350"/>
            <a:ext cx="4365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ea"/>
            </a:endParaRPr>
          </a:p>
        </p:txBody>
      </p:sp>
      <p:sp>
        <p:nvSpPr>
          <p:cNvPr id="34990" name="Line 194"/>
          <p:cNvSpPr>
            <a:spLocks noChangeShapeType="1"/>
          </p:cNvSpPr>
          <p:nvPr/>
        </p:nvSpPr>
        <p:spPr bwMode="auto">
          <a:xfrm>
            <a:off x="6680200" y="6361113"/>
            <a:ext cx="4365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ea"/>
            </a:endParaRPr>
          </a:p>
        </p:txBody>
      </p:sp>
      <p:sp>
        <p:nvSpPr>
          <p:cNvPr id="34991" name="Line 195"/>
          <p:cNvSpPr>
            <a:spLocks noChangeShapeType="1"/>
          </p:cNvSpPr>
          <p:nvPr/>
        </p:nvSpPr>
        <p:spPr bwMode="auto">
          <a:xfrm flipH="1">
            <a:off x="7567613" y="6149975"/>
            <a:ext cx="465137" cy="396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ea"/>
            </a:endParaRPr>
          </a:p>
        </p:txBody>
      </p:sp>
      <p:sp>
        <p:nvSpPr>
          <p:cNvPr id="34992" name="Text Box 197"/>
          <p:cNvSpPr txBox="1">
            <a:spLocks noChangeArrowheads="1"/>
          </p:cNvSpPr>
          <p:nvPr/>
        </p:nvSpPr>
        <p:spPr bwMode="auto">
          <a:xfrm>
            <a:off x="238125" y="5360988"/>
            <a:ext cx="254428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ko-KR" altLang="en-US" sz="2400">
                <a:latin typeface="+mn-ea"/>
                <a:ea typeface="+mn-ea"/>
              </a:rPr>
              <a:t>무향 그래프의 예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45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66" name="Group 2"/>
          <p:cNvGrpSpPr>
            <a:grpSpLocks/>
          </p:cNvGrpSpPr>
          <p:nvPr/>
        </p:nvGrpSpPr>
        <p:grpSpPr bwMode="auto">
          <a:xfrm>
            <a:off x="252413" y="477838"/>
            <a:ext cx="4060825" cy="2946400"/>
            <a:chOff x="319" y="221"/>
            <a:chExt cx="2558" cy="1856"/>
          </a:xfrm>
        </p:grpSpPr>
        <p:grpSp>
          <p:nvGrpSpPr>
            <p:cNvPr id="37072" name="Group 3"/>
            <p:cNvGrpSpPr>
              <a:grpSpLocks/>
            </p:cNvGrpSpPr>
            <p:nvPr/>
          </p:nvGrpSpPr>
          <p:grpSpPr bwMode="auto">
            <a:xfrm>
              <a:off x="319" y="251"/>
              <a:ext cx="2558" cy="1826"/>
              <a:chOff x="538" y="259"/>
              <a:chExt cx="4896" cy="3462"/>
            </a:xfrm>
          </p:grpSpPr>
          <p:sp>
            <p:nvSpPr>
              <p:cNvPr id="37087" name="Oval 4"/>
              <p:cNvSpPr>
                <a:spLocks noChangeArrowheads="1"/>
              </p:cNvSpPr>
              <p:nvPr/>
            </p:nvSpPr>
            <p:spPr bwMode="auto">
              <a:xfrm>
                <a:off x="538" y="1420"/>
                <a:ext cx="859" cy="827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</a:defRPr>
                </a:lvl9pPr>
              </a:lstStyle>
              <a:p>
                <a:pPr algn="ctr" eaLnBrk="1" latinLnBrk="1" hangingPunct="1"/>
                <a:r>
                  <a:rPr kumimoji="1" lang="ko-KR" altLang="en-US" sz="2000">
                    <a:latin typeface="+mn-ea"/>
                    <a:ea typeface="+mn-ea"/>
                  </a:rPr>
                  <a:t> 영희</a:t>
                </a:r>
              </a:p>
            </p:txBody>
          </p:sp>
          <p:sp>
            <p:nvSpPr>
              <p:cNvPr id="37088" name="Line 5"/>
              <p:cNvSpPr>
                <a:spLocks noChangeShapeType="1"/>
              </p:cNvSpPr>
              <p:nvPr/>
            </p:nvSpPr>
            <p:spPr bwMode="auto">
              <a:xfrm flipV="1">
                <a:off x="1084" y="913"/>
                <a:ext cx="548" cy="52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37089" name="Line 6"/>
              <p:cNvSpPr>
                <a:spLocks noChangeShapeType="1"/>
              </p:cNvSpPr>
              <p:nvPr/>
            </p:nvSpPr>
            <p:spPr bwMode="auto">
              <a:xfrm>
                <a:off x="2406" y="755"/>
                <a:ext cx="2235" cy="85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37090" name="Line 7"/>
              <p:cNvSpPr>
                <a:spLocks noChangeShapeType="1"/>
              </p:cNvSpPr>
              <p:nvPr/>
            </p:nvSpPr>
            <p:spPr bwMode="auto">
              <a:xfrm>
                <a:off x="2296" y="959"/>
                <a:ext cx="550" cy="5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37091" name="Line 8"/>
              <p:cNvSpPr>
                <a:spLocks noChangeShapeType="1"/>
              </p:cNvSpPr>
              <p:nvPr/>
            </p:nvSpPr>
            <p:spPr bwMode="auto">
              <a:xfrm flipV="1">
                <a:off x="1391" y="3245"/>
                <a:ext cx="1345" cy="1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37092" name="Line 9"/>
              <p:cNvSpPr>
                <a:spLocks noChangeShapeType="1"/>
              </p:cNvSpPr>
              <p:nvPr/>
            </p:nvSpPr>
            <p:spPr bwMode="auto">
              <a:xfrm>
                <a:off x="3581" y="1873"/>
                <a:ext cx="990" cy="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37093" name="Line 10"/>
              <p:cNvSpPr>
                <a:spLocks noChangeShapeType="1"/>
              </p:cNvSpPr>
              <p:nvPr/>
            </p:nvSpPr>
            <p:spPr bwMode="auto">
              <a:xfrm flipV="1">
                <a:off x="3527" y="2120"/>
                <a:ext cx="1162" cy="94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37094" name="Oval 11"/>
              <p:cNvSpPr>
                <a:spLocks noChangeArrowheads="1"/>
              </p:cNvSpPr>
              <p:nvPr/>
            </p:nvSpPr>
            <p:spPr bwMode="auto">
              <a:xfrm>
                <a:off x="1561" y="259"/>
                <a:ext cx="859" cy="827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</a:defRPr>
                </a:lvl9pPr>
              </a:lstStyle>
              <a:p>
                <a:pPr algn="ctr" eaLnBrk="1" latinLnBrk="1" hangingPunct="1"/>
                <a:r>
                  <a:rPr kumimoji="1" lang="ko-KR" altLang="en-US" sz="2000">
                    <a:latin typeface="+mn-ea"/>
                    <a:ea typeface="+mn-ea"/>
                  </a:rPr>
                  <a:t>철수</a:t>
                </a:r>
              </a:p>
            </p:txBody>
          </p:sp>
          <p:sp>
            <p:nvSpPr>
              <p:cNvPr id="37095" name="Oval 12"/>
              <p:cNvSpPr>
                <a:spLocks noChangeArrowheads="1"/>
              </p:cNvSpPr>
              <p:nvPr/>
            </p:nvSpPr>
            <p:spPr bwMode="auto">
              <a:xfrm>
                <a:off x="2714" y="1419"/>
                <a:ext cx="859" cy="827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</a:defRPr>
                </a:lvl9pPr>
              </a:lstStyle>
              <a:p>
                <a:pPr algn="ctr" eaLnBrk="1" latinLnBrk="1" hangingPunct="1"/>
                <a:r>
                  <a:rPr kumimoji="1" lang="ko-KR" altLang="en-US" sz="2000">
                    <a:latin typeface="+mn-ea"/>
                    <a:ea typeface="+mn-ea"/>
                  </a:rPr>
                  <a:t>준호</a:t>
                </a:r>
              </a:p>
            </p:txBody>
          </p:sp>
          <p:sp>
            <p:nvSpPr>
              <p:cNvPr id="37096" name="Oval 13"/>
              <p:cNvSpPr>
                <a:spLocks noChangeArrowheads="1"/>
              </p:cNvSpPr>
              <p:nvPr/>
            </p:nvSpPr>
            <p:spPr bwMode="auto">
              <a:xfrm>
                <a:off x="543" y="2894"/>
                <a:ext cx="859" cy="827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</a:defRPr>
                </a:lvl9pPr>
              </a:lstStyle>
              <a:p>
                <a:pPr algn="ctr" eaLnBrk="1" latinLnBrk="1" hangingPunct="1"/>
                <a:r>
                  <a:rPr kumimoji="1" lang="ko-KR" altLang="en-US" sz="2000">
                    <a:latin typeface="+mn-ea"/>
                    <a:ea typeface="+mn-ea"/>
                  </a:rPr>
                  <a:t>동건</a:t>
                </a:r>
              </a:p>
            </p:txBody>
          </p:sp>
          <p:sp>
            <p:nvSpPr>
              <p:cNvPr id="37097" name="Oval 14"/>
              <p:cNvSpPr>
                <a:spLocks noChangeArrowheads="1"/>
              </p:cNvSpPr>
              <p:nvPr/>
            </p:nvSpPr>
            <p:spPr bwMode="auto">
              <a:xfrm>
                <a:off x="4575" y="1421"/>
                <a:ext cx="859" cy="827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</a:defRPr>
                </a:lvl9pPr>
              </a:lstStyle>
              <a:p>
                <a:pPr algn="ctr" eaLnBrk="1" latinLnBrk="1" hangingPunct="1"/>
                <a:r>
                  <a:rPr kumimoji="1" lang="ko-KR" altLang="en-US" sz="2000">
                    <a:latin typeface="+mn-ea"/>
                    <a:ea typeface="+mn-ea"/>
                  </a:rPr>
                  <a:t>승우</a:t>
                </a:r>
              </a:p>
            </p:txBody>
          </p:sp>
          <p:sp>
            <p:nvSpPr>
              <p:cNvPr id="37098" name="Oval 15"/>
              <p:cNvSpPr>
                <a:spLocks noChangeArrowheads="1"/>
              </p:cNvSpPr>
              <p:nvPr/>
            </p:nvSpPr>
            <p:spPr bwMode="auto">
              <a:xfrm>
                <a:off x="2744" y="2894"/>
                <a:ext cx="859" cy="827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</a:defRPr>
                </a:lvl9pPr>
              </a:lstStyle>
              <a:p>
                <a:pPr algn="ctr" eaLnBrk="1" latinLnBrk="1" hangingPunct="1"/>
                <a:r>
                  <a:rPr kumimoji="1" lang="ko-KR" altLang="en-US" sz="2000">
                    <a:latin typeface="+mn-ea"/>
                    <a:ea typeface="+mn-ea"/>
                  </a:rPr>
                  <a:t>재상</a:t>
                </a:r>
              </a:p>
            </p:txBody>
          </p:sp>
          <p:sp>
            <p:nvSpPr>
              <p:cNvPr id="37099" name="Line 16"/>
              <p:cNvSpPr>
                <a:spLocks noChangeShapeType="1"/>
              </p:cNvSpPr>
              <p:nvPr/>
            </p:nvSpPr>
            <p:spPr bwMode="auto">
              <a:xfrm>
                <a:off x="968" y="2254"/>
                <a:ext cx="0" cy="63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ea"/>
                </a:endParaRPr>
              </a:p>
            </p:txBody>
          </p:sp>
          <p:sp>
            <p:nvSpPr>
              <p:cNvPr id="37100" name="Line 17"/>
              <p:cNvSpPr>
                <a:spLocks noChangeShapeType="1"/>
              </p:cNvSpPr>
              <p:nvPr/>
            </p:nvSpPr>
            <p:spPr bwMode="auto">
              <a:xfrm flipH="1">
                <a:off x="1160" y="1085"/>
                <a:ext cx="752" cy="185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ea"/>
                </a:endParaRPr>
              </a:p>
            </p:txBody>
          </p:sp>
        </p:grpSp>
        <p:sp>
          <p:nvSpPr>
            <p:cNvPr id="37073" name="Text Box 18"/>
            <p:cNvSpPr txBox="1">
              <a:spLocks noChangeArrowheads="1"/>
            </p:cNvSpPr>
            <p:nvPr/>
          </p:nvSpPr>
          <p:spPr bwMode="auto">
            <a:xfrm>
              <a:off x="975" y="221"/>
              <a:ext cx="20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latinLnBrk="1" hangingPunct="1"/>
              <a:r>
                <a:rPr kumimoji="1" lang="en-US" altLang="ko-KR" sz="1800">
                  <a:latin typeface="+mn-ea"/>
                  <a:ea typeface="+mn-ea"/>
                </a:rPr>
                <a:t>1</a:t>
              </a:r>
            </a:p>
          </p:txBody>
        </p:sp>
        <p:sp>
          <p:nvSpPr>
            <p:cNvPr id="37074" name="Text Box 19"/>
            <p:cNvSpPr txBox="1">
              <a:spLocks noChangeArrowheads="1"/>
            </p:cNvSpPr>
            <p:nvPr/>
          </p:nvSpPr>
          <p:spPr bwMode="auto">
            <a:xfrm>
              <a:off x="454" y="823"/>
              <a:ext cx="20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latinLnBrk="1" hangingPunct="1"/>
              <a:r>
                <a:rPr kumimoji="1" lang="en-US" altLang="ko-KR" sz="1800">
                  <a:latin typeface="+mn-ea"/>
                  <a:ea typeface="+mn-ea"/>
                </a:rPr>
                <a:t>2</a:t>
              </a:r>
            </a:p>
          </p:txBody>
        </p:sp>
        <p:sp>
          <p:nvSpPr>
            <p:cNvPr id="37075" name="Text Box 20"/>
            <p:cNvSpPr txBox="1">
              <a:spLocks noChangeArrowheads="1"/>
            </p:cNvSpPr>
            <p:nvPr/>
          </p:nvSpPr>
          <p:spPr bwMode="auto">
            <a:xfrm>
              <a:off x="445" y="1617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latinLnBrk="1" hangingPunct="1"/>
              <a:r>
                <a:rPr kumimoji="1" lang="en-US" altLang="ko-KR" sz="1800">
                  <a:latin typeface="+mn-ea"/>
                  <a:ea typeface="+mn-ea"/>
                </a:rPr>
                <a:t>3</a:t>
              </a:r>
            </a:p>
          </p:txBody>
        </p:sp>
        <p:sp>
          <p:nvSpPr>
            <p:cNvPr id="37076" name="Text Box 21"/>
            <p:cNvSpPr txBox="1">
              <a:spLocks noChangeArrowheads="1"/>
            </p:cNvSpPr>
            <p:nvPr/>
          </p:nvSpPr>
          <p:spPr bwMode="auto">
            <a:xfrm>
              <a:off x="1591" y="835"/>
              <a:ext cx="20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latinLnBrk="1" hangingPunct="1"/>
              <a:r>
                <a:rPr kumimoji="1" lang="en-US" altLang="ko-KR" sz="1800">
                  <a:latin typeface="+mn-ea"/>
                  <a:ea typeface="+mn-ea"/>
                </a:rPr>
                <a:t>4</a:t>
              </a:r>
            </a:p>
          </p:txBody>
        </p:sp>
        <p:sp>
          <p:nvSpPr>
            <p:cNvPr id="37077" name="Text Box 22"/>
            <p:cNvSpPr txBox="1">
              <a:spLocks noChangeArrowheads="1"/>
            </p:cNvSpPr>
            <p:nvPr/>
          </p:nvSpPr>
          <p:spPr bwMode="auto">
            <a:xfrm>
              <a:off x="1601" y="1621"/>
              <a:ext cx="20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latinLnBrk="1" hangingPunct="1"/>
              <a:r>
                <a:rPr kumimoji="1" lang="en-US" altLang="ko-KR" sz="1800">
                  <a:latin typeface="+mn-ea"/>
                  <a:ea typeface="+mn-ea"/>
                </a:rPr>
                <a:t>5</a:t>
              </a:r>
            </a:p>
          </p:txBody>
        </p:sp>
        <p:sp>
          <p:nvSpPr>
            <p:cNvPr id="37078" name="Text Box 23"/>
            <p:cNvSpPr txBox="1">
              <a:spLocks noChangeArrowheads="1"/>
            </p:cNvSpPr>
            <p:nvPr/>
          </p:nvSpPr>
          <p:spPr bwMode="auto">
            <a:xfrm>
              <a:off x="2543" y="851"/>
              <a:ext cx="20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latinLnBrk="1" hangingPunct="1"/>
              <a:r>
                <a:rPr kumimoji="1" lang="en-US" altLang="ko-KR" sz="1800">
                  <a:latin typeface="+mn-ea"/>
                  <a:ea typeface="+mn-ea"/>
                </a:rPr>
                <a:t>6</a:t>
              </a:r>
            </a:p>
          </p:txBody>
        </p:sp>
        <p:sp>
          <p:nvSpPr>
            <p:cNvPr id="37079" name="Text Box 24"/>
            <p:cNvSpPr txBox="1">
              <a:spLocks noChangeArrowheads="1"/>
            </p:cNvSpPr>
            <p:nvPr/>
          </p:nvSpPr>
          <p:spPr bwMode="auto">
            <a:xfrm>
              <a:off x="613" y="544"/>
              <a:ext cx="21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latinLnBrk="1" hangingPunct="1"/>
              <a:r>
                <a:rPr kumimoji="1" lang="en-US" altLang="ko-KR" sz="2000">
                  <a:latin typeface="+mn-ea"/>
                  <a:ea typeface="+mn-ea"/>
                </a:rPr>
                <a:t>9</a:t>
              </a:r>
            </a:p>
          </p:txBody>
        </p:sp>
        <p:sp>
          <p:nvSpPr>
            <p:cNvPr id="37080" name="Text Box 25"/>
            <p:cNvSpPr txBox="1">
              <a:spLocks noChangeArrowheads="1"/>
            </p:cNvSpPr>
            <p:nvPr/>
          </p:nvSpPr>
          <p:spPr bwMode="auto">
            <a:xfrm>
              <a:off x="842" y="1002"/>
              <a:ext cx="21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latinLnBrk="1" hangingPunct="1"/>
              <a:r>
                <a:rPr kumimoji="1" lang="en-US" altLang="ko-KR" sz="2000">
                  <a:latin typeface="+mn-ea"/>
                  <a:ea typeface="+mn-ea"/>
                </a:rPr>
                <a:t>7</a:t>
              </a:r>
            </a:p>
          </p:txBody>
        </p:sp>
        <p:sp>
          <p:nvSpPr>
            <p:cNvPr id="37081" name="Text Box 26"/>
            <p:cNvSpPr txBox="1">
              <a:spLocks noChangeArrowheads="1"/>
            </p:cNvSpPr>
            <p:nvPr/>
          </p:nvSpPr>
          <p:spPr bwMode="auto">
            <a:xfrm>
              <a:off x="1216" y="694"/>
              <a:ext cx="21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latinLnBrk="1" hangingPunct="1"/>
              <a:r>
                <a:rPr kumimoji="1" lang="en-US" altLang="ko-KR" sz="2000">
                  <a:latin typeface="+mn-ea"/>
                  <a:ea typeface="+mn-ea"/>
                </a:rPr>
                <a:t>5</a:t>
              </a:r>
            </a:p>
          </p:txBody>
        </p:sp>
        <p:sp>
          <p:nvSpPr>
            <p:cNvPr id="37082" name="Text Box 27"/>
            <p:cNvSpPr txBox="1">
              <a:spLocks noChangeArrowheads="1"/>
            </p:cNvSpPr>
            <p:nvPr/>
          </p:nvSpPr>
          <p:spPr bwMode="auto">
            <a:xfrm>
              <a:off x="1841" y="540"/>
              <a:ext cx="21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latinLnBrk="1" hangingPunct="1"/>
              <a:r>
                <a:rPr kumimoji="1" lang="en-US" altLang="ko-KR" sz="2000">
                  <a:latin typeface="+mn-ea"/>
                  <a:ea typeface="+mn-ea"/>
                </a:rPr>
                <a:t>6</a:t>
              </a:r>
            </a:p>
          </p:txBody>
        </p:sp>
        <p:sp>
          <p:nvSpPr>
            <p:cNvPr id="37083" name="Text Box 28"/>
            <p:cNvSpPr txBox="1">
              <a:spLocks noChangeArrowheads="1"/>
            </p:cNvSpPr>
            <p:nvPr/>
          </p:nvSpPr>
          <p:spPr bwMode="auto">
            <a:xfrm>
              <a:off x="379" y="1347"/>
              <a:ext cx="21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latinLnBrk="1" hangingPunct="1"/>
              <a:r>
                <a:rPr kumimoji="1" lang="en-US" altLang="ko-KR" sz="2000">
                  <a:latin typeface="+mn-ea"/>
                  <a:ea typeface="+mn-ea"/>
                </a:rPr>
                <a:t>9</a:t>
              </a:r>
            </a:p>
          </p:txBody>
        </p:sp>
        <p:sp>
          <p:nvSpPr>
            <p:cNvPr id="37084" name="Text Box 29"/>
            <p:cNvSpPr txBox="1">
              <a:spLocks noChangeArrowheads="1"/>
            </p:cNvSpPr>
            <p:nvPr/>
          </p:nvSpPr>
          <p:spPr bwMode="auto">
            <a:xfrm>
              <a:off x="2091" y="888"/>
              <a:ext cx="21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latinLnBrk="1" hangingPunct="1"/>
              <a:r>
                <a:rPr kumimoji="1" lang="en-US" altLang="ko-KR" sz="2000">
                  <a:latin typeface="+mn-ea"/>
                  <a:ea typeface="+mn-ea"/>
                </a:rPr>
                <a:t>5</a:t>
              </a:r>
            </a:p>
          </p:txBody>
        </p:sp>
        <p:sp>
          <p:nvSpPr>
            <p:cNvPr id="37085" name="Text Box 30"/>
            <p:cNvSpPr txBox="1">
              <a:spLocks noChangeArrowheads="1"/>
            </p:cNvSpPr>
            <p:nvPr/>
          </p:nvSpPr>
          <p:spPr bwMode="auto">
            <a:xfrm>
              <a:off x="2160" y="1416"/>
              <a:ext cx="21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latinLnBrk="1" hangingPunct="1"/>
              <a:r>
                <a:rPr kumimoji="1" lang="en-US" altLang="ko-KR" sz="2000">
                  <a:latin typeface="+mn-ea"/>
                  <a:ea typeface="+mn-ea"/>
                </a:rPr>
                <a:t>1</a:t>
              </a:r>
            </a:p>
          </p:txBody>
        </p:sp>
        <p:sp>
          <p:nvSpPr>
            <p:cNvPr id="37086" name="Text Box 31"/>
            <p:cNvSpPr txBox="1">
              <a:spLocks noChangeArrowheads="1"/>
            </p:cNvSpPr>
            <p:nvPr/>
          </p:nvSpPr>
          <p:spPr bwMode="auto">
            <a:xfrm>
              <a:off x="1060" y="1616"/>
              <a:ext cx="18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latinLnBrk="1" hangingPunct="1"/>
              <a:r>
                <a:rPr kumimoji="1" lang="en-US" altLang="ko-KR" sz="2000">
                  <a:latin typeface="+mn-ea"/>
                  <a:ea typeface="+mn-ea"/>
                </a:rPr>
                <a:t>5</a:t>
              </a:r>
            </a:p>
          </p:txBody>
        </p:sp>
      </p:grpSp>
      <p:sp>
        <p:nvSpPr>
          <p:cNvPr id="36867" name="Text Box 32"/>
          <p:cNvSpPr txBox="1">
            <a:spLocks noChangeArrowheads="1"/>
          </p:cNvSpPr>
          <p:nvPr/>
        </p:nvSpPr>
        <p:spPr bwMode="auto">
          <a:xfrm>
            <a:off x="2305050" y="3587750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1</a:t>
            </a:r>
          </a:p>
        </p:txBody>
      </p:sp>
      <p:sp>
        <p:nvSpPr>
          <p:cNvPr id="36868" name="Text Box 33"/>
          <p:cNvSpPr txBox="1">
            <a:spLocks noChangeArrowheads="1"/>
          </p:cNvSpPr>
          <p:nvPr/>
        </p:nvSpPr>
        <p:spPr bwMode="auto">
          <a:xfrm>
            <a:off x="2301875" y="6176963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6</a:t>
            </a:r>
          </a:p>
        </p:txBody>
      </p:sp>
      <p:sp>
        <p:nvSpPr>
          <p:cNvPr id="36869" name="Text Box 34"/>
          <p:cNvSpPr txBox="1">
            <a:spLocks noChangeArrowheads="1"/>
          </p:cNvSpPr>
          <p:nvPr/>
        </p:nvSpPr>
        <p:spPr bwMode="auto">
          <a:xfrm>
            <a:off x="2306638" y="5640388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5</a:t>
            </a:r>
          </a:p>
        </p:txBody>
      </p:sp>
      <p:sp>
        <p:nvSpPr>
          <p:cNvPr id="36870" name="Text Box 35"/>
          <p:cNvSpPr txBox="1">
            <a:spLocks noChangeArrowheads="1"/>
          </p:cNvSpPr>
          <p:nvPr/>
        </p:nvSpPr>
        <p:spPr bwMode="auto">
          <a:xfrm>
            <a:off x="2300288" y="5132388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4</a:t>
            </a:r>
          </a:p>
        </p:txBody>
      </p:sp>
      <p:sp>
        <p:nvSpPr>
          <p:cNvPr id="36871" name="Text Box 36"/>
          <p:cNvSpPr txBox="1">
            <a:spLocks noChangeArrowheads="1"/>
          </p:cNvSpPr>
          <p:nvPr/>
        </p:nvSpPr>
        <p:spPr bwMode="auto">
          <a:xfrm>
            <a:off x="2295525" y="4622800"/>
            <a:ext cx="29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3</a:t>
            </a:r>
          </a:p>
        </p:txBody>
      </p:sp>
      <p:sp>
        <p:nvSpPr>
          <p:cNvPr id="36872" name="Text Box 37"/>
          <p:cNvSpPr txBox="1">
            <a:spLocks noChangeArrowheads="1"/>
          </p:cNvSpPr>
          <p:nvPr/>
        </p:nvSpPr>
        <p:spPr bwMode="auto">
          <a:xfrm>
            <a:off x="2300288" y="4094163"/>
            <a:ext cx="3225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+mn-ea"/>
                <a:ea typeface="+mn-ea"/>
              </a:rPr>
              <a:t>2</a:t>
            </a:r>
          </a:p>
        </p:txBody>
      </p:sp>
      <p:graphicFrame>
        <p:nvGraphicFramePr>
          <p:cNvPr id="539686" name="Group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607214"/>
              </p:ext>
            </p:extLst>
          </p:nvPr>
        </p:nvGraphicFramePr>
        <p:xfrm>
          <a:off x="2644775" y="3519488"/>
          <a:ext cx="503238" cy="3108852"/>
        </p:xfrm>
        <a:graphic>
          <a:graphicData uri="http://schemas.openxmlformats.org/drawingml/2006/table">
            <a:tbl>
              <a:tblPr/>
              <a:tblGrid>
                <a:gridCol w="503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80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0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0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0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6889" name="Line 54"/>
          <p:cNvSpPr>
            <a:spLocks noChangeShapeType="1"/>
          </p:cNvSpPr>
          <p:nvPr/>
        </p:nvSpPr>
        <p:spPr bwMode="auto">
          <a:xfrm>
            <a:off x="2959100" y="3798888"/>
            <a:ext cx="4365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ea"/>
            </a:endParaRPr>
          </a:p>
        </p:txBody>
      </p:sp>
      <p:sp>
        <p:nvSpPr>
          <p:cNvPr id="36890" name="Line 55"/>
          <p:cNvSpPr>
            <a:spLocks noChangeShapeType="1"/>
          </p:cNvSpPr>
          <p:nvPr/>
        </p:nvSpPr>
        <p:spPr bwMode="auto">
          <a:xfrm flipH="1">
            <a:off x="8555038" y="3575050"/>
            <a:ext cx="412750" cy="396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ea"/>
            </a:endParaRPr>
          </a:p>
        </p:txBody>
      </p:sp>
      <p:graphicFrame>
        <p:nvGraphicFramePr>
          <p:cNvPr id="539704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052599"/>
              </p:ext>
            </p:extLst>
          </p:nvPr>
        </p:nvGraphicFramePr>
        <p:xfrm>
          <a:off x="3406775" y="3579813"/>
          <a:ext cx="1190625" cy="396875"/>
        </p:xfrm>
        <a:graphic>
          <a:graphicData uri="http://schemas.openxmlformats.org/drawingml/2006/table">
            <a:tbl>
              <a:tblPr/>
              <a:tblGrid>
                <a:gridCol w="395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52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9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굴림" panose="020B0600000101010101" pitchFamily="50" charset="-127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901" name="Line 66"/>
          <p:cNvSpPr>
            <a:spLocks noChangeShapeType="1"/>
          </p:cNvSpPr>
          <p:nvPr/>
        </p:nvSpPr>
        <p:spPr bwMode="auto">
          <a:xfrm>
            <a:off x="4403725" y="3770313"/>
            <a:ext cx="4365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ea"/>
            </a:endParaRPr>
          </a:p>
        </p:txBody>
      </p:sp>
      <p:graphicFrame>
        <p:nvGraphicFramePr>
          <p:cNvPr id="539715" name="Group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293975"/>
              </p:ext>
            </p:extLst>
          </p:nvPr>
        </p:nvGraphicFramePr>
        <p:xfrm>
          <a:off x="4867275" y="3571875"/>
          <a:ext cx="1190625" cy="396875"/>
        </p:xfrm>
        <a:graphic>
          <a:graphicData uri="http://schemas.openxmlformats.org/drawingml/2006/table">
            <a:tbl>
              <a:tblPr/>
              <a:tblGrid>
                <a:gridCol w="395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52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7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굴림" panose="020B0600000101010101" pitchFamily="50" charset="-127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912" name="Line 77"/>
          <p:cNvSpPr>
            <a:spLocks noChangeShapeType="1"/>
          </p:cNvSpPr>
          <p:nvPr/>
        </p:nvSpPr>
        <p:spPr bwMode="auto">
          <a:xfrm>
            <a:off x="5864225" y="3762375"/>
            <a:ext cx="4365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ea"/>
            </a:endParaRPr>
          </a:p>
        </p:txBody>
      </p:sp>
      <p:graphicFrame>
        <p:nvGraphicFramePr>
          <p:cNvPr id="539726" name="Group 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712155"/>
              </p:ext>
            </p:extLst>
          </p:nvPr>
        </p:nvGraphicFramePr>
        <p:xfrm>
          <a:off x="6319838" y="3575050"/>
          <a:ext cx="1190625" cy="396875"/>
        </p:xfrm>
        <a:graphic>
          <a:graphicData uri="http://schemas.openxmlformats.org/drawingml/2006/table">
            <a:tbl>
              <a:tblPr/>
              <a:tblGrid>
                <a:gridCol w="395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52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굴림" panose="020B0600000101010101" pitchFamily="50" charset="-127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923" name="Line 88"/>
          <p:cNvSpPr>
            <a:spLocks noChangeShapeType="1"/>
          </p:cNvSpPr>
          <p:nvPr/>
        </p:nvSpPr>
        <p:spPr bwMode="auto">
          <a:xfrm>
            <a:off x="7316788" y="3765550"/>
            <a:ext cx="4365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ea"/>
            </a:endParaRPr>
          </a:p>
        </p:txBody>
      </p:sp>
      <p:graphicFrame>
        <p:nvGraphicFramePr>
          <p:cNvPr id="539737" name="Group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035764"/>
              </p:ext>
            </p:extLst>
          </p:nvPr>
        </p:nvGraphicFramePr>
        <p:xfrm>
          <a:off x="7780338" y="3567113"/>
          <a:ext cx="1190625" cy="396875"/>
        </p:xfrm>
        <a:graphic>
          <a:graphicData uri="http://schemas.openxmlformats.org/drawingml/2006/table">
            <a:tbl>
              <a:tblPr/>
              <a:tblGrid>
                <a:gridCol w="395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52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굴림" panose="020B0600000101010101" pitchFamily="50" charset="-127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934" name="Line 99"/>
          <p:cNvSpPr>
            <a:spLocks noChangeShapeType="1"/>
          </p:cNvSpPr>
          <p:nvPr/>
        </p:nvSpPr>
        <p:spPr bwMode="auto">
          <a:xfrm flipH="1">
            <a:off x="5646738" y="4110038"/>
            <a:ext cx="412750" cy="396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ea"/>
            </a:endParaRPr>
          </a:p>
        </p:txBody>
      </p:sp>
      <p:sp>
        <p:nvSpPr>
          <p:cNvPr id="36935" name="Line 100"/>
          <p:cNvSpPr>
            <a:spLocks noChangeShapeType="1"/>
          </p:cNvSpPr>
          <p:nvPr/>
        </p:nvSpPr>
        <p:spPr bwMode="auto">
          <a:xfrm>
            <a:off x="2955925" y="4297363"/>
            <a:ext cx="4365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ea"/>
            </a:endParaRPr>
          </a:p>
        </p:txBody>
      </p:sp>
      <p:graphicFrame>
        <p:nvGraphicFramePr>
          <p:cNvPr id="539749" name="Group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332089"/>
              </p:ext>
            </p:extLst>
          </p:nvPr>
        </p:nvGraphicFramePr>
        <p:xfrm>
          <a:off x="3411538" y="4110038"/>
          <a:ext cx="1190625" cy="396875"/>
        </p:xfrm>
        <a:graphic>
          <a:graphicData uri="http://schemas.openxmlformats.org/drawingml/2006/table">
            <a:tbl>
              <a:tblPr/>
              <a:tblGrid>
                <a:gridCol w="395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52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9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굴림" panose="020B0600000101010101" pitchFamily="50" charset="-127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946" name="Line 111"/>
          <p:cNvSpPr>
            <a:spLocks noChangeShapeType="1"/>
          </p:cNvSpPr>
          <p:nvPr/>
        </p:nvSpPr>
        <p:spPr bwMode="auto">
          <a:xfrm>
            <a:off x="4408488" y="4300538"/>
            <a:ext cx="4365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ea"/>
            </a:endParaRPr>
          </a:p>
        </p:txBody>
      </p:sp>
      <p:graphicFrame>
        <p:nvGraphicFramePr>
          <p:cNvPr id="539760" name="Group 1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771471"/>
              </p:ext>
            </p:extLst>
          </p:nvPr>
        </p:nvGraphicFramePr>
        <p:xfrm>
          <a:off x="4872038" y="4102100"/>
          <a:ext cx="1190625" cy="396875"/>
        </p:xfrm>
        <a:graphic>
          <a:graphicData uri="http://schemas.openxmlformats.org/drawingml/2006/table">
            <a:tbl>
              <a:tblPr/>
              <a:tblGrid>
                <a:gridCol w="395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52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9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굴림" panose="020B0600000101010101" pitchFamily="50" charset="-127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957" name="Line 122"/>
          <p:cNvSpPr>
            <a:spLocks noChangeShapeType="1"/>
          </p:cNvSpPr>
          <p:nvPr/>
        </p:nvSpPr>
        <p:spPr bwMode="auto">
          <a:xfrm flipH="1">
            <a:off x="7105650" y="4629150"/>
            <a:ext cx="412750" cy="396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ea"/>
            </a:endParaRPr>
          </a:p>
        </p:txBody>
      </p:sp>
      <p:sp>
        <p:nvSpPr>
          <p:cNvPr id="36958" name="Line 123"/>
          <p:cNvSpPr>
            <a:spLocks noChangeShapeType="1"/>
          </p:cNvSpPr>
          <p:nvPr/>
        </p:nvSpPr>
        <p:spPr bwMode="auto">
          <a:xfrm>
            <a:off x="2967038" y="4824413"/>
            <a:ext cx="4365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ea"/>
            </a:endParaRPr>
          </a:p>
        </p:txBody>
      </p:sp>
      <p:graphicFrame>
        <p:nvGraphicFramePr>
          <p:cNvPr id="539772" name="Group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915258"/>
              </p:ext>
            </p:extLst>
          </p:nvPr>
        </p:nvGraphicFramePr>
        <p:xfrm>
          <a:off x="3417888" y="4625975"/>
          <a:ext cx="1190625" cy="396875"/>
        </p:xfrm>
        <a:graphic>
          <a:graphicData uri="http://schemas.openxmlformats.org/drawingml/2006/table">
            <a:tbl>
              <a:tblPr/>
              <a:tblGrid>
                <a:gridCol w="395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52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7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굴림" panose="020B0600000101010101" pitchFamily="50" charset="-127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969" name="Line 134"/>
          <p:cNvSpPr>
            <a:spLocks noChangeShapeType="1"/>
          </p:cNvSpPr>
          <p:nvPr/>
        </p:nvSpPr>
        <p:spPr bwMode="auto">
          <a:xfrm>
            <a:off x="4414838" y="4816475"/>
            <a:ext cx="4365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ea"/>
            </a:endParaRPr>
          </a:p>
        </p:txBody>
      </p:sp>
      <p:graphicFrame>
        <p:nvGraphicFramePr>
          <p:cNvPr id="539783" name="Group 1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670421"/>
              </p:ext>
            </p:extLst>
          </p:nvPr>
        </p:nvGraphicFramePr>
        <p:xfrm>
          <a:off x="4870450" y="4629150"/>
          <a:ext cx="1190625" cy="396875"/>
        </p:xfrm>
        <a:graphic>
          <a:graphicData uri="http://schemas.openxmlformats.org/drawingml/2006/table">
            <a:tbl>
              <a:tblPr/>
              <a:tblGrid>
                <a:gridCol w="395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52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2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9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굴림" panose="020B0600000101010101" pitchFamily="50" charset="-127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980" name="Line 145"/>
          <p:cNvSpPr>
            <a:spLocks noChangeShapeType="1"/>
          </p:cNvSpPr>
          <p:nvPr/>
        </p:nvSpPr>
        <p:spPr bwMode="auto">
          <a:xfrm>
            <a:off x="5867400" y="4819650"/>
            <a:ext cx="4365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ea"/>
            </a:endParaRPr>
          </a:p>
        </p:txBody>
      </p:sp>
      <p:graphicFrame>
        <p:nvGraphicFramePr>
          <p:cNvPr id="539794" name="Group 1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870040"/>
              </p:ext>
            </p:extLst>
          </p:nvPr>
        </p:nvGraphicFramePr>
        <p:xfrm>
          <a:off x="6330950" y="4621213"/>
          <a:ext cx="1190625" cy="396875"/>
        </p:xfrm>
        <a:graphic>
          <a:graphicData uri="http://schemas.openxmlformats.org/drawingml/2006/table">
            <a:tbl>
              <a:tblPr/>
              <a:tblGrid>
                <a:gridCol w="395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52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굴림" panose="020B0600000101010101" pitchFamily="50" charset="-127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991" name="Line 156"/>
          <p:cNvSpPr>
            <a:spLocks noChangeShapeType="1"/>
          </p:cNvSpPr>
          <p:nvPr/>
        </p:nvSpPr>
        <p:spPr bwMode="auto">
          <a:xfrm flipH="1">
            <a:off x="5659438" y="5157788"/>
            <a:ext cx="412750" cy="396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ea"/>
            </a:endParaRPr>
          </a:p>
        </p:txBody>
      </p:sp>
      <p:sp>
        <p:nvSpPr>
          <p:cNvPr id="36992" name="Line 157"/>
          <p:cNvSpPr>
            <a:spLocks noChangeShapeType="1"/>
          </p:cNvSpPr>
          <p:nvPr/>
        </p:nvSpPr>
        <p:spPr bwMode="auto">
          <a:xfrm>
            <a:off x="2968625" y="5345113"/>
            <a:ext cx="4365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ea"/>
            </a:endParaRPr>
          </a:p>
        </p:txBody>
      </p:sp>
      <p:graphicFrame>
        <p:nvGraphicFramePr>
          <p:cNvPr id="539806" name="Group 1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503309"/>
              </p:ext>
            </p:extLst>
          </p:nvPr>
        </p:nvGraphicFramePr>
        <p:xfrm>
          <a:off x="3424238" y="5157788"/>
          <a:ext cx="1190625" cy="396875"/>
        </p:xfrm>
        <a:graphic>
          <a:graphicData uri="http://schemas.openxmlformats.org/drawingml/2006/table">
            <a:tbl>
              <a:tblPr/>
              <a:tblGrid>
                <a:gridCol w="395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52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굴림" panose="020B0600000101010101" pitchFamily="50" charset="-127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003" name="Line 168"/>
          <p:cNvSpPr>
            <a:spLocks noChangeShapeType="1"/>
          </p:cNvSpPr>
          <p:nvPr/>
        </p:nvSpPr>
        <p:spPr bwMode="auto">
          <a:xfrm>
            <a:off x="4421188" y="5348288"/>
            <a:ext cx="4365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ea"/>
            </a:endParaRPr>
          </a:p>
        </p:txBody>
      </p:sp>
      <p:graphicFrame>
        <p:nvGraphicFramePr>
          <p:cNvPr id="539817" name="Group 1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667114"/>
              </p:ext>
            </p:extLst>
          </p:nvPr>
        </p:nvGraphicFramePr>
        <p:xfrm>
          <a:off x="4884738" y="5149850"/>
          <a:ext cx="1190625" cy="396875"/>
        </p:xfrm>
        <a:graphic>
          <a:graphicData uri="http://schemas.openxmlformats.org/drawingml/2006/table">
            <a:tbl>
              <a:tblPr/>
              <a:tblGrid>
                <a:gridCol w="395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52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굴림" panose="020B0600000101010101" pitchFamily="50" charset="-127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014" name="Line 179"/>
          <p:cNvSpPr>
            <a:spLocks noChangeShapeType="1"/>
          </p:cNvSpPr>
          <p:nvPr/>
        </p:nvSpPr>
        <p:spPr bwMode="auto">
          <a:xfrm flipH="1">
            <a:off x="5654675" y="5695950"/>
            <a:ext cx="412750" cy="396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ea"/>
            </a:endParaRPr>
          </a:p>
        </p:txBody>
      </p:sp>
      <p:sp>
        <p:nvSpPr>
          <p:cNvPr id="37015" name="Line 180"/>
          <p:cNvSpPr>
            <a:spLocks noChangeShapeType="1"/>
          </p:cNvSpPr>
          <p:nvPr/>
        </p:nvSpPr>
        <p:spPr bwMode="auto">
          <a:xfrm>
            <a:off x="2963863" y="5883275"/>
            <a:ext cx="4365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ea"/>
            </a:endParaRPr>
          </a:p>
        </p:txBody>
      </p:sp>
      <p:graphicFrame>
        <p:nvGraphicFramePr>
          <p:cNvPr id="539829" name="Group 1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594871"/>
              </p:ext>
            </p:extLst>
          </p:nvPr>
        </p:nvGraphicFramePr>
        <p:xfrm>
          <a:off x="3419475" y="5695950"/>
          <a:ext cx="1190625" cy="396875"/>
        </p:xfrm>
        <a:graphic>
          <a:graphicData uri="http://schemas.openxmlformats.org/drawingml/2006/table">
            <a:tbl>
              <a:tblPr/>
              <a:tblGrid>
                <a:gridCol w="395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52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굴림" panose="020B0600000101010101" pitchFamily="50" charset="-127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026" name="Line 191"/>
          <p:cNvSpPr>
            <a:spLocks noChangeShapeType="1"/>
          </p:cNvSpPr>
          <p:nvPr/>
        </p:nvSpPr>
        <p:spPr bwMode="auto">
          <a:xfrm>
            <a:off x="4416425" y="5886450"/>
            <a:ext cx="4365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ea"/>
            </a:endParaRPr>
          </a:p>
        </p:txBody>
      </p:sp>
      <p:graphicFrame>
        <p:nvGraphicFramePr>
          <p:cNvPr id="539840" name="Group 1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591145"/>
              </p:ext>
            </p:extLst>
          </p:nvPr>
        </p:nvGraphicFramePr>
        <p:xfrm>
          <a:off x="4879975" y="5688013"/>
          <a:ext cx="1190625" cy="396875"/>
        </p:xfrm>
        <a:graphic>
          <a:graphicData uri="http://schemas.openxmlformats.org/drawingml/2006/table">
            <a:tbl>
              <a:tblPr/>
              <a:tblGrid>
                <a:gridCol w="395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52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굴림" panose="020B0600000101010101" pitchFamily="50" charset="-127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037" name="Line 202"/>
          <p:cNvSpPr>
            <a:spLocks noChangeShapeType="1"/>
          </p:cNvSpPr>
          <p:nvPr/>
        </p:nvSpPr>
        <p:spPr bwMode="auto">
          <a:xfrm flipH="1">
            <a:off x="7112000" y="6188075"/>
            <a:ext cx="412750" cy="396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ea"/>
            </a:endParaRPr>
          </a:p>
        </p:txBody>
      </p:sp>
      <p:sp>
        <p:nvSpPr>
          <p:cNvPr id="37038" name="Line 203"/>
          <p:cNvSpPr>
            <a:spLocks noChangeShapeType="1"/>
          </p:cNvSpPr>
          <p:nvPr/>
        </p:nvSpPr>
        <p:spPr bwMode="auto">
          <a:xfrm>
            <a:off x="2973388" y="6383338"/>
            <a:ext cx="4365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ea"/>
            </a:endParaRPr>
          </a:p>
        </p:txBody>
      </p:sp>
      <p:graphicFrame>
        <p:nvGraphicFramePr>
          <p:cNvPr id="539852" name="Group 2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817816"/>
              </p:ext>
            </p:extLst>
          </p:nvPr>
        </p:nvGraphicFramePr>
        <p:xfrm>
          <a:off x="3424238" y="6184900"/>
          <a:ext cx="1190625" cy="396875"/>
        </p:xfrm>
        <a:graphic>
          <a:graphicData uri="http://schemas.openxmlformats.org/drawingml/2006/table">
            <a:tbl>
              <a:tblPr/>
              <a:tblGrid>
                <a:gridCol w="395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52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6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굴림" panose="020B0600000101010101" pitchFamily="50" charset="-127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049" name="Line 214"/>
          <p:cNvSpPr>
            <a:spLocks noChangeShapeType="1"/>
          </p:cNvSpPr>
          <p:nvPr/>
        </p:nvSpPr>
        <p:spPr bwMode="auto">
          <a:xfrm>
            <a:off x="4421188" y="6375400"/>
            <a:ext cx="4365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ea"/>
            </a:endParaRPr>
          </a:p>
        </p:txBody>
      </p:sp>
      <p:graphicFrame>
        <p:nvGraphicFramePr>
          <p:cNvPr id="539863" name="Group 2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470284"/>
              </p:ext>
            </p:extLst>
          </p:nvPr>
        </p:nvGraphicFramePr>
        <p:xfrm>
          <a:off x="4876800" y="6188075"/>
          <a:ext cx="1190625" cy="396875"/>
        </p:xfrm>
        <a:graphic>
          <a:graphicData uri="http://schemas.openxmlformats.org/drawingml/2006/table">
            <a:tbl>
              <a:tblPr/>
              <a:tblGrid>
                <a:gridCol w="395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52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4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굴림" panose="020B0600000101010101" pitchFamily="50" charset="-127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060" name="Line 225"/>
          <p:cNvSpPr>
            <a:spLocks noChangeShapeType="1"/>
          </p:cNvSpPr>
          <p:nvPr/>
        </p:nvSpPr>
        <p:spPr bwMode="auto">
          <a:xfrm>
            <a:off x="5873750" y="6378575"/>
            <a:ext cx="4365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ea"/>
            </a:endParaRPr>
          </a:p>
        </p:txBody>
      </p:sp>
      <p:graphicFrame>
        <p:nvGraphicFramePr>
          <p:cNvPr id="539874" name="Group 2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841348"/>
              </p:ext>
            </p:extLst>
          </p:nvPr>
        </p:nvGraphicFramePr>
        <p:xfrm>
          <a:off x="6337300" y="6180138"/>
          <a:ext cx="1190625" cy="396875"/>
        </p:xfrm>
        <a:graphic>
          <a:graphicData uri="http://schemas.openxmlformats.org/drawingml/2006/table">
            <a:tbl>
              <a:tblPr/>
              <a:tblGrid>
                <a:gridCol w="395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52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5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man" pitchFamily="18" charset="0"/>
                          <a:ea typeface="굴림" panose="020B0600000101010101" pitchFamily="50" charset="-127"/>
                        </a:rPr>
                        <a:t>1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man" pitchFamily="18" charset="0"/>
                        <a:ea typeface="굴림" panose="020B0600000101010101" pitchFamily="50" charset="-127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071" name="Text Box 237"/>
          <p:cNvSpPr txBox="1">
            <a:spLocks noChangeArrowheads="1"/>
          </p:cNvSpPr>
          <p:nvPr/>
        </p:nvSpPr>
        <p:spPr bwMode="auto">
          <a:xfrm>
            <a:off x="4721225" y="2325688"/>
            <a:ext cx="3808413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ko-KR" altLang="en-US" sz="2400">
                <a:latin typeface="+mn-ea"/>
                <a:ea typeface="+mn-ea"/>
              </a:rPr>
              <a:t>가중치 있는 그래프의 예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46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그래프 순회</a:t>
            </a:r>
            <a:r>
              <a:rPr lang="en-US" altLang="ko-KR" dirty="0" smtClean="0"/>
              <a:t>(Traversal)</a:t>
            </a:r>
            <a:endParaRPr lang="en-US" altLang="ko-KR" dirty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2800" dirty="0" smtClean="0"/>
              <a:t>대표적인 </a:t>
            </a:r>
            <a:r>
              <a:rPr lang="ko-KR" altLang="en-US" sz="2800" dirty="0" err="1" smtClean="0"/>
              <a:t>두가지</a:t>
            </a:r>
            <a:r>
              <a:rPr lang="ko-KR" altLang="en-US" sz="2800" dirty="0" smtClean="0"/>
              <a:t> 방법</a:t>
            </a:r>
          </a:p>
          <a:p>
            <a:pPr lvl="1">
              <a:lnSpc>
                <a:spcPct val="90000"/>
              </a:lnSpc>
            </a:pPr>
            <a:r>
              <a:rPr lang="en-US" altLang="ko-KR" sz="2400" dirty="0" smtClean="0">
                <a:latin typeface="Times" panose="02020603050405020304" pitchFamily="18" charset="0"/>
              </a:rPr>
              <a:t>BFS (Breadth-First Search) </a:t>
            </a:r>
          </a:p>
          <a:p>
            <a:pPr lvl="1">
              <a:lnSpc>
                <a:spcPct val="90000"/>
              </a:lnSpc>
            </a:pPr>
            <a:r>
              <a:rPr lang="en-US" altLang="ko-KR" sz="2400" dirty="0" smtClean="0">
                <a:latin typeface="Times" panose="02020603050405020304" pitchFamily="18" charset="0"/>
              </a:rPr>
              <a:t>DFS (Depth-First Search)</a:t>
            </a:r>
          </a:p>
          <a:p>
            <a:pPr lvl="1">
              <a:lnSpc>
                <a:spcPct val="90000"/>
              </a:lnSpc>
            </a:pPr>
            <a:endParaRPr lang="en-US" altLang="ko-KR" sz="2400" dirty="0" smtClean="0">
              <a:latin typeface="Times" panose="02020603050405020304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67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1257" y="1265464"/>
            <a:ext cx="2907227" cy="4906736"/>
          </a:xfrm>
        </p:spPr>
        <p:txBody>
          <a:bodyPr/>
          <a:lstStyle/>
          <a:p>
            <a:r>
              <a:rPr lang="ko-KR" altLang="en-US" dirty="0"/>
              <a:t>그리디 알고리즘은 근시안적인 선택으로 부분적인 </a:t>
            </a:r>
            <a:r>
              <a:rPr lang="ko-KR" altLang="en-US" dirty="0" err="1"/>
              <a:t>최적해를</a:t>
            </a:r>
            <a:r>
              <a:rPr lang="ko-KR" altLang="en-US" dirty="0"/>
              <a:t> 찾고</a:t>
            </a:r>
            <a:r>
              <a:rPr lang="en-US" altLang="ko-KR" dirty="0"/>
              <a:t>, </a:t>
            </a:r>
            <a:r>
              <a:rPr lang="ko-KR" altLang="en-US" dirty="0"/>
              <a:t>이들을 모아서 문제의 </a:t>
            </a:r>
            <a:r>
              <a:rPr lang="ko-KR" altLang="en-US" dirty="0" err="1"/>
              <a:t>최적해를</a:t>
            </a:r>
            <a:r>
              <a:rPr lang="ko-KR" altLang="en-US" dirty="0"/>
              <a:t> 얻는다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59435" y="6182391"/>
            <a:ext cx="3890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+mn-ea"/>
              </a:rPr>
              <a:t>그리디 알고리즘</a:t>
            </a:r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dirty="0" smtClean="0">
                <a:latin typeface="+mn-ea"/>
              </a:rPr>
              <a:t>수행 과정</a:t>
            </a:r>
            <a:endParaRPr lang="ko-KR" altLang="en-US" sz="2400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 flipH="1">
            <a:off x="3476158" y="3756279"/>
            <a:ext cx="2209462" cy="1728192"/>
            <a:chOff x="4608004" y="3891333"/>
            <a:chExt cx="2592288" cy="1728192"/>
          </a:xfrm>
        </p:grpSpPr>
        <p:sp>
          <p:nvSpPr>
            <p:cNvPr id="6" name="타원 5"/>
            <p:cNvSpPr/>
            <p:nvPr/>
          </p:nvSpPr>
          <p:spPr>
            <a:xfrm>
              <a:off x="4608004" y="3891333"/>
              <a:ext cx="2592288" cy="172819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+mn-e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516214" y="4630715"/>
              <a:ext cx="288032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sz="2000" dirty="0">
                <a:latin typeface="+mn-ea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436096" y="4810715"/>
              <a:ext cx="288032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sz="2000" dirty="0">
                <a:latin typeface="+mn-ea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57594" y="4453902"/>
              <a:ext cx="288032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sz="2000" dirty="0">
                <a:latin typeface="+mn-ea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47613" y="4345902"/>
              <a:ext cx="288032" cy="400110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sz="2000" dirty="0">
                <a:latin typeface="+mn-ea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 flipH="1">
            <a:off x="6388017" y="3481806"/>
            <a:ext cx="2360447" cy="1728192"/>
            <a:chOff x="899592" y="3730969"/>
            <a:chExt cx="2592288" cy="1728192"/>
          </a:xfrm>
        </p:grpSpPr>
        <p:sp>
          <p:nvSpPr>
            <p:cNvPr id="12" name="타원 11"/>
            <p:cNvSpPr/>
            <p:nvPr/>
          </p:nvSpPr>
          <p:spPr>
            <a:xfrm>
              <a:off x="899592" y="3730969"/>
              <a:ext cx="2592288" cy="1728192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+mn-ea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483768" y="3959707"/>
              <a:ext cx="288032" cy="400110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sz="2000" dirty="0">
                <a:latin typeface="+mn-ea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57541" y="4283707"/>
              <a:ext cx="288032" cy="400110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sz="2000" dirty="0">
                <a:latin typeface="+mn-ea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312656" y="4043684"/>
              <a:ext cx="288032" cy="400110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sz="2000" dirty="0">
                <a:latin typeface="+mn-ea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857251" y="5065072"/>
            <a:ext cx="1505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+mn-ea"/>
              </a:rPr>
              <a:t>가장 </a:t>
            </a:r>
            <a:r>
              <a:rPr lang="ko-KR" altLang="en-US" sz="2000" dirty="0" smtClean="0">
                <a:solidFill>
                  <a:srgbClr val="0000CC"/>
                </a:solidFill>
                <a:latin typeface="+mn-ea"/>
              </a:rPr>
              <a:t>큰</a:t>
            </a:r>
            <a:endParaRPr lang="en-US" altLang="ko-KR" sz="2000" dirty="0" smtClean="0">
              <a:solidFill>
                <a:srgbClr val="0000CC"/>
              </a:solidFill>
              <a:latin typeface="+mn-ea"/>
            </a:endParaRPr>
          </a:p>
          <a:p>
            <a:pPr algn="ctr"/>
            <a:r>
              <a:rPr lang="en-US" altLang="ko-KR" sz="2000" dirty="0" smtClean="0">
                <a:latin typeface="+mn-ea"/>
              </a:rPr>
              <a:t>data</a:t>
            </a:r>
            <a:r>
              <a:rPr lang="ko-KR" altLang="en-US" sz="2000" dirty="0" smtClean="0">
                <a:latin typeface="+mn-ea"/>
              </a:rPr>
              <a:t> 선택</a:t>
            </a:r>
            <a:endParaRPr lang="ko-KR" altLang="en-US" sz="2000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68140" y="3059668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0000CC"/>
                </a:solidFill>
                <a:latin typeface="+mn-ea"/>
              </a:rPr>
              <a:t>부분 해</a:t>
            </a:r>
            <a:endParaRPr lang="ko-KR" altLang="en-US" sz="2000" dirty="0">
              <a:solidFill>
                <a:srgbClr val="0000CC"/>
              </a:solidFill>
              <a:latin typeface="+mn-ea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441041" y="1234806"/>
            <a:ext cx="2304256" cy="1728192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097225" y="1916662"/>
            <a:ext cx="288032" cy="400110"/>
          </a:xfrm>
          <a:prstGeom prst="rect">
            <a:avLst/>
          </a:prstGeom>
          <a:solidFill>
            <a:srgbClr val="FFABAB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2000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89113" y="1604178"/>
            <a:ext cx="288032" cy="400110"/>
          </a:xfrm>
          <a:prstGeom prst="rect">
            <a:avLst/>
          </a:prstGeom>
          <a:solidFill>
            <a:srgbClr val="FFABAB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2000" dirty="0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14406" y="2164120"/>
            <a:ext cx="288032" cy="400110"/>
          </a:xfrm>
          <a:prstGeom prst="rect">
            <a:avLst/>
          </a:prstGeom>
          <a:solidFill>
            <a:srgbClr val="FFABAB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2000" dirty="0">
              <a:latin typeface="+mn-ea"/>
            </a:endParaRPr>
          </a:p>
        </p:txBody>
      </p:sp>
      <p:grpSp>
        <p:nvGrpSpPr>
          <p:cNvPr id="22" name="그룹 21"/>
          <p:cNvGrpSpPr/>
          <p:nvPr/>
        </p:nvGrpSpPr>
        <p:grpSpPr>
          <a:xfrm flipH="1">
            <a:off x="3579705" y="642549"/>
            <a:ext cx="2357280" cy="1728192"/>
            <a:chOff x="4644008" y="1354705"/>
            <a:chExt cx="2592288" cy="1728192"/>
          </a:xfrm>
        </p:grpSpPr>
        <p:sp>
          <p:nvSpPr>
            <p:cNvPr id="23" name="TextBox 22"/>
            <p:cNvSpPr txBox="1"/>
            <p:nvPr/>
          </p:nvSpPr>
          <p:spPr>
            <a:xfrm>
              <a:off x="5076056" y="1876801"/>
              <a:ext cx="288032" cy="400110"/>
            </a:xfrm>
            <a:prstGeom prst="rect">
              <a:avLst/>
            </a:prstGeom>
            <a:solidFill>
              <a:srgbClr val="FFABAB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sz="2000" dirty="0">
                <a:latin typeface="+mn-ea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4644008" y="1354705"/>
              <a:ext cx="2592288" cy="172819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+mn-ea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544108" y="2110670"/>
              <a:ext cx="288032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sz="2000" dirty="0">
                <a:latin typeface="+mn-ea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012160" y="1550725"/>
              <a:ext cx="288032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sz="2000" dirty="0">
                <a:latin typeface="+mn-ea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516216" y="1804670"/>
              <a:ext cx="288032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sz="2000" dirty="0">
                <a:latin typeface="+mn-ea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6118210" y="386226"/>
            <a:ext cx="1505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+mn-ea"/>
              </a:rPr>
              <a:t>가장 </a:t>
            </a:r>
            <a:r>
              <a:rPr lang="ko-KR" altLang="en-US" sz="2000" dirty="0" smtClean="0">
                <a:solidFill>
                  <a:srgbClr val="FF0000"/>
                </a:solidFill>
                <a:latin typeface="+mn-ea"/>
              </a:rPr>
              <a:t>작은</a:t>
            </a:r>
            <a:endParaRPr lang="en-US" altLang="ko-KR" sz="2000" dirty="0" smtClean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en-US" altLang="ko-KR" sz="2000" dirty="0" smtClean="0">
                <a:latin typeface="+mn-ea"/>
              </a:rPr>
              <a:t>data</a:t>
            </a:r>
            <a:r>
              <a:rPr lang="ko-KR" altLang="en-US" sz="2000" dirty="0" smtClean="0">
                <a:latin typeface="+mn-ea"/>
              </a:rPr>
              <a:t> 선택</a:t>
            </a:r>
            <a:endParaRPr lang="ko-KR" altLang="en-US" sz="2000" dirty="0">
              <a:latin typeface="+mn-ea"/>
            </a:endParaRPr>
          </a:p>
        </p:txBody>
      </p:sp>
      <p:sp>
        <p:nvSpPr>
          <p:cNvPr id="29" name="자유형 28"/>
          <p:cNvSpPr/>
          <p:nvPr/>
        </p:nvSpPr>
        <p:spPr>
          <a:xfrm>
            <a:off x="5380839" y="4572000"/>
            <a:ext cx="1266940" cy="816238"/>
          </a:xfrm>
          <a:custGeom>
            <a:avLst/>
            <a:gdLst>
              <a:gd name="connsiteX0" fmla="*/ 0 w 1266940"/>
              <a:gd name="connsiteY0" fmla="*/ 407624 h 816238"/>
              <a:gd name="connsiteX1" fmla="*/ 528810 w 1266940"/>
              <a:gd name="connsiteY1" fmla="*/ 804231 h 816238"/>
              <a:gd name="connsiteX2" fmla="*/ 1266940 w 1266940"/>
              <a:gd name="connsiteY2" fmla="*/ 0 h 816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6940" h="816238">
                <a:moveTo>
                  <a:pt x="0" y="407624"/>
                </a:moveTo>
                <a:cubicBezTo>
                  <a:pt x="158826" y="639896"/>
                  <a:pt x="317653" y="872168"/>
                  <a:pt x="528810" y="804231"/>
                </a:cubicBezTo>
                <a:cubicBezTo>
                  <a:pt x="739967" y="736294"/>
                  <a:pt x="1143918" y="165253"/>
                  <a:pt x="1266940" y="0"/>
                </a:cubicBezTo>
              </a:path>
            </a:pathLst>
          </a:custGeom>
          <a:noFill/>
          <a:ln>
            <a:solidFill>
              <a:srgbClr val="0066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+mn-ea"/>
            </a:endParaRPr>
          </a:p>
        </p:txBody>
      </p:sp>
      <p:sp>
        <p:nvSpPr>
          <p:cNvPr id="30" name="자유형 29"/>
          <p:cNvSpPr/>
          <p:nvPr/>
        </p:nvSpPr>
        <p:spPr>
          <a:xfrm>
            <a:off x="5424906" y="830880"/>
            <a:ext cx="1288974" cy="931819"/>
          </a:xfrm>
          <a:custGeom>
            <a:avLst/>
            <a:gdLst>
              <a:gd name="connsiteX0" fmla="*/ 0 w 1288974"/>
              <a:gd name="connsiteY0" fmla="*/ 314874 h 931819"/>
              <a:gd name="connsiteX1" fmla="*/ 528810 w 1288974"/>
              <a:gd name="connsiteY1" fmla="*/ 28436 h 931819"/>
              <a:gd name="connsiteX2" fmla="*/ 1288974 w 1288974"/>
              <a:gd name="connsiteY2" fmla="*/ 931819 h 931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8974" h="931819">
                <a:moveTo>
                  <a:pt x="0" y="314874"/>
                </a:moveTo>
                <a:cubicBezTo>
                  <a:pt x="156990" y="120243"/>
                  <a:pt x="313981" y="-74388"/>
                  <a:pt x="528810" y="28436"/>
                </a:cubicBezTo>
                <a:cubicBezTo>
                  <a:pt x="743639" y="131260"/>
                  <a:pt x="1016306" y="531539"/>
                  <a:pt x="1288974" y="931819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+mn-ea"/>
            </a:endParaRPr>
          </a:p>
        </p:txBody>
      </p:sp>
      <p:sp>
        <p:nvSpPr>
          <p:cNvPr id="31" name="Footer Placeholder 3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14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DFS - </a:t>
            </a:r>
            <a:r>
              <a:rPr lang="ko-KR" altLang="en-US" dirty="0" smtClean="0"/>
              <a:t>깊이우선탐색</a:t>
            </a:r>
            <a:endParaRPr lang="ko-KR" altLang="en-US" dirty="0"/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ko-KR" sz="2000" dirty="0" smtClean="0">
                <a:latin typeface="Times" panose="02020603050405020304" pitchFamily="18" charset="0"/>
              </a:rPr>
              <a:t>DFS(</a:t>
            </a:r>
            <a:r>
              <a:rPr lang="en-US" altLang="ko-KR" sz="2000" i="1" dirty="0" smtClean="0">
                <a:latin typeface="Times" panose="02020603050405020304" pitchFamily="18" charset="0"/>
              </a:rPr>
              <a:t>G</a:t>
            </a:r>
            <a:r>
              <a:rPr lang="en-US" altLang="ko-KR" sz="2000" dirty="0" smtClean="0">
                <a:latin typeface="Times" panose="02020603050405020304" pitchFamily="18" charset="0"/>
              </a:rPr>
              <a:t>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000" dirty="0" smtClean="0">
                <a:latin typeface="Times" panose="02020603050405020304" pitchFamily="18" charset="0"/>
              </a:rPr>
              <a:t>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000" dirty="0" smtClean="0">
                <a:latin typeface="Times" panose="02020603050405020304" pitchFamily="18" charset="0"/>
              </a:rPr>
              <a:t>		</a:t>
            </a:r>
            <a:r>
              <a:rPr lang="en-US" altLang="ko-KR" sz="2000" b="1" dirty="0" smtClean="0">
                <a:solidFill>
                  <a:schemeClr val="accent2"/>
                </a:solidFill>
                <a:latin typeface="Times" panose="02020603050405020304" pitchFamily="18" charset="0"/>
              </a:rPr>
              <a:t>for each</a:t>
            </a:r>
            <a:r>
              <a:rPr lang="en-US" altLang="ko-KR" sz="2000" dirty="0" smtClean="0">
                <a:latin typeface="Times" panose="02020603050405020304" pitchFamily="18" charset="0"/>
              </a:rPr>
              <a:t> </a:t>
            </a:r>
            <a:r>
              <a:rPr lang="en-US" altLang="ko-KR" sz="2000" i="1" dirty="0" smtClean="0">
                <a:latin typeface="Times" panose="02020603050405020304" pitchFamily="18" charset="0"/>
              </a:rPr>
              <a:t>v</a:t>
            </a:r>
            <a:r>
              <a:rPr lang="en-US" altLang="ko-KR" sz="2000" dirty="0" smtClean="0">
                <a:latin typeface="Times" panose="02020603050405020304" pitchFamily="18" charset="0"/>
              </a:rPr>
              <a:t> </a:t>
            </a:r>
            <a:r>
              <a:rPr lang="en-US" altLang="ko-KR" sz="1800" dirty="0" smtClean="0">
                <a:latin typeface="Times New Roman" panose="02020603050405020304" pitchFamily="18" charset="0"/>
              </a:rPr>
              <a:t>∈</a:t>
            </a:r>
            <a:r>
              <a:rPr lang="en-US" altLang="ko-KR" sz="2000" dirty="0" smtClean="0"/>
              <a:t> </a:t>
            </a:r>
            <a:r>
              <a:rPr lang="en-US" altLang="ko-KR" sz="2000" i="1" dirty="0" smtClean="0">
                <a:latin typeface="Times New Roman" panose="02020603050405020304" pitchFamily="18" charset="0"/>
              </a:rPr>
              <a:t>V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000" i="1" dirty="0" smtClean="0">
                <a:latin typeface="Times New Roman" panose="02020603050405020304" pitchFamily="18" charset="0"/>
              </a:rPr>
              <a:t>			</a:t>
            </a:r>
            <a:r>
              <a:rPr lang="en-US" altLang="ko-KR" sz="2000" dirty="0" smtClean="0">
                <a:latin typeface="Times New Roman" panose="02020603050405020304" pitchFamily="18" charset="0"/>
              </a:rPr>
              <a:t>visited[</a:t>
            </a:r>
            <a:r>
              <a:rPr lang="en-US" altLang="ko-KR" sz="2000" i="1" dirty="0" smtClean="0">
                <a:latin typeface="Times New Roman" panose="02020603050405020304" pitchFamily="18" charset="0"/>
              </a:rPr>
              <a:t>v</a:t>
            </a:r>
            <a:r>
              <a:rPr lang="en-US" altLang="ko-KR" sz="2000" dirty="0" smtClean="0">
                <a:latin typeface="Times New Roman" panose="02020603050405020304" pitchFamily="18" charset="0"/>
              </a:rPr>
              <a:t>]</a:t>
            </a:r>
            <a:r>
              <a:rPr lang="en-US" altLang="ko-KR" sz="2000" i="1" dirty="0" smtClean="0">
                <a:latin typeface="Times New Roman" panose="02020603050405020304" pitchFamily="18" charset="0"/>
              </a:rPr>
              <a:t> </a:t>
            </a:r>
            <a:r>
              <a:rPr lang="en-US" altLang="ko-K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←</a:t>
            </a:r>
            <a:r>
              <a:rPr lang="en-US" altLang="ko-KR" sz="2000" i="1" dirty="0" smtClean="0">
                <a:latin typeface="Times New Roman" panose="02020603050405020304" pitchFamily="18" charset="0"/>
              </a:rPr>
              <a:t> </a:t>
            </a:r>
            <a:r>
              <a:rPr lang="en-US" altLang="ko-KR" sz="2000" dirty="0" smtClean="0">
                <a:latin typeface="Times New Roman" panose="02020603050405020304" pitchFamily="18" charset="0"/>
              </a:rPr>
              <a:t>NO;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000" dirty="0" smtClean="0">
                <a:latin typeface="Times New Roman" panose="02020603050405020304" pitchFamily="18" charset="0"/>
              </a:rPr>
              <a:t>		</a:t>
            </a:r>
            <a:r>
              <a:rPr lang="en-US" altLang="ko-KR" sz="2000" b="1" dirty="0" smtClean="0">
                <a:solidFill>
                  <a:schemeClr val="accent2"/>
                </a:solidFill>
                <a:latin typeface="Times" panose="02020603050405020304" pitchFamily="18" charset="0"/>
              </a:rPr>
              <a:t>for each</a:t>
            </a:r>
            <a:r>
              <a:rPr lang="en-US" altLang="ko-KR" sz="2000" dirty="0" smtClean="0">
                <a:latin typeface="Times" panose="02020603050405020304" pitchFamily="18" charset="0"/>
              </a:rPr>
              <a:t> </a:t>
            </a:r>
            <a:r>
              <a:rPr lang="en-US" altLang="ko-KR" sz="2000" i="1" dirty="0" smtClean="0">
                <a:latin typeface="Times" panose="02020603050405020304" pitchFamily="18" charset="0"/>
              </a:rPr>
              <a:t>v</a:t>
            </a:r>
            <a:r>
              <a:rPr lang="en-US" altLang="ko-KR" sz="2000" dirty="0" smtClean="0">
                <a:latin typeface="Times" panose="02020603050405020304" pitchFamily="18" charset="0"/>
              </a:rPr>
              <a:t> </a:t>
            </a:r>
            <a:r>
              <a:rPr lang="en-US" altLang="ko-KR" sz="2000" dirty="0" smtClean="0"/>
              <a:t>∈ </a:t>
            </a:r>
            <a:r>
              <a:rPr lang="en-US" altLang="ko-KR" sz="2000" i="1" dirty="0" smtClean="0">
                <a:latin typeface="Times New Roman" panose="02020603050405020304" pitchFamily="18" charset="0"/>
              </a:rPr>
              <a:t>V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000" dirty="0" smtClean="0">
                <a:latin typeface="Times New Roman" panose="02020603050405020304" pitchFamily="18" charset="0"/>
              </a:rPr>
              <a:t>			</a:t>
            </a:r>
            <a:r>
              <a:rPr lang="en-US" altLang="ko-KR" sz="2000" b="1" dirty="0" smtClean="0">
                <a:solidFill>
                  <a:schemeClr val="accent2"/>
                </a:solidFill>
                <a:latin typeface="Times New Roman" panose="02020603050405020304" pitchFamily="18" charset="0"/>
              </a:rPr>
              <a:t>if</a:t>
            </a:r>
            <a:r>
              <a:rPr lang="en-US" altLang="ko-KR" sz="2000" dirty="0" smtClean="0">
                <a:latin typeface="Times New Roman" panose="02020603050405020304" pitchFamily="18" charset="0"/>
              </a:rPr>
              <a:t> (visited[</a:t>
            </a:r>
            <a:r>
              <a:rPr lang="en-US" altLang="ko-KR" sz="2000" i="1" dirty="0" smtClean="0">
                <a:latin typeface="Times New Roman" panose="02020603050405020304" pitchFamily="18" charset="0"/>
              </a:rPr>
              <a:t>v</a:t>
            </a:r>
            <a:r>
              <a:rPr lang="en-US" altLang="ko-KR" sz="2000" dirty="0" smtClean="0">
                <a:latin typeface="Times New Roman" panose="02020603050405020304" pitchFamily="18" charset="0"/>
              </a:rPr>
              <a:t>] = NO) </a:t>
            </a:r>
            <a:r>
              <a:rPr lang="en-US" altLang="ko-KR" sz="2000" b="1" dirty="0" smtClean="0">
                <a:solidFill>
                  <a:schemeClr val="accent2"/>
                </a:solidFill>
                <a:latin typeface="Times New Roman" panose="02020603050405020304" pitchFamily="18" charset="0"/>
              </a:rPr>
              <a:t>then</a:t>
            </a:r>
            <a:r>
              <a:rPr lang="en-US" altLang="ko-KR" sz="2000" dirty="0" smtClean="0">
                <a:latin typeface="Times New Roman" panose="02020603050405020304" pitchFamily="18" charset="0"/>
              </a:rPr>
              <a:t> </a:t>
            </a:r>
            <a:r>
              <a:rPr lang="en-US" altLang="ko-KR" sz="2000" dirty="0" err="1" smtClean="0">
                <a:latin typeface="Times New Roman" panose="02020603050405020304" pitchFamily="18" charset="0"/>
              </a:rPr>
              <a:t>aDFS</a:t>
            </a:r>
            <a:r>
              <a:rPr lang="en-US" altLang="ko-KR" sz="2000" dirty="0" smtClean="0">
                <a:latin typeface="Times New Roman" panose="02020603050405020304" pitchFamily="18" charset="0"/>
              </a:rPr>
              <a:t>(</a:t>
            </a:r>
            <a:r>
              <a:rPr lang="en-US" altLang="ko-KR" sz="2000" i="1" dirty="0" smtClean="0">
                <a:latin typeface="Times New Roman" panose="02020603050405020304" pitchFamily="18" charset="0"/>
              </a:rPr>
              <a:t>v</a:t>
            </a:r>
            <a:r>
              <a:rPr lang="en-US" altLang="ko-KR" sz="2000" dirty="0" smtClean="0">
                <a:latin typeface="Times New Roman" panose="02020603050405020304" pitchFamily="18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000" dirty="0" smtClean="0">
                <a:latin typeface="Times" panose="02020603050405020304" pitchFamily="18" charset="0"/>
              </a:rPr>
              <a:t>}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000" dirty="0" err="1" smtClean="0">
                <a:solidFill>
                  <a:srgbClr val="FF0000"/>
                </a:solidFill>
                <a:latin typeface="Times" panose="02020603050405020304" pitchFamily="18" charset="0"/>
              </a:rPr>
              <a:t>aDFS</a:t>
            </a:r>
            <a:r>
              <a:rPr lang="en-US" altLang="ko-KR" sz="2000" dirty="0" smtClean="0">
                <a:solidFill>
                  <a:srgbClr val="FF0000"/>
                </a:solidFill>
                <a:latin typeface="Times" panose="02020603050405020304" pitchFamily="18" charset="0"/>
              </a:rPr>
              <a:t> </a:t>
            </a:r>
            <a:r>
              <a:rPr lang="en-US" altLang="ko-KR" sz="2000" dirty="0" smtClean="0">
                <a:latin typeface="Times" panose="02020603050405020304" pitchFamily="18" charset="0"/>
              </a:rPr>
              <a:t>(</a:t>
            </a:r>
            <a:r>
              <a:rPr lang="en-US" altLang="ko-KR" sz="2000" i="1" dirty="0" smtClean="0">
                <a:latin typeface="Times" panose="02020603050405020304" pitchFamily="18" charset="0"/>
              </a:rPr>
              <a:t>v</a:t>
            </a:r>
            <a:r>
              <a:rPr lang="en-US" altLang="ko-KR" sz="2000" dirty="0" smtClean="0">
                <a:latin typeface="Times" panose="02020603050405020304" pitchFamily="18" charset="0"/>
              </a:rPr>
              <a:t>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000" dirty="0" smtClean="0">
                <a:latin typeface="Times" panose="02020603050405020304" pitchFamily="18" charset="0"/>
              </a:rPr>
              <a:t>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000" dirty="0" smtClean="0">
                <a:latin typeface="Times" panose="02020603050405020304" pitchFamily="18" charset="0"/>
              </a:rPr>
              <a:t>		visited[</a:t>
            </a:r>
            <a:r>
              <a:rPr lang="en-US" altLang="ko-KR" sz="2000" i="1" dirty="0" smtClean="0">
                <a:latin typeface="Times" panose="02020603050405020304" pitchFamily="18" charset="0"/>
              </a:rPr>
              <a:t>v</a:t>
            </a:r>
            <a:r>
              <a:rPr lang="en-US" altLang="ko-KR" sz="2000" dirty="0" smtClean="0">
                <a:latin typeface="Times" panose="02020603050405020304" pitchFamily="18" charset="0"/>
              </a:rPr>
              <a:t>] ← YES;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000" dirty="0" smtClean="0">
                <a:latin typeface="Times" panose="02020603050405020304" pitchFamily="18" charset="0"/>
              </a:rPr>
              <a:t>		</a:t>
            </a:r>
            <a:r>
              <a:rPr lang="en-US" altLang="ko-KR" sz="2000" b="1" dirty="0" smtClean="0">
                <a:solidFill>
                  <a:schemeClr val="accent2"/>
                </a:solidFill>
                <a:latin typeface="Times" panose="02020603050405020304" pitchFamily="18" charset="0"/>
              </a:rPr>
              <a:t>for</a:t>
            </a:r>
            <a:r>
              <a:rPr lang="en-US" altLang="ko-KR" sz="2000" dirty="0" smtClean="0">
                <a:latin typeface="Times" panose="02020603050405020304" pitchFamily="18" charset="0"/>
              </a:rPr>
              <a:t> </a:t>
            </a:r>
            <a:r>
              <a:rPr lang="en-US" altLang="ko-KR" sz="2000" b="1" dirty="0" smtClean="0">
                <a:solidFill>
                  <a:schemeClr val="accent2"/>
                </a:solidFill>
                <a:latin typeface="Times" panose="02020603050405020304" pitchFamily="18" charset="0"/>
              </a:rPr>
              <a:t>each</a:t>
            </a:r>
            <a:r>
              <a:rPr lang="en-US" altLang="ko-KR" sz="2000" dirty="0" smtClean="0">
                <a:latin typeface="Times" panose="02020603050405020304" pitchFamily="18" charset="0"/>
              </a:rPr>
              <a:t> </a:t>
            </a:r>
            <a:r>
              <a:rPr lang="en-US" altLang="ko-KR" sz="2000" i="1" dirty="0" smtClean="0">
                <a:latin typeface="Times" panose="02020603050405020304" pitchFamily="18" charset="0"/>
              </a:rPr>
              <a:t>x</a:t>
            </a:r>
            <a:r>
              <a:rPr lang="en-US" altLang="ko-KR" sz="2000" dirty="0" smtClean="0">
                <a:latin typeface="Times" panose="02020603050405020304" pitchFamily="18" charset="0"/>
              </a:rPr>
              <a:t> </a:t>
            </a:r>
            <a:r>
              <a:rPr lang="en-US" altLang="ko-KR" sz="1800" dirty="0" smtClean="0">
                <a:latin typeface="Times New Roman" panose="02020603050405020304" pitchFamily="18" charset="0"/>
              </a:rPr>
              <a:t>∈</a:t>
            </a:r>
            <a:r>
              <a:rPr lang="en-US" altLang="ko-KR" sz="2000" dirty="0" smtClean="0">
                <a:latin typeface="Times New Roman" panose="02020603050405020304" pitchFamily="18" charset="0"/>
              </a:rPr>
              <a:t> </a:t>
            </a:r>
            <a:r>
              <a:rPr lang="en-US" altLang="ko-KR" sz="2000" i="1" dirty="0" smtClean="0">
                <a:latin typeface="Times New Roman" panose="02020603050405020304" pitchFamily="18" charset="0"/>
              </a:rPr>
              <a:t>L</a:t>
            </a:r>
            <a:r>
              <a:rPr lang="en-US" altLang="ko-KR" sz="2000" dirty="0" smtClean="0">
                <a:latin typeface="Times New Roman" panose="02020603050405020304" pitchFamily="18" charset="0"/>
              </a:rPr>
              <a:t>(</a:t>
            </a:r>
            <a:r>
              <a:rPr lang="en-US" altLang="ko-KR" sz="2000" i="1" dirty="0" smtClean="0">
                <a:latin typeface="Times New Roman" panose="02020603050405020304" pitchFamily="18" charset="0"/>
              </a:rPr>
              <a:t>v</a:t>
            </a:r>
            <a:r>
              <a:rPr lang="en-US" altLang="ko-KR" sz="2000" dirty="0" smtClean="0">
                <a:latin typeface="Times New Roman" panose="02020603050405020304" pitchFamily="18" charset="0"/>
              </a:rPr>
              <a:t>)</a:t>
            </a:r>
            <a:r>
              <a:rPr lang="en-US" altLang="ko-KR" sz="2000" dirty="0" smtClean="0"/>
              <a:t>     ▷ </a:t>
            </a:r>
            <a:r>
              <a:rPr lang="en-US" altLang="ko-KR" sz="2000" i="1" dirty="0" smtClean="0">
                <a:latin typeface="Times New Roman" panose="02020603050405020304" pitchFamily="18" charset="0"/>
              </a:rPr>
              <a:t>L</a:t>
            </a:r>
            <a:r>
              <a:rPr lang="en-US" altLang="ko-KR" sz="2000" dirty="0" smtClean="0">
                <a:latin typeface="Times New Roman" panose="02020603050405020304" pitchFamily="18" charset="0"/>
              </a:rPr>
              <a:t>(</a:t>
            </a:r>
            <a:r>
              <a:rPr lang="en-US" altLang="ko-KR" sz="2000" i="1" dirty="0" smtClean="0">
                <a:latin typeface="Times New Roman" panose="02020603050405020304" pitchFamily="18" charset="0"/>
              </a:rPr>
              <a:t>v</a:t>
            </a:r>
            <a:r>
              <a:rPr lang="en-US" altLang="ko-KR" sz="2000" dirty="0" smtClean="0">
                <a:latin typeface="Times New Roman" panose="02020603050405020304" pitchFamily="18" charset="0"/>
              </a:rPr>
              <a:t>)</a:t>
            </a:r>
            <a:r>
              <a:rPr lang="en-US" altLang="ko-KR" sz="2000" dirty="0" smtClean="0"/>
              <a:t> : </a:t>
            </a:r>
            <a:r>
              <a:rPr lang="ko-KR" altLang="en-US" sz="2000" dirty="0" smtClean="0"/>
              <a:t>정점 </a:t>
            </a:r>
            <a:r>
              <a:rPr lang="en-US" altLang="ko-KR" sz="2000" i="1" dirty="0" smtClean="0">
                <a:latin typeface="Times New Roman" panose="02020603050405020304" pitchFamily="18" charset="0"/>
              </a:rPr>
              <a:t>v</a:t>
            </a:r>
            <a:r>
              <a:rPr lang="ko-KR" altLang="en-US" sz="2000" dirty="0" smtClean="0">
                <a:latin typeface="Times New Roman" panose="02020603050405020304" pitchFamily="18" charset="0"/>
              </a:rPr>
              <a:t>의 인접 리스트</a:t>
            </a:r>
            <a:endParaRPr lang="ko-KR" altLang="en-US" sz="2000" dirty="0" smtClean="0">
              <a:latin typeface="Times" panose="02020603050405020304" pitchFamily="18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000" dirty="0" smtClean="0">
                <a:latin typeface="Times" panose="02020603050405020304" pitchFamily="18" charset="0"/>
              </a:rPr>
              <a:t>			</a:t>
            </a:r>
            <a:r>
              <a:rPr lang="en-US" altLang="ko-KR" sz="2000" b="1" dirty="0" smtClean="0">
                <a:solidFill>
                  <a:schemeClr val="accent2"/>
                </a:solidFill>
                <a:latin typeface="Times" panose="02020603050405020304" pitchFamily="18" charset="0"/>
              </a:rPr>
              <a:t>if</a:t>
            </a:r>
            <a:r>
              <a:rPr lang="en-US" altLang="ko-KR" sz="2000" dirty="0" smtClean="0">
                <a:latin typeface="Times" panose="02020603050405020304" pitchFamily="18" charset="0"/>
              </a:rPr>
              <a:t> (visited[</a:t>
            </a:r>
            <a:r>
              <a:rPr lang="en-US" altLang="ko-KR" sz="2000" i="1" dirty="0" smtClean="0">
                <a:latin typeface="Times" panose="02020603050405020304" pitchFamily="18" charset="0"/>
              </a:rPr>
              <a:t>x</a:t>
            </a:r>
            <a:r>
              <a:rPr lang="en-US" altLang="ko-KR" sz="2000" dirty="0" smtClean="0">
                <a:latin typeface="Times" panose="02020603050405020304" pitchFamily="18" charset="0"/>
              </a:rPr>
              <a:t>] = NO) </a:t>
            </a:r>
            <a:r>
              <a:rPr lang="en-US" altLang="ko-KR" sz="2000" b="1" dirty="0" smtClean="0">
                <a:solidFill>
                  <a:schemeClr val="accent2"/>
                </a:solidFill>
                <a:latin typeface="Times" panose="02020603050405020304" pitchFamily="18" charset="0"/>
              </a:rPr>
              <a:t>then</a:t>
            </a:r>
            <a:r>
              <a:rPr lang="en-US" altLang="ko-KR" sz="2000" dirty="0" smtClean="0">
                <a:latin typeface="Times" panose="02020603050405020304" pitchFamily="18" charset="0"/>
              </a:rPr>
              <a:t> </a:t>
            </a:r>
            <a:r>
              <a:rPr lang="en-US" altLang="ko-KR" sz="2000" dirty="0" err="1" smtClean="0">
                <a:solidFill>
                  <a:srgbClr val="FF0000"/>
                </a:solidFill>
                <a:latin typeface="Times" panose="02020603050405020304" pitchFamily="18" charset="0"/>
              </a:rPr>
              <a:t>aDFS</a:t>
            </a:r>
            <a:r>
              <a:rPr lang="en-US" altLang="ko-KR" sz="2000" dirty="0" smtClean="0">
                <a:latin typeface="Times" panose="02020603050405020304" pitchFamily="18" charset="0"/>
              </a:rPr>
              <a:t>(</a:t>
            </a:r>
            <a:r>
              <a:rPr lang="en-US" altLang="ko-KR" sz="2000" i="1" dirty="0" smtClean="0">
                <a:latin typeface="Times" panose="02020603050405020304" pitchFamily="18" charset="0"/>
              </a:rPr>
              <a:t>u</a:t>
            </a:r>
            <a:r>
              <a:rPr lang="en-US" altLang="ko-KR" sz="2000" dirty="0" smtClean="0">
                <a:latin typeface="Times" panose="02020603050405020304" pitchFamily="18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000" dirty="0" smtClean="0">
                <a:latin typeface="Times" panose="02020603050405020304" pitchFamily="18" charset="0"/>
              </a:rPr>
              <a:t>}</a:t>
            </a:r>
          </a:p>
        </p:txBody>
      </p:sp>
      <p:sp>
        <p:nvSpPr>
          <p:cNvPr id="40964" name="Text Box 5"/>
          <p:cNvSpPr txBox="1">
            <a:spLocks noChangeArrowheads="1"/>
          </p:cNvSpPr>
          <p:nvPr/>
        </p:nvSpPr>
        <p:spPr bwMode="auto">
          <a:xfrm>
            <a:off x="5289550" y="5956300"/>
            <a:ext cx="37240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+mn-ea"/>
                <a:ea typeface="+mn-ea"/>
              </a:rPr>
              <a:t>수행시간</a:t>
            </a:r>
            <a:r>
              <a:rPr lang="en-US" altLang="ko-KR" sz="2400" dirty="0">
                <a:latin typeface="+mn-ea"/>
                <a:ea typeface="+mn-ea"/>
              </a:rPr>
              <a:t>: </a:t>
            </a:r>
            <a:r>
              <a:rPr lang="el-GR" altLang="ko-KR" sz="2400" dirty="0">
                <a:latin typeface="+mn-ea"/>
                <a:ea typeface="+mn-ea"/>
              </a:rPr>
              <a:t>Θ</a:t>
            </a:r>
            <a:r>
              <a:rPr lang="en-US" altLang="ko-KR" sz="2400" dirty="0">
                <a:latin typeface="+mn-ea"/>
                <a:ea typeface="+mn-ea"/>
              </a:rPr>
              <a:t>(|</a:t>
            </a:r>
            <a:r>
              <a:rPr lang="en-US" altLang="ko-KR" sz="2400" i="1" dirty="0">
                <a:latin typeface="+mn-ea"/>
                <a:ea typeface="+mn-ea"/>
              </a:rPr>
              <a:t>V</a:t>
            </a:r>
            <a:r>
              <a:rPr lang="en-US" altLang="ko-KR" sz="2400" dirty="0">
                <a:latin typeface="+mn-ea"/>
                <a:ea typeface="+mn-ea"/>
              </a:rPr>
              <a:t>|+|</a:t>
            </a:r>
            <a:r>
              <a:rPr lang="en-US" altLang="ko-KR" sz="2400" i="1" dirty="0">
                <a:latin typeface="+mn-ea"/>
                <a:ea typeface="+mn-ea"/>
              </a:rPr>
              <a:t>E</a:t>
            </a:r>
            <a:r>
              <a:rPr lang="en-US" altLang="ko-KR" sz="2400" dirty="0">
                <a:latin typeface="+mn-ea"/>
                <a:ea typeface="+mn-ea"/>
              </a:rPr>
              <a:t>|)</a:t>
            </a:r>
            <a:endParaRPr lang="en-US" altLang="el-GR" sz="2400" dirty="0">
              <a:latin typeface="+mn-ea"/>
              <a:ea typeface="+mn-ea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21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BFS - </a:t>
            </a:r>
            <a:r>
              <a:rPr lang="ko-KR" altLang="en-US" dirty="0" smtClean="0"/>
              <a:t>너비우선탐색</a:t>
            </a:r>
            <a:endParaRPr lang="ko-KR" altLang="en-US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>
            <a:normAutofit fontScale="85000" lnSpcReduction="20000"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ko-KR" sz="2000" dirty="0" smtClean="0">
                <a:latin typeface="Times" panose="02020603050405020304" pitchFamily="18" charset="0"/>
              </a:rPr>
              <a:t>BFS(</a:t>
            </a:r>
            <a:r>
              <a:rPr lang="en-US" altLang="ko-KR" sz="2000" i="1" dirty="0" smtClean="0">
                <a:latin typeface="Times" panose="02020603050405020304" pitchFamily="18" charset="0"/>
              </a:rPr>
              <a:t>G</a:t>
            </a:r>
            <a:r>
              <a:rPr lang="en-US" altLang="ko-KR" sz="2000" dirty="0" smtClean="0">
                <a:latin typeface="Times" panose="02020603050405020304" pitchFamily="18" charset="0"/>
              </a:rPr>
              <a:t>, </a:t>
            </a:r>
            <a:r>
              <a:rPr lang="en-US" altLang="ko-KR" sz="2000" i="1" dirty="0" smtClean="0">
                <a:latin typeface="Times" panose="02020603050405020304" pitchFamily="18" charset="0"/>
              </a:rPr>
              <a:t>v</a:t>
            </a:r>
            <a:r>
              <a:rPr lang="en-US" altLang="ko-KR" sz="2000" dirty="0" smtClean="0">
                <a:latin typeface="Times" panose="02020603050405020304" pitchFamily="18" charset="0"/>
              </a:rPr>
              <a:t>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800" dirty="0" smtClean="0">
                <a:latin typeface="Times" panose="02020603050405020304" pitchFamily="18" charset="0"/>
              </a:rPr>
              <a:t>{		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800" dirty="0" smtClean="0">
                <a:latin typeface="Times" panose="02020603050405020304" pitchFamily="18" charset="0"/>
              </a:rPr>
              <a:t>		</a:t>
            </a:r>
            <a:r>
              <a:rPr lang="en-US" altLang="ko-KR" sz="1800" b="1" dirty="0" smtClean="0">
                <a:solidFill>
                  <a:schemeClr val="accent2"/>
                </a:solidFill>
                <a:latin typeface="Times" panose="02020603050405020304" pitchFamily="18" charset="0"/>
              </a:rPr>
              <a:t>for each</a:t>
            </a:r>
            <a:r>
              <a:rPr lang="en-US" altLang="ko-KR" sz="1800" dirty="0" smtClean="0">
                <a:latin typeface="Times" panose="02020603050405020304" pitchFamily="18" charset="0"/>
              </a:rPr>
              <a:t> </a:t>
            </a:r>
            <a:r>
              <a:rPr lang="en-US" altLang="ko-KR" sz="1800" i="1" dirty="0" smtClean="0">
                <a:latin typeface="Times" panose="02020603050405020304" pitchFamily="18" charset="0"/>
              </a:rPr>
              <a:t>v</a:t>
            </a:r>
            <a:r>
              <a:rPr lang="en-US" altLang="ko-KR" sz="1800" dirty="0" smtClean="0">
                <a:latin typeface="Times" panose="02020603050405020304" pitchFamily="18" charset="0"/>
              </a:rPr>
              <a:t> </a:t>
            </a:r>
            <a:r>
              <a:rPr lang="en-US" altLang="ko-KR" sz="1600" dirty="0" smtClean="0">
                <a:latin typeface="Times New Roman" panose="02020603050405020304" pitchFamily="18" charset="0"/>
              </a:rPr>
              <a:t>∈</a:t>
            </a:r>
            <a:r>
              <a:rPr lang="en-US" altLang="ko-KR" sz="1800" dirty="0" smtClean="0"/>
              <a:t> </a:t>
            </a:r>
            <a:r>
              <a:rPr lang="en-US" altLang="ko-KR" sz="1800" i="1" dirty="0" smtClean="0">
                <a:latin typeface="Times New Roman" panose="02020603050405020304" pitchFamily="18" charset="0"/>
              </a:rPr>
              <a:t>V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800" i="1" dirty="0" smtClean="0">
                <a:latin typeface="Times New Roman" panose="02020603050405020304" pitchFamily="18" charset="0"/>
              </a:rPr>
              <a:t>			</a:t>
            </a:r>
            <a:r>
              <a:rPr lang="en-US" altLang="ko-KR" sz="1800" dirty="0" smtClean="0">
                <a:latin typeface="Times New Roman" panose="02020603050405020304" pitchFamily="18" charset="0"/>
              </a:rPr>
              <a:t>visited[</a:t>
            </a:r>
            <a:r>
              <a:rPr lang="en-US" altLang="ko-KR" sz="1800" i="1" dirty="0" smtClean="0">
                <a:latin typeface="Times New Roman" panose="02020603050405020304" pitchFamily="18" charset="0"/>
              </a:rPr>
              <a:t>v</a:t>
            </a:r>
            <a:r>
              <a:rPr lang="en-US" altLang="ko-KR" sz="1800" dirty="0" smtClean="0">
                <a:latin typeface="Times New Roman" panose="02020603050405020304" pitchFamily="18" charset="0"/>
              </a:rPr>
              <a:t>]</a:t>
            </a:r>
            <a:r>
              <a:rPr lang="en-US" altLang="ko-KR" sz="1800" i="1" dirty="0" smtClean="0">
                <a:latin typeface="Times New Roman" panose="02020603050405020304" pitchFamily="18" charset="0"/>
              </a:rPr>
              <a:t> </a:t>
            </a:r>
            <a:r>
              <a:rPr lang="en-US" altLang="ko-KR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← </a:t>
            </a:r>
            <a:r>
              <a:rPr lang="en-US" altLang="ko-KR" sz="1800" dirty="0" smtClean="0">
                <a:latin typeface="Times New Roman" panose="02020603050405020304" pitchFamily="18" charset="0"/>
              </a:rPr>
              <a:t>NO;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800" dirty="0" smtClean="0">
                <a:latin typeface="Times" panose="02020603050405020304" pitchFamily="18" charset="0"/>
              </a:rPr>
              <a:t>		</a:t>
            </a:r>
            <a:r>
              <a:rPr lang="en-US" altLang="ko-KR" sz="1800" dirty="0" smtClean="0">
                <a:latin typeface="Times New Roman" panose="02020603050405020304" pitchFamily="18" charset="0"/>
              </a:rPr>
              <a:t>visited[</a:t>
            </a:r>
            <a:r>
              <a:rPr lang="en-US" altLang="ko-KR" sz="1800" i="1" dirty="0" smtClean="0">
                <a:latin typeface="Times New Roman" panose="02020603050405020304" pitchFamily="18" charset="0"/>
              </a:rPr>
              <a:t>s</a:t>
            </a:r>
            <a:r>
              <a:rPr lang="en-US" altLang="ko-KR" sz="1800" dirty="0" smtClean="0">
                <a:latin typeface="Times New Roman" panose="02020603050405020304" pitchFamily="18" charset="0"/>
              </a:rPr>
              <a:t>]</a:t>
            </a:r>
            <a:r>
              <a:rPr lang="en-US" altLang="ko-KR" sz="1800" i="1" dirty="0" smtClean="0">
                <a:latin typeface="Times New Roman" panose="02020603050405020304" pitchFamily="18" charset="0"/>
              </a:rPr>
              <a:t> </a:t>
            </a:r>
            <a:r>
              <a:rPr lang="en-US" altLang="ko-KR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←</a:t>
            </a:r>
            <a:r>
              <a:rPr lang="en-US" altLang="ko-KR" sz="1800" i="1" dirty="0" smtClean="0">
                <a:latin typeface="Times New Roman" panose="02020603050405020304" pitchFamily="18" charset="0"/>
              </a:rPr>
              <a:t> </a:t>
            </a:r>
            <a:r>
              <a:rPr lang="en-US" altLang="ko-KR" sz="1800" dirty="0" smtClean="0">
                <a:latin typeface="Times New Roman" panose="02020603050405020304" pitchFamily="18" charset="0"/>
              </a:rPr>
              <a:t>YES;</a:t>
            </a:r>
            <a:endParaRPr lang="en-US" altLang="ko-KR" sz="1800" dirty="0" smtClean="0">
              <a:latin typeface="Times" panose="02020603050405020304" pitchFamily="18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800" i="1" dirty="0" smtClean="0">
                <a:solidFill>
                  <a:srgbClr val="FF3300"/>
                </a:solidFill>
                <a:latin typeface="Times" panose="02020603050405020304" pitchFamily="18" charset="0"/>
              </a:rPr>
              <a:t>		</a:t>
            </a:r>
            <a:r>
              <a:rPr lang="en-US" altLang="ko-KR" sz="1800" dirty="0" err="1" smtClean="0">
                <a:latin typeface="Times" panose="02020603050405020304" pitchFamily="18" charset="0"/>
              </a:rPr>
              <a:t>enqueue</a:t>
            </a:r>
            <a:r>
              <a:rPr lang="en-US" altLang="ko-KR" sz="1800" dirty="0" smtClean="0">
                <a:latin typeface="Times" panose="02020603050405020304" pitchFamily="18" charset="0"/>
              </a:rPr>
              <a:t>(</a:t>
            </a:r>
            <a:r>
              <a:rPr lang="en-US" altLang="ko-KR" sz="1800" i="1" dirty="0" smtClean="0">
                <a:latin typeface="Times" panose="02020603050405020304" pitchFamily="18" charset="0"/>
              </a:rPr>
              <a:t>Q</a:t>
            </a:r>
            <a:r>
              <a:rPr lang="en-US" altLang="ko-KR" sz="1800" dirty="0" smtClean="0">
                <a:latin typeface="Times" panose="02020603050405020304" pitchFamily="18" charset="0"/>
              </a:rPr>
              <a:t>, </a:t>
            </a:r>
            <a:r>
              <a:rPr lang="en-US" altLang="ko-KR" sz="1800" i="1" dirty="0" smtClean="0">
                <a:latin typeface="Times" panose="02020603050405020304" pitchFamily="18" charset="0"/>
              </a:rPr>
              <a:t>s</a:t>
            </a:r>
            <a:r>
              <a:rPr lang="ko-KR" altLang="en-US" sz="1800" dirty="0" smtClean="0">
                <a:latin typeface="Times" panose="02020603050405020304" pitchFamily="18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ko-KR" altLang="en-US" sz="1800" dirty="0" smtClean="0">
                <a:latin typeface="Times" panose="02020603050405020304" pitchFamily="18" charset="0"/>
              </a:rPr>
              <a:t>		</a:t>
            </a:r>
            <a:r>
              <a:rPr lang="en-US" altLang="ko-KR" sz="1800" b="1" dirty="0" smtClean="0">
                <a:solidFill>
                  <a:schemeClr val="accent2"/>
                </a:solidFill>
                <a:latin typeface="Times" panose="02020603050405020304" pitchFamily="18" charset="0"/>
              </a:rPr>
              <a:t>while</a:t>
            </a:r>
            <a:r>
              <a:rPr lang="en-US" altLang="ko-KR" sz="1800" dirty="0" smtClean="0">
                <a:latin typeface="Times" panose="02020603050405020304" pitchFamily="18" charset="0"/>
              </a:rPr>
              <a:t> (</a:t>
            </a:r>
            <a:r>
              <a:rPr lang="en-US" altLang="ko-KR" sz="1800" i="1" dirty="0" smtClean="0">
                <a:latin typeface="Times" panose="02020603050405020304" pitchFamily="18" charset="0"/>
              </a:rPr>
              <a:t>Q</a:t>
            </a:r>
            <a:r>
              <a:rPr lang="en-US" altLang="ko-KR" sz="1800" dirty="0" smtClean="0">
                <a:latin typeface="Times" panose="02020603050405020304" pitchFamily="18" charset="0"/>
              </a:rPr>
              <a:t> ≠</a:t>
            </a:r>
            <a:r>
              <a:rPr lang="ru-RU" altLang="ko-KR" sz="1800" i="1" dirty="0" smtClean="0">
                <a:latin typeface="Times" panose="02020603050405020304" pitchFamily="18" charset="0"/>
              </a:rPr>
              <a:t>Ф</a:t>
            </a:r>
            <a:r>
              <a:rPr lang="en-US" altLang="ko-KR" sz="1800" dirty="0" smtClean="0">
                <a:latin typeface="Times" panose="02020603050405020304" pitchFamily="18" charset="0"/>
              </a:rPr>
              <a:t>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800" dirty="0" smtClean="0">
                <a:latin typeface="Times" panose="02020603050405020304" pitchFamily="18" charset="0"/>
              </a:rPr>
              <a:t>			</a:t>
            </a:r>
            <a:r>
              <a:rPr lang="en-US" altLang="ko-KR" sz="1800" i="1" dirty="0" smtClean="0">
                <a:latin typeface="Times" panose="02020603050405020304" pitchFamily="18" charset="0"/>
              </a:rPr>
              <a:t>u</a:t>
            </a:r>
            <a:r>
              <a:rPr lang="en-US" altLang="ko-KR" sz="1800" dirty="0" smtClean="0">
                <a:latin typeface="Times" panose="02020603050405020304" pitchFamily="18" charset="0"/>
              </a:rPr>
              <a:t> </a:t>
            </a:r>
            <a:r>
              <a:rPr lang="en-US" altLang="ko-KR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←</a:t>
            </a:r>
            <a:r>
              <a:rPr lang="en-US" altLang="ko-KR" sz="1800" dirty="0" smtClean="0">
                <a:latin typeface="Times" panose="02020603050405020304" pitchFamily="18" charset="0"/>
              </a:rPr>
              <a:t> </a:t>
            </a:r>
            <a:r>
              <a:rPr lang="en-US" altLang="ko-KR" sz="1800" dirty="0" err="1" smtClean="0">
                <a:latin typeface="Times" panose="02020603050405020304" pitchFamily="18" charset="0"/>
              </a:rPr>
              <a:t>dequeue</a:t>
            </a:r>
            <a:r>
              <a:rPr lang="en-US" altLang="ko-KR" sz="1800" dirty="0" smtClean="0">
                <a:latin typeface="Times" panose="02020603050405020304" pitchFamily="18" charset="0"/>
              </a:rPr>
              <a:t>(</a:t>
            </a:r>
            <a:r>
              <a:rPr lang="en-US" altLang="ko-KR" sz="1800" i="1" dirty="0" smtClean="0">
                <a:latin typeface="Times" panose="02020603050405020304" pitchFamily="18" charset="0"/>
              </a:rPr>
              <a:t>Q</a:t>
            </a:r>
            <a:r>
              <a:rPr lang="en-US" altLang="ko-KR" sz="1800" dirty="0" smtClean="0">
                <a:latin typeface="Times" panose="02020603050405020304" pitchFamily="18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800" dirty="0" smtClean="0">
                <a:latin typeface="Times" panose="02020603050405020304" pitchFamily="18" charset="0"/>
              </a:rPr>
              <a:t>			</a:t>
            </a:r>
            <a:r>
              <a:rPr lang="en-US" altLang="ko-KR" sz="1800" b="1" dirty="0" smtClean="0">
                <a:solidFill>
                  <a:schemeClr val="accent2"/>
                </a:solidFill>
                <a:latin typeface="Times" panose="02020603050405020304" pitchFamily="18" charset="0"/>
              </a:rPr>
              <a:t>for each</a:t>
            </a:r>
            <a:r>
              <a:rPr lang="en-US" altLang="ko-KR" sz="1800" dirty="0" smtClean="0">
                <a:latin typeface="Times" panose="02020603050405020304" pitchFamily="18" charset="0"/>
              </a:rPr>
              <a:t> </a:t>
            </a:r>
            <a:r>
              <a:rPr lang="en-US" altLang="ko-KR" sz="1800" i="1" dirty="0" smtClean="0">
                <a:latin typeface="Times" panose="02020603050405020304" pitchFamily="18" charset="0"/>
              </a:rPr>
              <a:t>v</a:t>
            </a:r>
            <a:r>
              <a:rPr lang="en-US" altLang="ko-KR" sz="1800" dirty="0" smtClean="0">
                <a:latin typeface="Times" panose="02020603050405020304" pitchFamily="18" charset="0"/>
              </a:rPr>
              <a:t> </a:t>
            </a:r>
            <a:r>
              <a:rPr lang="en-US" altLang="ko-KR" sz="1600" dirty="0" smtClean="0">
                <a:latin typeface="Times New Roman" panose="02020603050405020304" pitchFamily="18" charset="0"/>
              </a:rPr>
              <a:t>∈</a:t>
            </a:r>
            <a:r>
              <a:rPr lang="en-US" altLang="ko-KR" sz="1800" dirty="0" smtClean="0">
                <a:latin typeface="Times New Roman" panose="02020603050405020304" pitchFamily="18" charset="0"/>
              </a:rPr>
              <a:t> </a:t>
            </a:r>
            <a:r>
              <a:rPr lang="en-US" altLang="ko-KR" sz="1800" i="1" dirty="0" smtClean="0">
                <a:latin typeface="Times New Roman" panose="02020603050405020304" pitchFamily="18" charset="0"/>
              </a:rPr>
              <a:t>L</a:t>
            </a:r>
            <a:r>
              <a:rPr lang="en-US" altLang="ko-KR" sz="1800" dirty="0" smtClean="0">
                <a:latin typeface="Times New Roman" panose="02020603050405020304" pitchFamily="18" charset="0"/>
              </a:rPr>
              <a:t>(</a:t>
            </a:r>
            <a:r>
              <a:rPr lang="en-US" altLang="ko-KR" sz="1800" i="1" dirty="0" smtClean="0">
                <a:latin typeface="Times New Roman" panose="02020603050405020304" pitchFamily="18" charset="0"/>
              </a:rPr>
              <a:t>u</a:t>
            </a:r>
            <a:r>
              <a:rPr lang="en-US" altLang="ko-KR" sz="1800" dirty="0" smtClean="0">
                <a:latin typeface="Times New Roman" panose="02020603050405020304" pitchFamily="18" charset="0"/>
              </a:rPr>
              <a:t>)</a:t>
            </a:r>
            <a:endParaRPr lang="en-US" altLang="ko-KR" sz="1800" dirty="0" smtClean="0">
              <a:latin typeface="Times" panose="02020603050405020304" pitchFamily="18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800" dirty="0" smtClean="0">
                <a:latin typeface="Times" panose="02020603050405020304" pitchFamily="18" charset="0"/>
              </a:rPr>
              <a:t>				</a:t>
            </a:r>
            <a:r>
              <a:rPr lang="en-US" altLang="ko-KR" sz="1800" b="1" dirty="0" smtClean="0">
                <a:solidFill>
                  <a:schemeClr val="accent2"/>
                </a:solidFill>
                <a:latin typeface="Times" panose="02020603050405020304" pitchFamily="18" charset="0"/>
              </a:rPr>
              <a:t>if</a:t>
            </a:r>
            <a:r>
              <a:rPr lang="en-US" altLang="ko-KR" sz="1800" dirty="0" smtClean="0">
                <a:latin typeface="Times" panose="02020603050405020304" pitchFamily="18" charset="0"/>
              </a:rPr>
              <a:t> (</a:t>
            </a:r>
            <a:r>
              <a:rPr lang="en-US" altLang="ko-KR" sz="1800" dirty="0" smtClean="0">
                <a:latin typeface="Times New Roman" panose="02020603050405020304" pitchFamily="18" charset="0"/>
              </a:rPr>
              <a:t>visited[</a:t>
            </a:r>
            <a:r>
              <a:rPr lang="en-US" altLang="ko-KR" sz="1800" i="1" dirty="0" smtClean="0">
                <a:latin typeface="Times New Roman" panose="02020603050405020304" pitchFamily="18" charset="0"/>
              </a:rPr>
              <a:t>v</a:t>
            </a:r>
            <a:r>
              <a:rPr lang="en-US" altLang="ko-KR" sz="1800" dirty="0" smtClean="0">
                <a:latin typeface="Times New Roman" panose="02020603050405020304" pitchFamily="18" charset="0"/>
              </a:rPr>
              <a:t>]</a:t>
            </a:r>
            <a:r>
              <a:rPr lang="en-US" altLang="ko-KR" sz="1800" i="1" dirty="0" smtClean="0">
                <a:latin typeface="Times New Roman" panose="02020603050405020304" pitchFamily="18" charset="0"/>
              </a:rPr>
              <a:t> = </a:t>
            </a:r>
            <a:r>
              <a:rPr lang="en-US" altLang="ko-KR" sz="1800" dirty="0" smtClean="0">
                <a:latin typeface="Times New Roman" panose="02020603050405020304" pitchFamily="18" charset="0"/>
              </a:rPr>
              <a:t>NO) </a:t>
            </a:r>
            <a:r>
              <a:rPr lang="en-US" altLang="ko-KR" sz="1800" b="1" dirty="0" smtClean="0">
                <a:solidFill>
                  <a:schemeClr val="accent2"/>
                </a:solidFill>
                <a:latin typeface="Times New Roman" panose="02020603050405020304" pitchFamily="18" charset="0"/>
              </a:rPr>
              <a:t>then</a:t>
            </a:r>
            <a:r>
              <a:rPr lang="en-US" altLang="ko-KR" sz="1800" dirty="0" smtClean="0">
                <a:latin typeface="Times New Roman" panose="02020603050405020304" pitchFamily="18" charset="0"/>
              </a:rPr>
              <a:t> </a:t>
            </a:r>
            <a:endParaRPr lang="en-US" altLang="ko-KR" sz="1800" dirty="0" smtClean="0">
              <a:latin typeface="Times" panose="02020603050405020304" pitchFamily="18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800" dirty="0" smtClean="0">
                <a:latin typeface="Times" panose="02020603050405020304" pitchFamily="18" charset="0"/>
              </a:rPr>
              <a:t>				</a:t>
            </a:r>
            <a:r>
              <a:rPr lang="en-US" altLang="ko-KR" sz="1800" smtClean="0">
                <a:latin typeface="Times" panose="02020603050405020304" pitchFamily="18" charset="0"/>
              </a:rPr>
              <a:t>	visited[</a:t>
            </a:r>
            <a:r>
              <a:rPr lang="en-US" altLang="ko-KR" sz="1800" i="1" smtClean="0">
                <a:latin typeface="Times" panose="02020603050405020304" pitchFamily="18" charset="0"/>
              </a:rPr>
              <a:t>v</a:t>
            </a:r>
            <a:r>
              <a:rPr lang="en-US" altLang="ko-KR" sz="1800" smtClean="0">
                <a:latin typeface="Times" panose="02020603050405020304" pitchFamily="18" charset="0"/>
              </a:rPr>
              <a:t>] </a:t>
            </a:r>
            <a:r>
              <a:rPr lang="en-US" altLang="ko-KR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←</a:t>
            </a:r>
            <a:r>
              <a:rPr lang="en-US" altLang="ko-KR" sz="1800" dirty="0" smtClean="0">
                <a:latin typeface="Times" panose="02020603050405020304" pitchFamily="18" charset="0"/>
              </a:rPr>
              <a:t> YES;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800" dirty="0" smtClean="0">
                <a:latin typeface="Times" panose="02020603050405020304" pitchFamily="18" charset="0"/>
              </a:rPr>
              <a:t>					</a:t>
            </a:r>
            <a:r>
              <a:rPr lang="en-US" altLang="ko-KR" sz="1800" dirty="0" err="1" smtClean="0">
                <a:latin typeface="Times" panose="02020603050405020304" pitchFamily="18" charset="0"/>
              </a:rPr>
              <a:t>enqueue</a:t>
            </a:r>
            <a:r>
              <a:rPr lang="en-US" altLang="ko-KR" sz="1800" dirty="0" smtClean="0">
                <a:latin typeface="Times" panose="02020603050405020304" pitchFamily="18" charset="0"/>
              </a:rPr>
              <a:t>(</a:t>
            </a:r>
            <a:r>
              <a:rPr lang="en-US" altLang="ko-KR" sz="1800" i="1" dirty="0" smtClean="0">
                <a:latin typeface="Times" panose="02020603050405020304" pitchFamily="18" charset="0"/>
              </a:rPr>
              <a:t>Q, v</a:t>
            </a:r>
            <a:r>
              <a:rPr lang="en-US" altLang="ko-KR" sz="1800" dirty="0" smtClean="0">
                <a:latin typeface="Times" panose="02020603050405020304" pitchFamily="18" charset="0"/>
              </a:rPr>
              <a:t>);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800" dirty="0" smtClean="0">
                <a:latin typeface="Times" panose="02020603050405020304" pitchFamily="18" charset="0"/>
              </a:rPr>
              <a:t>				}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ko-KR" sz="1800" dirty="0" smtClean="0">
              <a:latin typeface="Times" panose="02020603050405020304" pitchFamily="18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800" dirty="0" smtClean="0">
                <a:latin typeface="Times" panose="02020603050405020304" pitchFamily="18" charset="0"/>
              </a:rPr>
              <a:t>		}</a:t>
            </a:r>
            <a:endParaRPr lang="en-US" altLang="ko-KR" sz="800" dirty="0" smtClean="0">
              <a:latin typeface="Times" panose="02020603050405020304" pitchFamily="18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800" dirty="0" smtClean="0">
                <a:latin typeface="Times" panose="02020603050405020304" pitchFamily="18" charset="0"/>
              </a:rPr>
              <a:t>}</a:t>
            </a:r>
          </a:p>
        </p:txBody>
      </p:sp>
      <p:sp>
        <p:nvSpPr>
          <p:cNvPr id="43012" name="Text Box 5"/>
          <p:cNvSpPr txBox="1">
            <a:spLocks noChangeArrowheads="1"/>
          </p:cNvSpPr>
          <p:nvPr/>
        </p:nvSpPr>
        <p:spPr bwMode="auto">
          <a:xfrm>
            <a:off x="5289550" y="5956300"/>
            <a:ext cx="37240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ko-KR" altLang="en-US" sz="2400">
                <a:latin typeface="+mn-ea"/>
                <a:ea typeface="+mn-ea"/>
              </a:rPr>
              <a:t>수행시간</a:t>
            </a:r>
            <a:r>
              <a:rPr lang="en-US" altLang="ko-KR" sz="2400">
                <a:latin typeface="+mn-ea"/>
                <a:ea typeface="+mn-ea"/>
              </a:rPr>
              <a:t>: </a:t>
            </a:r>
            <a:r>
              <a:rPr lang="el-GR" altLang="ko-KR" sz="2400">
                <a:latin typeface="+mn-ea"/>
                <a:ea typeface="+mn-ea"/>
              </a:rPr>
              <a:t>Θ</a:t>
            </a:r>
            <a:r>
              <a:rPr lang="en-US" altLang="ko-KR" sz="2400">
                <a:latin typeface="+mn-ea"/>
                <a:ea typeface="+mn-ea"/>
              </a:rPr>
              <a:t>(|</a:t>
            </a:r>
            <a:r>
              <a:rPr lang="en-US" altLang="ko-KR" sz="2400" i="1">
                <a:latin typeface="+mn-ea"/>
                <a:ea typeface="+mn-ea"/>
              </a:rPr>
              <a:t>V</a:t>
            </a:r>
            <a:r>
              <a:rPr lang="en-US" altLang="ko-KR" sz="2400">
                <a:latin typeface="+mn-ea"/>
                <a:ea typeface="+mn-ea"/>
              </a:rPr>
              <a:t>|+|</a:t>
            </a:r>
            <a:r>
              <a:rPr lang="en-US" altLang="ko-KR" sz="2400" i="1">
                <a:latin typeface="+mn-ea"/>
                <a:ea typeface="+mn-ea"/>
              </a:rPr>
              <a:t>E</a:t>
            </a:r>
            <a:r>
              <a:rPr lang="en-US" altLang="ko-KR" sz="2400">
                <a:latin typeface="+mn-ea"/>
                <a:ea typeface="+mn-ea"/>
              </a:rPr>
              <a:t>|)</a:t>
            </a:r>
            <a:endParaRPr lang="en-US" altLang="el-GR" sz="2400">
              <a:latin typeface="+mn-ea"/>
              <a:ea typeface="+mn-ea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16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" y="1814513"/>
            <a:ext cx="7270750" cy="384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ko-KR" altLang="en-US" sz="3600" dirty="0"/>
              <a:t>동일한 </a:t>
            </a:r>
            <a:r>
              <a:rPr lang="en-US" altLang="ko-KR" sz="3600" dirty="0"/>
              <a:t>Tree</a:t>
            </a:r>
            <a:r>
              <a:rPr lang="ko-KR" altLang="en-US" sz="3600" dirty="0"/>
              <a:t>를 각각 </a:t>
            </a:r>
            <a:r>
              <a:rPr lang="en-US" altLang="ko-KR" sz="3600" dirty="0"/>
              <a:t>DFS/BFS</a:t>
            </a:r>
            <a:r>
              <a:rPr lang="ko-KR" altLang="en-US" sz="3600" dirty="0"/>
              <a:t>로 방문하기</a:t>
            </a:r>
            <a:endParaRPr lang="en-US" altLang="ko-KR" sz="36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1241425" y="1652588"/>
            <a:ext cx="857250" cy="51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b="1">
                <a:latin typeface="Times" panose="02020603050405020304" pitchFamily="18" charset="0"/>
              </a:rPr>
              <a:t>DFS</a:t>
            </a:r>
          </a:p>
        </p:txBody>
      </p:sp>
      <p:sp>
        <p:nvSpPr>
          <p:cNvPr id="45061" name="Text Box 5"/>
          <p:cNvSpPr txBox="1">
            <a:spLocks noChangeArrowheads="1"/>
          </p:cNvSpPr>
          <p:nvPr/>
        </p:nvSpPr>
        <p:spPr bwMode="auto">
          <a:xfrm>
            <a:off x="5267325" y="1614488"/>
            <a:ext cx="836613" cy="51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b="1">
                <a:latin typeface="Times" panose="02020603050405020304" pitchFamily="18" charset="0"/>
              </a:rPr>
              <a:t>BFS</a:t>
            </a:r>
          </a:p>
        </p:txBody>
      </p:sp>
      <p:sp>
        <p:nvSpPr>
          <p:cNvPr id="545798" name="Line 6"/>
          <p:cNvSpPr>
            <a:spLocks noChangeShapeType="1"/>
          </p:cNvSpPr>
          <p:nvPr/>
        </p:nvSpPr>
        <p:spPr bwMode="auto">
          <a:xfrm flipH="1">
            <a:off x="1003300" y="2222500"/>
            <a:ext cx="2184400" cy="32258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5799" name="Freeform 7"/>
          <p:cNvSpPr>
            <a:spLocks/>
          </p:cNvSpPr>
          <p:nvPr/>
        </p:nvSpPr>
        <p:spPr bwMode="auto">
          <a:xfrm>
            <a:off x="1092200" y="4419600"/>
            <a:ext cx="1397000" cy="1041400"/>
          </a:xfrm>
          <a:custGeom>
            <a:avLst/>
            <a:gdLst>
              <a:gd name="T0" fmla="*/ 0 w 880"/>
              <a:gd name="T1" fmla="*/ 1041400 h 656"/>
              <a:gd name="T2" fmla="*/ 685800 w 880"/>
              <a:gd name="T3" fmla="*/ 0 h 656"/>
              <a:gd name="T4" fmla="*/ 1397000 w 880"/>
              <a:gd name="T5" fmla="*/ 1016000 h 65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80" h="656">
                <a:moveTo>
                  <a:pt x="0" y="656"/>
                </a:moveTo>
                <a:lnTo>
                  <a:pt x="432" y="0"/>
                </a:lnTo>
                <a:lnTo>
                  <a:pt x="880" y="640"/>
                </a:lnTo>
              </a:path>
            </a:pathLst>
          </a:custGeom>
          <a:noFill/>
          <a:ln w="57150" cmpd="sng">
            <a:solidFill>
              <a:schemeClr val="accent2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5800" name="Freeform 8"/>
          <p:cNvSpPr>
            <a:spLocks/>
          </p:cNvSpPr>
          <p:nvPr/>
        </p:nvSpPr>
        <p:spPr bwMode="auto">
          <a:xfrm>
            <a:off x="1854200" y="3314700"/>
            <a:ext cx="1384300" cy="2057400"/>
          </a:xfrm>
          <a:custGeom>
            <a:avLst/>
            <a:gdLst>
              <a:gd name="T0" fmla="*/ 711200 w 872"/>
              <a:gd name="T1" fmla="*/ 2057400 h 1296"/>
              <a:gd name="T2" fmla="*/ 0 w 872"/>
              <a:gd name="T3" fmla="*/ 1041400 h 1296"/>
              <a:gd name="T4" fmla="*/ 685800 w 872"/>
              <a:gd name="T5" fmla="*/ 0 h 1296"/>
              <a:gd name="T6" fmla="*/ 1384300 w 872"/>
              <a:gd name="T7" fmla="*/ 1066800 h 129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72" h="1296">
                <a:moveTo>
                  <a:pt x="448" y="1296"/>
                </a:moveTo>
                <a:lnTo>
                  <a:pt x="0" y="656"/>
                </a:lnTo>
                <a:lnTo>
                  <a:pt x="432" y="0"/>
                </a:lnTo>
                <a:lnTo>
                  <a:pt x="872" y="672"/>
                </a:lnTo>
              </a:path>
            </a:pathLst>
          </a:custGeom>
          <a:noFill/>
          <a:ln w="57150" cmpd="sng">
            <a:solidFill>
              <a:schemeClr val="accent2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5801" name="Freeform 9"/>
          <p:cNvSpPr>
            <a:spLocks/>
          </p:cNvSpPr>
          <p:nvPr/>
        </p:nvSpPr>
        <p:spPr bwMode="auto">
          <a:xfrm>
            <a:off x="2603500" y="2286000"/>
            <a:ext cx="698500" cy="2019300"/>
          </a:xfrm>
          <a:custGeom>
            <a:avLst/>
            <a:gdLst>
              <a:gd name="T0" fmla="*/ 698500 w 440"/>
              <a:gd name="T1" fmla="*/ 2019300 h 1272"/>
              <a:gd name="T2" fmla="*/ 0 w 440"/>
              <a:gd name="T3" fmla="*/ 939800 h 1272"/>
              <a:gd name="T4" fmla="*/ 596900 w 440"/>
              <a:gd name="T5" fmla="*/ 0 h 1272"/>
              <a:gd name="T6" fmla="*/ 584200 w 440"/>
              <a:gd name="T7" fmla="*/ 977900 h 127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40" h="1272">
                <a:moveTo>
                  <a:pt x="440" y="1272"/>
                </a:moveTo>
                <a:lnTo>
                  <a:pt x="0" y="592"/>
                </a:lnTo>
                <a:lnTo>
                  <a:pt x="376" y="0"/>
                </a:lnTo>
                <a:lnTo>
                  <a:pt x="368" y="616"/>
                </a:lnTo>
              </a:path>
            </a:pathLst>
          </a:custGeom>
          <a:noFill/>
          <a:ln w="57150" cmpd="sng">
            <a:solidFill>
              <a:schemeClr val="accent2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5802" name="Freeform 10"/>
          <p:cNvSpPr>
            <a:spLocks/>
          </p:cNvSpPr>
          <p:nvPr/>
        </p:nvSpPr>
        <p:spPr bwMode="auto">
          <a:xfrm>
            <a:off x="3302000" y="2286000"/>
            <a:ext cx="660400" cy="990600"/>
          </a:xfrm>
          <a:custGeom>
            <a:avLst/>
            <a:gdLst>
              <a:gd name="T0" fmla="*/ 0 w 416"/>
              <a:gd name="T1" fmla="*/ 990600 h 624"/>
              <a:gd name="T2" fmla="*/ 0 w 416"/>
              <a:gd name="T3" fmla="*/ 0 h 624"/>
              <a:gd name="T4" fmla="*/ 660400 w 416"/>
              <a:gd name="T5" fmla="*/ 952500 h 62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16" h="624">
                <a:moveTo>
                  <a:pt x="0" y="624"/>
                </a:moveTo>
                <a:lnTo>
                  <a:pt x="0" y="0"/>
                </a:lnTo>
                <a:lnTo>
                  <a:pt x="416" y="600"/>
                </a:lnTo>
              </a:path>
            </a:pathLst>
          </a:custGeom>
          <a:noFill/>
          <a:ln w="57150" cmpd="sng">
            <a:solidFill>
              <a:schemeClr val="accent2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5803" name="Line 11"/>
          <p:cNvSpPr>
            <a:spLocks noChangeShapeType="1"/>
          </p:cNvSpPr>
          <p:nvPr/>
        </p:nvSpPr>
        <p:spPr bwMode="auto">
          <a:xfrm>
            <a:off x="6578600" y="2209800"/>
            <a:ext cx="762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5804" name="Line 12"/>
          <p:cNvSpPr>
            <a:spLocks noChangeShapeType="1"/>
          </p:cNvSpPr>
          <p:nvPr/>
        </p:nvSpPr>
        <p:spPr bwMode="auto">
          <a:xfrm>
            <a:off x="5867400" y="3289300"/>
            <a:ext cx="2222500" cy="127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5805" name="Line 13"/>
          <p:cNvSpPr>
            <a:spLocks noChangeShapeType="1"/>
          </p:cNvSpPr>
          <p:nvPr/>
        </p:nvSpPr>
        <p:spPr bwMode="auto">
          <a:xfrm>
            <a:off x="5118100" y="4381500"/>
            <a:ext cx="22352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5806" name="Line 14"/>
          <p:cNvSpPr>
            <a:spLocks noChangeShapeType="1"/>
          </p:cNvSpPr>
          <p:nvPr/>
        </p:nvSpPr>
        <p:spPr bwMode="auto">
          <a:xfrm>
            <a:off x="4508500" y="5435600"/>
            <a:ext cx="21209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97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54579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579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4579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4580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4580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4580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4580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4580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4580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4580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5798" grpId="0" animBg="1"/>
      <p:bldP spid="545799" grpId="0" animBg="1"/>
      <p:bldP spid="545800" grpId="0" animBg="1"/>
      <p:bldP spid="545801" grpId="0" animBg="1"/>
      <p:bldP spid="545802" grpId="0" animBg="1"/>
      <p:bldP spid="545803" grpId="0" animBg="1"/>
      <p:bldP spid="545804" grpId="0" animBg="1"/>
      <p:bldP spid="545805" grpId="0" animBg="1"/>
      <p:bldP spid="54580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7106" name="AutoShape 2"/>
          <p:cNvSpPr>
            <a:spLocks noChangeArrowheads="1"/>
          </p:cNvSpPr>
          <p:nvPr/>
        </p:nvSpPr>
        <p:spPr bwMode="auto">
          <a:xfrm>
            <a:off x="2668588" y="3124200"/>
            <a:ext cx="338137" cy="255588"/>
          </a:xfrm>
          <a:prstGeom prst="rightArrow">
            <a:avLst>
              <a:gd name="adj1" fmla="val 50000"/>
              <a:gd name="adj2" fmla="val 33074"/>
            </a:avLst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47107" name="Oval 3"/>
          <p:cNvSpPr>
            <a:spLocks noChangeArrowheads="1"/>
          </p:cNvSpPr>
          <p:nvPr/>
        </p:nvSpPr>
        <p:spPr bwMode="auto">
          <a:xfrm>
            <a:off x="152400" y="1997075"/>
            <a:ext cx="279400" cy="268288"/>
          </a:xfrm>
          <a:prstGeom prst="ellipse">
            <a:avLst/>
          </a:prstGeom>
          <a:solidFill>
            <a:srgbClr val="3399FF"/>
          </a:solidFill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1</a:t>
            </a:r>
          </a:p>
        </p:txBody>
      </p:sp>
      <p:sp>
        <p:nvSpPr>
          <p:cNvPr id="47108" name="Oval 4"/>
          <p:cNvSpPr>
            <a:spLocks noChangeArrowheads="1"/>
          </p:cNvSpPr>
          <p:nvPr/>
        </p:nvSpPr>
        <p:spPr bwMode="auto">
          <a:xfrm>
            <a:off x="922338" y="3209925"/>
            <a:ext cx="280987" cy="269875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endParaRPr kumimoji="1" lang="ko-KR" altLang="en-US" sz="1400">
              <a:latin typeface="굴림" panose="020B0600000101010101" pitchFamily="50" charset="-127"/>
            </a:endParaRPr>
          </a:p>
        </p:txBody>
      </p:sp>
      <p:sp>
        <p:nvSpPr>
          <p:cNvPr id="47109" name="Oval 5"/>
          <p:cNvSpPr>
            <a:spLocks noChangeArrowheads="1"/>
          </p:cNvSpPr>
          <p:nvPr/>
        </p:nvSpPr>
        <p:spPr bwMode="auto">
          <a:xfrm>
            <a:off x="152400" y="2805113"/>
            <a:ext cx="279400" cy="269875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DBB5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endParaRPr kumimoji="1" lang="ko-KR" altLang="en-US" sz="1400">
              <a:latin typeface="굴림" panose="020B0600000101010101" pitchFamily="50" charset="-127"/>
            </a:endParaRPr>
          </a:p>
        </p:txBody>
      </p:sp>
      <p:sp>
        <p:nvSpPr>
          <p:cNvPr id="47110" name="Oval 6"/>
          <p:cNvSpPr>
            <a:spLocks noChangeArrowheads="1"/>
          </p:cNvSpPr>
          <p:nvPr/>
        </p:nvSpPr>
        <p:spPr bwMode="auto">
          <a:xfrm>
            <a:off x="922338" y="2400300"/>
            <a:ext cx="280987" cy="269875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DBB5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endParaRPr kumimoji="1" lang="ko-KR" altLang="en-US" sz="1400">
              <a:latin typeface="굴림" panose="020B0600000101010101" pitchFamily="50" charset="-127"/>
            </a:endParaRPr>
          </a:p>
        </p:txBody>
      </p:sp>
      <p:sp>
        <p:nvSpPr>
          <p:cNvPr id="47111" name="Oval 7"/>
          <p:cNvSpPr>
            <a:spLocks noChangeArrowheads="1"/>
          </p:cNvSpPr>
          <p:nvPr/>
        </p:nvSpPr>
        <p:spPr bwMode="auto">
          <a:xfrm>
            <a:off x="1693863" y="2738438"/>
            <a:ext cx="280987" cy="268287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DBB5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endParaRPr kumimoji="1" lang="ko-KR" altLang="en-US" sz="1400">
              <a:latin typeface="굴림" panose="020B0600000101010101" pitchFamily="50" charset="-127"/>
            </a:endParaRPr>
          </a:p>
        </p:txBody>
      </p:sp>
      <p:sp>
        <p:nvSpPr>
          <p:cNvPr id="47112" name="Oval 8"/>
          <p:cNvSpPr>
            <a:spLocks noChangeArrowheads="1"/>
          </p:cNvSpPr>
          <p:nvPr/>
        </p:nvSpPr>
        <p:spPr bwMode="auto">
          <a:xfrm>
            <a:off x="1693863" y="1962150"/>
            <a:ext cx="280987" cy="269875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DBB5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endParaRPr kumimoji="1" lang="ko-KR" altLang="en-US" sz="1400">
              <a:latin typeface="굴림" panose="020B0600000101010101" pitchFamily="50" charset="-127"/>
            </a:endParaRPr>
          </a:p>
        </p:txBody>
      </p:sp>
      <p:sp>
        <p:nvSpPr>
          <p:cNvPr id="47113" name="Oval 9"/>
          <p:cNvSpPr>
            <a:spLocks noChangeArrowheads="1"/>
          </p:cNvSpPr>
          <p:nvPr/>
        </p:nvSpPr>
        <p:spPr bwMode="auto">
          <a:xfrm>
            <a:off x="922338" y="1592263"/>
            <a:ext cx="280987" cy="269875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DBB5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endParaRPr kumimoji="1" lang="ko-KR" altLang="en-US" sz="1400">
              <a:latin typeface="굴림" panose="020B0600000101010101" pitchFamily="50" charset="-127"/>
            </a:endParaRPr>
          </a:p>
        </p:txBody>
      </p:sp>
      <p:sp>
        <p:nvSpPr>
          <p:cNvPr id="47114" name="Line 10"/>
          <p:cNvSpPr>
            <a:spLocks noChangeShapeType="1"/>
          </p:cNvSpPr>
          <p:nvPr/>
        </p:nvSpPr>
        <p:spPr bwMode="auto">
          <a:xfrm>
            <a:off x="414338" y="2198688"/>
            <a:ext cx="531812" cy="26035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5" name="Line 11"/>
          <p:cNvSpPr>
            <a:spLocks noChangeShapeType="1"/>
          </p:cNvSpPr>
          <p:nvPr/>
        </p:nvSpPr>
        <p:spPr bwMode="auto">
          <a:xfrm flipV="1">
            <a:off x="431800" y="2593975"/>
            <a:ext cx="506413" cy="2794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6" name="Line 12"/>
          <p:cNvSpPr>
            <a:spLocks noChangeShapeType="1"/>
          </p:cNvSpPr>
          <p:nvPr/>
        </p:nvSpPr>
        <p:spPr bwMode="auto">
          <a:xfrm flipV="1">
            <a:off x="361950" y="1727200"/>
            <a:ext cx="560388" cy="277813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7" name="Line 13"/>
          <p:cNvSpPr>
            <a:spLocks noChangeShapeType="1"/>
          </p:cNvSpPr>
          <p:nvPr/>
        </p:nvSpPr>
        <p:spPr bwMode="auto">
          <a:xfrm flipV="1">
            <a:off x="1187450" y="2174875"/>
            <a:ext cx="533400" cy="28575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8" name="Line 14"/>
          <p:cNvSpPr>
            <a:spLocks noChangeShapeType="1"/>
          </p:cNvSpPr>
          <p:nvPr/>
        </p:nvSpPr>
        <p:spPr bwMode="auto">
          <a:xfrm>
            <a:off x="425450" y="3000375"/>
            <a:ext cx="504825" cy="2921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9" name="Line 15"/>
          <p:cNvSpPr>
            <a:spLocks noChangeShapeType="1"/>
          </p:cNvSpPr>
          <p:nvPr/>
        </p:nvSpPr>
        <p:spPr bwMode="auto">
          <a:xfrm flipV="1">
            <a:off x="1193800" y="2967038"/>
            <a:ext cx="527050" cy="3175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20" name="Line 16"/>
          <p:cNvSpPr>
            <a:spLocks noChangeShapeType="1"/>
          </p:cNvSpPr>
          <p:nvPr/>
        </p:nvSpPr>
        <p:spPr bwMode="auto">
          <a:xfrm>
            <a:off x="274638" y="2257425"/>
            <a:ext cx="7937" cy="544513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21" name="Line 17"/>
          <p:cNvSpPr>
            <a:spLocks noChangeShapeType="1"/>
          </p:cNvSpPr>
          <p:nvPr/>
        </p:nvSpPr>
        <p:spPr bwMode="auto">
          <a:xfrm flipV="1">
            <a:off x="428625" y="2903538"/>
            <a:ext cx="1266825" cy="23812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22" name="Oval 18"/>
          <p:cNvSpPr>
            <a:spLocks noChangeArrowheads="1"/>
          </p:cNvSpPr>
          <p:nvPr/>
        </p:nvSpPr>
        <p:spPr bwMode="auto">
          <a:xfrm>
            <a:off x="2449513" y="2397125"/>
            <a:ext cx="280987" cy="268288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DBB5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endParaRPr kumimoji="1" lang="ko-KR" altLang="en-US" sz="1400">
              <a:latin typeface="굴림" panose="020B0600000101010101" pitchFamily="50" charset="-127"/>
            </a:endParaRPr>
          </a:p>
        </p:txBody>
      </p:sp>
      <p:sp>
        <p:nvSpPr>
          <p:cNvPr id="47123" name="Line 19"/>
          <p:cNvSpPr>
            <a:spLocks noChangeShapeType="1"/>
          </p:cNvSpPr>
          <p:nvPr/>
        </p:nvSpPr>
        <p:spPr bwMode="auto">
          <a:xfrm flipV="1">
            <a:off x="1968500" y="2571750"/>
            <a:ext cx="488950" cy="23495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24" name="Freeform 20"/>
          <p:cNvSpPr>
            <a:spLocks/>
          </p:cNvSpPr>
          <p:nvPr/>
        </p:nvSpPr>
        <p:spPr bwMode="auto">
          <a:xfrm>
            <a:off x="1204913" y="2652713"/>
            <a:ext cx="1335087" cy="749300"/>
          </a:xfrm>
          <a:custGeom>
            <a:avLst/>
            <a:gdLst>
              <a:gd name="T0" fmla="*/ 1335087 w 841"/>
              <a:gd name="T1" fmla="*/ 0 h 472"/>
              <a:gd name="T2" fmla="*/ 996950 w 841"/>
              <a:gd name="T3" fmla="*/ 384175 h 472"/>
              <a:gd name="T4" fmla="*/ 393700 w 841"/>
              <a:gd name="T5" fmla="*/ 739775 h 472"/>
              <a:gd name="T6" fmla="*/ 0 w 841"/>
              <a:gd name="T7" fmla="*/ 749300 h 47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41" h="472">
                <a:moveTo>
                  <a:pt x="841" y="0"/>
                </a:moveTo>
                <a:lnTo>
                  <a:pt x="628" y="242"/>
                </a:lnTo>
                <a:lnTo>
                  <a:pt x="248" y="466"/>
                </a:lnTo>
                <a:lnTo>
                  <a:pt x="0" y="472"/>
                </a:lnTo>
              </a:path>
            </a:pathLst>
          </a:custGeom>
          <a:noFill/>
          <a:ln w="3175" cmpd="sng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25" name="Line 21"/>
          <p:cNvSpPr>
            <a:spLocks noChangeShapeType="1"/>
          </p:cNvSpPr>
          <p:nvPr/>
        </p:nvSpPr>
        <p:spPr bwMode="auto">
          <a:xfrm flipV="1">
            <a:off x="1052513" y="1870075"/>
            <a:ext cx="0" cy="51752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26" name="Oval 22"/>
          <p:cNvSpPr>
            <a:spLocks noChangeArrowheads="1"/>
          </p:cNvSpPr>
          <p:nvPr/>
        </p:nvSpPr>
        <p:spPr bwMode="auto">
          <a:xfrm>
            <a:off x="3333750" y="2028825"/>
            <a:ext cx="279400" cy="268288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1</a:t>
            </a:r>
          </a:p>
        </p:txBody>
      </p:sp>
      <p:sp>
        <p:nvSpPr>
          <p:cNvPr id="47127" name="Oval 23"/>
          <p:cNvSpPr>
            <a:spLocks noChangeArrowheads="1"/>
          </p:cNvSpPr>
          <p:nvPr/>
        </p:nvSpPr>
        <p:spPr bwMode="auto">
          <a:xfrm>
            <a:off x="4103688" y="3241675"/>
            <a:ext cx="280987" cy="269875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endParaRPr kumimoji="1" lang="ko-KR" altLang="en-US" sz="1400">
              <a:latin typeface="굴림" panose="020B0600000101010101" pitchFamily="50" charset="-127"/>
            </a:endParaRPr>
          </a:p>
        </p:txBody>
      </p:sp>
      <p:sp>
        <p:nvSpPr>
          <p:cNvPr id="47128" name="Oval 24"/>
          <p:cNvSpPr>
            <a:spLocks noChangeArrowheads="1"/>
          </p:cNvSpPr>
          <p:nvPr/>
        </p:nvSpPr>
        <p:spPr bwMode="auto">
          <a:xfrm>
            <a:off x="3333750" y="2836863"/>
            <a:ext cx="279400" cy="269875"/>
          </a:xfrm>
          <a:prstGeom prst="ellipse">
            <a:avLst/>
          </a:prstGeom>
          <a:solidFill>
            <a:srgbClr val="3399FF"/>
          </a:solidFill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4</a:t>
            </a:r>
          </a:p>
        </p:txBody>
      </p:sp>
      <p:sp>
        <p:nvSpPr>
          <p:cNvPr id="47129" name="Oval 25"/>
          <p:cNvSpPr>
            <a:spLocks noChangeArrowheads="1"/>
          </p:cNvSpPr>
          <p:nvPr/>
        </p:nvSpPr>
        <p:spPr bwMode="auto">
          <a:xfrm>
            <a:off x="4103688" y="2432050"/>
            <a:ext cx="280987" cy="269875"/>
          </a:xfrm>
          <a:prstGeom prst="ellipse">
            <a:avLst/>
          </a:prstGeom>
          <a:solidFill>
            <a:srgbClr val="3399FF"/>
          </a:solidFill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3</a:t>
            </a:r>
          </a:p>
        </p:txBody>
      </p:sp>
      <p:sp>
        <p:nvSpPr>
          <p:cNvPr id="47130" name="Oval 26"/>
          <p:cNvSpPr>
            <a:spLocks noChangeArrowheads="1"/>
          </p:cNvSpPr>
          <p:nvPr/>
        </p:nvSpPr>
        <p:spPr bwMode="auto">
          <a:xfrm>
            <a:off x="4875213" y="2770188"/>
            <a:ext cx="280987" cy="268287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DBB5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endParaRPr kumimoji="1" lang="ko-KR" altLang="en-US" sz="1400">
              <a:latin typeface="굴림" panose="020B0600000101010101" pitchFamily="50" charset="-127"/>
            </a:endParaRPr>
          </a:p>
        </p:txBody>
      </p:sp>
      <p:sp>
        <p:nvSpPr>
          <p:cNvPr id="47131" name="Oval 27"/>
          <p:cNvSpPr>
            <a:spLocks noChangeArrowheads="1"/>
          </p:cNvSpPr>
          <p:nvPr/>
        </p:nvSpPr>
        <p:spPr bwMode="auto">
          <a:xfrm>
            <a:off x="4875213" y="1993900"/>
            <a:ext cx="280987" cy="269875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DBB5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endParaRPr kumimoji="1" lang="ko-KR" altLang="en-US" sz="1400">
              <a:latin typeface="굴림" panose="020B0600000101010101" pitchFamily="50" charset="-127"/>
            </a:endParaRPr>
          </a:p>
        </p:txBody>
      </p:sp>
      <p:sp>
        <p:nvSpPr>
          <p:cNvPr id="47132" name="Oval 28"/>
          <p:cNvSpPr>
            <a:spLocks noChangeArrowheads="1"/>
          </p:cNvSpPr>
          <p:nvPr/>
        </p:nvSpPr>
        <p:spPr bwMode="auto">
          <a:xfrm>
            <a:off x="4103688" y="1624013"/>
            <a:ext cx="280987" cy="269875"/>
          </a:xfrm>
          <a:prstGeom prst="ellipse">
            <a:avLst/>
          </a:prstGeom>
          <a:solidFill>
            <a:srgbClr val="3399FF"/>
          </a:solidFill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2</a:t>
            </a:r>
          </a:p>
        </p:txBody>
      </p:sp>
      <p:sp>
        <p:nvSpPr>
          <p:cNvPr id="47133" name="Line 29"/>
          <p:cNvSpPr>
            <a:spLocks noChangeShapeType="1"/>
          </p:cNvSpPr>
          <p:nvPr/>
        </p:nvSpPr>
        <p:spPr bwMode="auto">
          <a:xfrm>
            <a:off x="3595688" y="2230438"/>
            <a:ext cx="531812" cy="2603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34" name="Line 30"/>
          <p:cNvSpPr>
            <a:spLocks noChangeShapeType="1"/>
          </p:cNvSpPr>
          <p:nvPr/>
        </p:nvSpPr>
        <p:spPr bwMode="auto">
          <a:xfrm flipV="1">
            <a:off x="3613150" y="2625725"/>
            <a:ext cx="506413" cy="2794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35" name="Line 31"/>
          <p:cNvSpPr>
            <a:spLocks noChangeShapeType="1"/>
          </p:cNvSpPr>
          <p:nvPr/>
        </p:nvSpPr>
        <p:spPr bwMode="auto">
          <a:xfrm flipV="1">
            <a:off x="3543300" y="1758950"/>
            <a:ext cx="560388" cy="27781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36" name="Line 32"/>
          <p:cNvSpPr>
            <a:spLocks noChangeShapeType="1"/>
          </p:cNvSpPr>
          <p:nvPr/>
        </p:nvSpPr>
        <p:spPr bwMode="auto">
          <a:xfrm flipV="1">
            <a:off x="4368800" y="2206625"/>
            <a:ext cx="533400" cy="28575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37" name="Line 33"/>
          <p:cNvSpPr>
            <a:spLocks noChangeShapeType="1"/>
          </p:cNvSpPr>
          <p:nvPr/>
        </p:nvSpPr>
        <p:spPr bwMode="auto">
          <a:xfrm>
            <a:off x="3606800" y="3032125"/>
            <a:ext cx="504825" cy="2921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38" name="Line 34"/>
          <p:cNvSpPr>
            <a:spLocks noChangeShapeType="1"/>
          </p:cNvSpPr>
          <p:nvPr/>
        </p:nvSpPr>
        <p:spPr bwMode="auto">
          <a:xfrm flipV="1">
            <a:off x="4375150" y="2998788"/>
            <a:ext cx="527050" cy="3175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39" name="Line 35"/>
          <p:cNvSpPr>
            <a:spLocks noChangeShapeType="1"/>
          </p:cNvSpPr>
          <p:nvPr/>
        </p:nvSpPr>
        <p:spPr bwMode="auto">
          <a:xfrm>
            <a:off x="3455988" y="2289175"/>
            <a:ext cx="7937" cy="54451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40" name="Line 36"/>
          <p:cNvSpPr>
            <a:spLocks noChangeShapeType="1"/>
          </p:cNvSpPr>
          <p:nvPr/>
        </p:nvSpPr>
        <p:spPr bwMode="auto">
          <a:xfrm flipV="1">
            <a:off x="3609975" y="2935288"/>
            <a:ext cx="1266825" cy="23812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41" name="Oval 37"/>
          <p:cNvSpPr>
            <a:spLocks noChangeArrowheads="1"/>
          </p:cNvSpPr>
          <p:nvPr/>
        </p:nvSpPr>
        <p:spPr bwMode="auto">
          <a:xfrm>
            <a:off x="5630863" y="2428875"/>
            <a:ext cx="280987" cy="268288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DBB5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endParaRPr kumimoji="1" lang="ko-KR" altLang="en-US" sz="1400">
              <a:latin typeface="굴림" panose="020B0600000101010101" pitchFamily="50" charset="-127"/>
            </a:endParaRPr>
          </a:p>
        </p:txBody>
      </p:sp>
      <p:sp>
        <p:nvSpPr>
          <p:cNvPr id="47142" name="Line 38"/>
          <p:cNvSpPr>
            <a:spLocks noChangeShapeType="1"/>
          </p:cNvSpPr>
          <p:nvPr/>
        </p:nvSpPr>
        <p:spPr bwMode="auto">
          <a:xfrm flipV="1">
            <a:off x="5149850" y="2603500"/>
            <a:ext cx="488950" cy="23495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43" name="Freeform 39"/>
          <p:cNvSpPr>
            <a:spLocks/>
          </p:cNvSpPr>
          <p:nvPr/>
        </p:nvSpPr>
        <p:spPr bwMode="auto">
          <a:xfrm>
            <a:off x="4386263" y="2684463"/>
            <a:ext cx="1335087" cy="749300"/>
          </a:xfrm>
          <a:custGeom>
            <a:avLst/>
            <a:gdLst>
              <a:gd name="T0" fmla="*/ 1335087 w 841"/>
              <a:gd name="T1" fmla="*/ 0 h 472"/>
              <a:gd name="T2" fmla="*/ 996950 w 841"/>
              <a:gd name="T3" fmla="*/ 384175 h 472"/>
              <a:gd name="T4" fmla="*/ 393700 w 841"/>
              <a:gd name="T5" fmla="*/ 739775 h 472"/>
              <a:gd name="T6" fmla="*/ 0 w 841"/>
              <a:gd name="T7" fmla="*/ 749300 h 47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41" h="472">
                <a:moveTo>
                  <a:pt x="841" y="0"/>
                </a:moveTo>
                <a:lnTo>
                  <a:pt x="628" y="242"/>
                </a:lnTo>
                <a:lnTo>
                  <a:pt x="248" y="466"/>
                </a:lnTo>
                <a:lnTo>
                  <a:pt x="0" y="472"/>
                </a:lnTo>
              </a:path>
            </a:pathLst>
          </a:custGeom>
          <a:noFill/>
          <a:ln w="3175" cmpd="sng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44" name="Line 40"/>
          <p:cNvSpPr>
            <a:spLocks noChangeShapeType="1"/>
          </p:cNvSpPr>
          <p:nvPr/>
        </p:nvSpPr>
        <p:spPr bwMode="auto">
          <a:xfrm flipV="1">
            <a:off x="4233863" y="1901825"/>
            <a:ext cx="0" cy="51752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45" name="Oval 41"/>
          <p:cNvSpPr>
            <a:spLocks noChangeArrowheads="1"/>
          </p:cNvSpPr>
          <p:nvPr/>
        </p:nvSpPr>
        <p:spPr bwMode="auto">
          <a:xfrm>
            <a:off x="6251575" y="3162300"/>
            <a:ext cx="279400" cy="268288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1</a:t>
            </a:r>
          </a:p>
        </p:txBody>
      </p:sp>
      <p:sp>
        <p:nvSpPr>
          <p:cNvPr id="47146" name="Oval 42"/>
          <p:cNvSpPr>
            <a:spLocks noChangeArrowheads="1"/>
          </p:cNvSpPr>
          <p:nvPr/>
        </p:nvSpPr>
        <p:spPr bwMode="auto">
          <a:xfrm>
            <a:off x="7021513" y="4375150"/>
            <a:ext cx="280987" cy="269875"/>
          </a:xfrm>
          <a:prstGeom prst="ellipse">
            <a:avLst/>
          </a:prstGeom>
          <a:solidFill>
            <a:srgbClr val="3399FF"/>
          </a:solidFill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7</a:t>
            </a:r>
          </a:p>
        </p:txBody>
      </p:sp>
      <p:sp>
        <p:nvSpPr>
          <p:cNvPr id="47147" name="Oval 43"/>
          <p:cNvSpPr>
            <a:spLocks noChangeArrowheads="1"/>
          </p:cNvSpPr>
          <p:nvPr/>
        </p:nvSpPr>
        <p:spPr bwMode="auto">
          <a:xfrm>
            <a:off x="6251575" y="3970338"/>
            <a:ext cx="279400" cy="269875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4</a:t>
            </a:r>
          </a:p>
        </p:txBody>
      </p:sp>
      <p:sp>
        <p:nvSpPr>
          <p:cNvPr id="47148" name="Oval 44"/>
          <p:cNvSpPr>
            <a:spLocks noChangeArrowheads="1"/>
          </p:cNvSpPr>
          <p:nvPr/>
        </p:nvSpPr>
        <p:spPr bwMode="auto">
          <a:xfrm>
            <a:off x="7021513" y="3565525"/>
            <a:ext cx="280987" cy="269875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3</a:t>
            </a:r>
          </a:p>
        </p:txBody>
      </p:sp>
      <p:sp>
        <p:nvSpPr>
          <p:cNvPr id="47149" name="Oval 45"/>
          <p:cNvSpPr>
            <a:spLocks noChangeArrowheads="1"/>
          </p:cNvSpPr>
          <p:nvPr/>
        </p:nvSpPr>
        <p:spPr bwMode="auto">
          <a:xfrm>
            <a:off x="7793038" y="3903663"/>
            <a:ext cx="280987" cy="268287"/>
          </a:xfrm>
          <a:prstGeom prst="ellipse">
            <a:avLst/>
          </a:prstGeom>
          <a:solidFill>
            <a:srgbClr val="3399FF"/>
          </a:solidFill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6</a:t>
            </a:r>
          </a:p>
        </p:txBody>
      </p:sp>
      <p:sp>
        <p:nvSpPr>
          <p:cNvPr id="47150" name="Oval 46"/>
          <p:cNvSpPr>
            <a:spLocks noChangeArrowheads="1"/>
          </p:cNvSpPr>
          <p:nvPr/>
        </p:nvSpPr>
        <p:spPr bwMode="auto">
          <a:xfrm>
            <a:off x="7793038" y="3127375"/>
            <a:ext cx="280987" cy="269875"/>
          </a:xfrm>
          <a:prstGeom prst="ellipse">
            <a:avLst/>
          </a:prstGeom>
          <a:solidFill>
            <a:srgbClr val="3399FF"/>
          </a:solidFill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5</a:t>
            </a:r>
          </a:p>
        </p:txBody>
      </p:sp>
      <p:sp>
        <p:nvSpPr>
          <p:cNvPr id="47151" name="Oval 47"/>
          <p:cNvSpPr>
            <a:spLocks noChangeArrowheads="1"/>
          </p:cNvSpPr>
          <p:nvPr/>
        </p:nvSpPr>
        <p:spPr bwMode="auto">
          <a:xfrm>
            <a:off x="7021513" y="2757488"/>
            <a:ext cx="280987" cy="269875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2</a:t>
            </a:r>
          </a:p>
        </p:txBody>
      </p:sp>
      <p:sp>
        <p:nvSpPr>
          <p:cNvPr id="47152" name="Line 48"/>
          <p:cNvSpPr>
            <a:spLocks noChangeShapeType="1"/>
          </p:cNvSpPr>
          <p:nvPr/>
        </p:nvSpPr>
        <p:spPr bwMode="auto">
          <a:xfrm>
            <a:off x="6513513" y="3363913"/>
            <a:ext cx="531812" cy="260350"/>
          </a:xfrm>
          <a:prstGeom prst="line">
            <a:avLst/>
          </a:prstGeom>
          <a:noFill/>
          <a:ln w="57150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53" name="Line 49"/>
          <p:cNvSpPr>
            <a:spLocks noChangeShapeType="1"/>
          </p:cNvSpPr>
          <p:nvPr/>
        </p:nvSpPr>
        <p:spPr bwMode="auto">
          <a:xfrm flipV="1">
            <a:off x="6530975" y="3759200"/>
            <a:ext cx="506413" cy="2794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54" name="Line 50"/>
          <p:cNvSpPr>
            <a:spLocks noChangeShapeType="1"/>
          </p:cNvSpPr>
          <p:nvPr/>
        </p:nvSpPr>
        <p:spPr bwMode="auto">
          <a:xfrm flipV="1">
            <a:off x="6461125" y="2892425"/>
            <a:ext cx="560388" cy="277813"/>
          </a:xfrm>
          <a:prstGeom prst="line">
            <a:avLst/>
          </a:prstGeom>
          <a:noFill/>
          <a:ln w="57150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55" name="Line 51"/>
          <p:cNvSpPr>
            <a:spLocks noChangeShapeType="1"/>
          </p:cNvSpPr>
          <p:nvPr/>
        </p:nvSpPr>
        <p:spPr bwMode="auto">
          <a:xfrm flipV="1">
            <a:off x="7286625" y="3340100"/>
            <a:ext cx="533400" cy="2857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56" name="Line 52"/>
          <p:cNvSpPr>
            <a:spLocks noChangeShapeType="1"/>
          </p:cNvSpPr>
          <p:nvPr/>
        </p:nvSpPr>
        <p:spPr bwMode="auto">
          <a:xfrm>
            <a:off x="6524625" y="4165600"/>
            <a:ext cx="504825" cy="2921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57" name="Line 53"/>
          <p:cNvSpPr>
            <a:spLocks noChangeShapeType="1"/>
          </p:cNvSpPr>
          <p:nvPr/>
        </p:nvSpPr>
        <p:spPr bwMode="auto">
          <a:xfrm flipV="1">
            <a:off x="7292975" y="4132263"/>
            <a:ext cx="527050" cy="3175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58" name="Line 54"/>
          <p:cNvSpPr>
            <a:spLocks noChangeShapeType="1"/>
          </p:cNvSpPr>
          <p:nvPr/>
        </p:nvSpPr>
        <p:spPr bwMode="auto">
          <a:xfrm>
            <a:off x="6373813" y="3422650"/>
            <a:ext cx="7937" cy="544513"/>
          </a:xfrm>
          <a:prstGeom prst="line">
            <a:avLst/>
          </a:prstGeom>
          <a:noFill/>
          <a:ln w="57150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59" name="Line 55"/>
          <p:cNvSpPr>
            <a:spLocks noChangeShapeType="1"/>
          </p:cNvSpPr>
          <p:nvPr/>
        </p:nvSpPr>
        <p:spPr bwMode="auto">
          <a:xfrm flipV="1">
            <a:off x="6527800" y="4068763"/>
            <a:ext cx="1266825" cy="2381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60" name="Oval 56"/>
          <p:cNvSpPr>
            <a:spLocks noChangeArrowheads="1"/>
          </p:cNvSpPr>
          <p:nvPr/>
        </p:nvSpPr>
        <p:spPr bwMode="auto">
          <a:xfrm>
            <a:off x="8548688" y="3562350"/>
            <a:ext cx="280987" cy="268288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DBB5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endParaRPr kumimoji="1" lang="ko-KR" altLang="en-US" sz="1400">
              <a:latin typeface="굴림" panose="020B0600000101010101" pitchFamily="50" charset="-127"/>
            </a:endParaRPr>
          </a:p>
        </p:txBody>
      </p:sp>
      <p:sp>
        <p:nvSpPr>
          <p:cNvPr id="47161" name="Line 57"/>
          <p:cNvSpPr>
            <a:spLocks noChangeShapeType="1"/>
          </p:cNvSpPr>
          <p:nvPr/>
        </p:nvSpPr>
        <p:spPr bwMode="auto">
          <a:xfrm flipV="1">
            <a:off x="8067675" y="3736975"/>
            <a:ext cx="488950" cy="23495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62" name="Freeform 58"/>
          <p:cNvSpPr>
            <a:spLocks/>
          </p:cNvSpPr>
          <p:nvPr/>
        </p:nvSpPr>
        <p:spPr bwMode="auto">
          <a:xfrm>
            <a:off x="7304088" y="3817938"/>
            <a:ext cx="1335087" cy="749300"/>
          </a:xfrm>
          <a:custGeom>
            <a:avLst/>
            <a:gdLst>
              <a:gd name="T0" fmla="*/ 1335087 w 841"/>
              <a:gd name="T1" fmla="*/ 0 h 472"/>
              <a:gd name="T2" fmla="*/ 996950 w 841"/>
              <a:gd name="T3" fmla="*/ 384175 h 472"/>
              <a:gd name="T4" fmla="*/ 393700 w 841"/>
              <a:gd name="T5" fmla="*/ 739775 h 472"/>
              <a:gd name="T6" fmla="*/ 0 w 841"/>
              <a:gd name="T7" fmla="*/ 749300 h 47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41" h="472">
                <a:moveTo>
                  <a:pt x="841" y="0"/>
                </a:moveTo>
                <a:lnTo>
                  <a:pt x="628" y="242"/>
                </a:lnTo>
                <a:lnTo>
                  <a:pt x="248" y="466"/>
                </a:lnTo>
                <a:lnTo>
                  <a:pt x="0" y="472"/>
                </a:lnTo>
              </a:path>
            </a:pathLst>
          </a:custGeom>
          <a:noFill/>
          <a:ln w="3175" cmpd="sng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63" name="Line 59"/>
          <p:cNvSpPr>
            <a:spLocks noChangeShapeType="1"/>
          </p:cNvSpPr>
          <p:nvPr/>
        </p:nvSpPr>
        <p:spPr bwMode="auto">
          <a:xfrm flipV="1">
            <a:off x="7151688" y="3035300"/>
            <a:ext cx="0" cy="51752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64" name="Oval 60"/>
          <p:cNvSpPr>
            <a:spLocks noChangeArrowheads="1"/>
          </p:cNvSpPr>
          <p:nvPr/>
        </p:nvSpPr>
        <p:spPr bwMode="auto">
          <a:xfrm>
            <a:off x="3349625" y="4729163"/>
            <a:ext cx="279400" cy="268287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1</a:t>
            </a:r>
          </a:p>
        </p:txBody>
      </p:sp>
      <p:sp>
        <p:nvSpPr>
          <p:cNvPr id="47165" name="Oval 61"/>
          <p:cNvSpPr>
            <a:spLocks noChangeArrowheads="1"/>
          </p:cNvSpPr>
          <p:nvPr/>
        </p:nvSpPr>
        <p:spPr bwMode="auto">
          <a:xfrm>
            <a:off x="4119563" y="5942013"/>
            <a:ext cx="280987" cy="269875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7</a:t>
            </a:r>
          </a:p>
        </p:txBody>
      </p:sp>
      <p:sp>
        <p:nvSpPr>
          <p:cNvPr id="47166" name="Oval 62"/>
          <p:cNvSpPr>
            <a:spLocks noChangeArrowheads="1"/>
          </p:cNvSpPr>
          <p:nvPr/>
        </p:nvSpPr>
        <p:spPr bwMode="auto">
          <a:xfrm>
            <a:off x="3349625" y="5537200"/>
            <a:ext cx="279400" cy="269875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4</a:t>
            </a:r>
          </a:p>
        </p:txBody>
      </p:sp>
      <p:sp>
        <p:nvSpPr>
          <p:cNvPr id="47167" name="Oval 63"/>
          <p:cNvSpPr>
            <a:spLocks noChangeArrowheads="1"/>
          </p:cNvSpPr>
          <p:nvPr/>
        </p:nvSpPr>
        <p:spPr bwMode="auto">
          <a:xfrm>
            <a:off x="4119563" y="5132388"/>
            <a:ext cx="280987" cy="269875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3</a:t>
            </a:r>
          </a:p>
        </p:txBody>
      </p:sp>
      <p:sp>
        <p:nvSpPr>
          <p:cNvPr id="47168" name="Oval 64"/>
          <p:cNvSpPr>
            <a:spLocks noChangeArrowheads="1"/>
          </p:cNvSpPr>
          <p:nvPr/>
        </p:nvSpPr>
        <p:spPr bwMode="auto">
          <a:xfrm>
            <a:off x="4891088" y="5470525"/>
            <a:ext cx="280987" cy="268288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6</a:t>
            </a:r>
          </a:p>
        </p:txBody>
      </p:sp>
      <p:sp>
        <p:nvSpPr>
          <p:cNvPr id="47169" name="Oval 65"/>
          <p:cNvSpPr>
            <a:spLocks noChangeArrowheads="1"/>
          </p:cNvSpPr>
          <p:nvPr/>
        </p:nvSpPr>
        <p:spPr bwMode="auto">
          <a:xfrm>
            <a:off x="4891088" y="4694238"/>
            <a:ext cx="280987" cy="269875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5</a:t>
            </a:r>
          </a:p>
        </p:txBody>
      </p:sp>
      <p:sp>
        <p:nvSpPr>
          <p:cNvPr id="47170" name="Oval 66"/>
          <p:cNvSpPr>
            <a:spLocks noChangeArrowheads="1"/>
          </p:cNvSpPr>
          <p:nvPr/>
        </p:nvSpPr>
        <p:spPr bwMode="auto">
          <a:xfrm>
            <a:off x="4119563" y="4324350"/>
            <a:ext cx="280987" cy="269875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2</a:t>
            </a:r>
          </a:p>
        </p:txBody>
      </p:sp>
      <p:sp>
        <p:nvSpPr>
          <p:cNvPr id="47171" name="Line 67"/>
          <p:cNvSpPr>
            <a:spLocks noChangeShapeType="1"/>
          </p:cNvSpPr>
          <p:nvPr/>
        </p:nvSpPr>
        <p:spPr bwMode="auto">
          <a:xfrm>
            <a:off x="3611563" y="4930775"/>
            <a:ext cx="531812" cy="260350"/>
          </a:xfrm>
          <a:prstGeom prst="line">
            <a:avLst/>
          </a:prstGeom>
          <a:noFill/>
          <a:ln w="57150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72" name="Line 68"/>
          <p:cNvSpPr>
            <a:spLocks noChangeShapeType="1"/>
          </p:cNvSpPr>
          <p:nvPr/>
        </p:nvSpPr>
        <p:spPr bwMode="auto">
          <a:xfrm flipV="1">
            <a:off x="3629025" y="5326063"/>
            <a:ext cx="506413" cy="2794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73" name="Line 69"/>
          <p:cNvSpPr>
            <a:spLocks noChangeShapeType="1"/>
          </p:cNvSpPr>
          <p:nvPr/>
        </p:nvSpPr>
        <p:spPr bwMode="auto">
          <a:xfrm flipV="1">
            <a:off x="3559175" y="4459288"/>
            <a:ext cx="560388" cy="277812"/>
          </a:xfrm>
          <a:prstGeom prst="line">
            <a:avLst/>
          </a:prstGeom>
          <a:noFill/>
          <a:ln w="57150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74" name="Line 70"/>
          <p:cNvSpPr>
            <a:spLocks noChangeShapeType="1"/>
          </p:cNvSpPr>
          <p:nvPr/>
        </p:nvSpPr>
        <p:spPr bwMode="auto">
          <a:xfrm flipV="1">
            <a:off x="4384675" y="4906963"/>
            <a:ext cx="533400" cy="285750"/>
          </a:xfrm>
          <a:prstGeom prst="line">
            <a:avLst/>
          </a:prstGeom>
          <a:noFill/>
          <a:ln w="57150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75" name="Line 71"/>
          <p:cNvSpPr>
            <a:spLocks noChangeShapeType="1"/>
          </p:cNvSpPr>
          <p:nvPr/>
        </p:nvSpPr>
        <p:spPr bwMode="auto">
          <a:xfrm>
            <a:off x="3622675" y="5732463"/>
            <a:ext cx="504825" cy="292100"/>
          </a:xfrm>
          <a:prstGeom prst="line">
            <a:avLst/>
          </a:prstGeom>
          <a:noFill/>
          <a:ln w="57150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76" name="Line 72"/>
          <p:cNvSpPr>
            <a:spLocks noChangeShapeType="1"/>
          </p:cNvSpPr>
          <p:nvPr/>
        </p:nvSpPr>
        <p:spPr bwMode="auto">
          <a:xfrm flipV="1">
            <a:off x="4391025" y="5699125"/>
            <a:ext cx="527050" cy="3175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77" name="Line 73"/>
          <p:cNvSpPr>
            <a:spLocks noChangeShapeType="1"/>
          </p:cNvSpPr>
          <p:nvPr/>
        </p:nvSpPr>
        <p:spPr bwMode="auto">
          <a:xfrm>
            <a:off x="3471863" y="4989513"/>
            <a:ext cx="7937" cy="544512"/>
          </a:xfrm>
          <a:prstGeom prst="line">
            <a:avLst/>
          </a:prstGeom>
          <a:noFill/>
          <a:ln w="57150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78" name="Line 74"/>
          <p:cNvSpPr>
            <a:spLocks noChangeShapeType="1"/>
          </p:cNvSpPr>
          <p:nvPr/>
        </p:nvSpPr>
        <p:spPr bwMode="auto">
          <a:xfrm flipV="1">
            <a:off x="3625850" y="5635625"/>
            <a:ext cx="1266825" cy="23813"/>
          </a:xfrm>
          <a:prstGeom prst="line">
            <a:avLst/>
          </a:prstGeom>
          <a:noFill/>
          <a:ln w="57150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79" name="Oval 75"/>
          <p:cNvSpPr>
            <a:spLocks noChangeArrowheads="1"/>
          </p:cNvSpPr>
          <p:nvPr/>
        </p:nvSpPr>
        <p:spPr bwMode="auto">
          <a:xfrm>
            <a:off x="5646738" y="5129213"/>
            <a:ext cx="280987" cy="268287"/>
          </a:xfrm>
          <a:prstGeom prst="ellipse">
            <a:avLst/>
          </a:prstGeom>
          <a:solidFill>
            <a:srgbClr val="3399FF"/>
          </a:solidFill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8</a:t>
            </a:r>
          </a:p>
        </p:txBody>
      </p:sp>
      <p:sp>
        <p:nvSpPr>
          <p:cNvPr id="47180" name="Line 76"/>
          <p:cNvSpPr>
            <a:spLocks noChangeShapeType="1"/>
          </p:cNvSpPr>
          <p:nvPr/>
        </p:nvSpPr>
        <p:spPr bwMode="auto">
          <a:xfrm flipV="1">
            <a:off x="5165725" y="5303838"/>
            <a:ext cx="488950" cy="2349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81" name="Freeform 77"/>
          <p:cNvSpPr>
            <a:spLocks/>
          </p:cNvSpPr>
          <p:nvPr/>
        </p:nvSpPr>
        <p:spPr bwMode="auto">
          <a:xfrm>
            <a:off x="4402138" y="5384800"/>
            <a:ext cx="1335087" cy="749300"/>
          </a:xfrm>
          <a:custGeom>
            <a:avLst/>
            <a:gdLst>
              <a:gd name="T0" fmla="*/ 1335087 w 841"/>
              <a:gd name="T1" fmla="*/ 0 h 472"/>
              <a:gd name="T2" fmla="*/ 996950 w 841"/>
              <a:gd name="T3" fmla="*/ 384175 h 472"/>
              <a:gd name="T4" fmla="*/ 393700 w 841"/>
              <a:gd name="T5" fmla="*/ 739775 h 472"/>
              <a:gd name="T6" fmla="*/ 0 w 841"/>
              <a:gd name="T7" fmla="*/ 749300 h 47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41" h="472">
                <a:moveTo>
                  <a:pt x="841" y="0"/>
                </a:moveTo>
                <a:lnTo>
                  <a:pt x="628" y="242"/>
                </a:lnTo>
                <a:lnTo>
                  <a:pt x="248" y="466"/>
                </a:lnTo>
                <a:lnTo>
                  <a:pt x="0" y="472"/>
                </a:lnTo>
              </a:path>
            </a:pathLst>
          </a:custGeom>
          <a:noFill/>
          <a:ln w="3175" cmpd="sng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82" name="Line 78"/>
          <p:cNvSpPr>
            <a:spLocks noChangeShapeType="1"/>
          </p:cNvSpPr>
          <p:nvPr/>
        </p:nvSpPr>
        <p:spPr bwMode="auto">
          <a:xfrm flipV="1">
            <a:off x="4249738" y="4602163"/>
            <a:ext cx="0" cy="51752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83" name="AutoShape 79"/>
          <p:cNvSpPr>
            <a:spLocks noChangeArrowheads="1"/>
          </p:cNvSpPr>
          <p:nvPr/>
        </p:nvSpPr>
        <p:spPr bwMode="auto">
          <a:xfrm rot="19270269" flipH="1">
            <a:off x="6153150" y="4719638"/>
            <a:ext cx="338138" cy="255587"/>
          </a:xfrm>
          <a:prstGeom prst="rightArrow">
            <a:avLst>
              <a:gd name="adj1" fmla="val 50000"/>
              <a:gd name="adj2" fmla="val 33075"/>
            </a:avLst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47184" name="AutoShape 80"/>
          <p:cNvSpPr>
            <a:spLocks noChangeArrowheads="1"/>
          </p:cNvSpPr>
          <p:nvPr/>
        </p:nvSpPr>
        <p:spPr bwMode="auto">
          <a:xfrm rot="-8769215" flipH="1" flipV="1">
            <a:off x="6145213" y="2603500"/>
            <a:ext cx="338137" cy="255588"/>
          </a:xfrm>
          <a:prstGeom prst="rightArrow">
            <a:avLst>
              <a:gd name="adj1" fmla="val 50000"/>
              <a:gd name="adj2" fmla="val 33074"/>
            </a:avLst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47185" name="Text Box 81"/>
          <p:cNvSpPr txBox="1">
            <a:spLocks noChangeArrowheads="1"/>
          </p:cNvSpPr>
          <p:nvPr/>
        </p:nvSpPr>
        <p:spPr bwMode="auto">
          <a:xfrm>
            <a:off x="1862138" y="3338513"/>
            <a:ext cx="438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Times New Roman" panose="02020603050405020304" pitchFamily="18" charset="0"/>
              </a:rPr>
              <a:t>(a)</a:t>
            </a:r>
          </a:p>
        </p:txBody>
      </p:sp>
      <p:sp>
        <p:nvSpPr>
          <p:cNvPr id="47186" name="Text Box 82"/>
          <p:cNvSpPr txBox="1">
            <a:spLocks noChangeArrowheads="1"/>
          </p:cNvSpPr>
          <p:nvPr/>
        </p:nvSpPr>
        <p:spPr bwMode="auto">
          <a:xfrm>
            <a:off x="5164138" y="3341688"/>
            <a:ext cx="450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Times New Roman" panose="02020603050405020304" pitchFamily="18" charset="0"/>
              </a:rPr>
              <a:t>(b)</a:t>
            </a:r>
          </a:p>
        </p:txBody>
      </p:sp>
      <p:sp>
        <p:nvSpPr>
          <p:cNvPr id="47187" name="Text Box 83"/>
          <p:cNvSpPr txBox="1">
            <a:spLocks noChangeArrowheads="1"/>
          </p:cNvSpPr>
          <p:nvPr/>
        </p:nvSpPr>
        <p:spPr bwMode="auto">
          <a:xfrm>
            <a:off x="8156575" y="4454525"/>
            <a:ext cx="438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Times New Roman" panose="02020603050405020304" pitchFamily="18" charset="0"/>
              </a:rPr>
              <a:t>(c)</a:t>
            </a:r>
          </a:p>
        </p:txBody>
      </p:sp>
      <p:sp>
        <p:nvSpPr>
          <p:cNvPr id="47188" name="Text Box 84"/>
          <p:cNvSpPr txBox="1">
            <a:spLocks noChangeArrowheads="1"/>
          </p:cNvSpPr>
          <p:nvPr/>
        </p:nvSpPr>
        <p:spPr bwMode="auto">
          <a:xfrm>
            <a:off x="5133975" y="6018213"/>
            <a:ext cx="450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Times New Roman" panose="02020603050405020304" pitchFamily="18" charset="0"/>
              </a:rPr>
              <a:t>(d)</a:t>
            </a:r>
          </a:p>
        </p:txBody>
      </p:sp>
      <p:sp>
        <p:nvSpPr>
          <p:cNvPr id="47189" name="Oval 85"/>
          <p:cNvSpPr>
            <a:spLocks noChangeArrowheads="1"/>
          </p:cNvSpPr>
          <p:nvPr/>
        </p:nvSpPr>
        <p:spPr bwMode="auto">
          <a:xfrm>
            <a:off x="152400" y="4729163"/>
            <a:ext cx="279400" cy="268287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1</a:t>
            </a:r>
          </a:p>
        </p:txBody>
      </p:sp>
      <p:sp>
        <p:nvSpPr>
          <p:cNvPr id="47190" name="Oval 86"/>
          <p:cNvSpPr>
            <a:spLocks noChangeArrowheads="1"/>
          </p:cNvSpPr>
          <p:nvPr/>
        </p:nvSpPr>
        <p:spPr bwMode="auto">
          <a:xfrm>
            <a:off x="922338" y="5942013"/>
            <a:ext cx="280987" cy="269875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7</a:t>
            </a:r>
          </a:p>
        </p:txBody>
      </p:sp>
      <p:sp>
        <p:nvSpPr>
          <p:cNvPr id="47191" name="Oval 87"/>
          <p:cNvSpPr>
            <a:spLocks noChangeArrowheads="1"/>
          </p:cNvSpPr>
          <p:nvPr/>
        </p:nvSpPr>
        <p:spPr bwMode="auto">
          <a:xfrm>
            <a:off x="152400" y="5537200"/>
            <a:ext cx="279400" cy="269875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4</a:t>
            </a:r>
          </a:p>
        </p:txBody>
      </p:sp>
      <p:sp>
        <p:nvSpPr>
          <p:cNvPr id="47192" name="Oval 88"/>
          <p:cNvSpPr>
            <a:spLocks noChangeArrowheads="1"/>
          </p:cNvSpPr>
          <p:nvPr/>
        </p:nvSpPr>
        <p:spPr bwMode="auto">
          <a:xfrm>
            <a:off x="922338" y="5132388"/>
            <a:ext cx="280987" cy="269875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3</a:t>
            </a:r>
          </a:p>
        </p:txBody>
      </p:sp>
      <p:sp>
        <p:nvSpPr>
          <p:cNvPr id="47193" name="Oval 89"/>
          <p:cNvSpPr>
            <a:spLocks noChangeArrowheads="1"/>
          </p:cNvSpPr>
          <p:nvPr/>
        </p:nvSpPr>
        <p:spPr bwMode="auto">
          <a:xfrm>
            <a:off x="1693863" y="5470525"/>
            <a:ext cx="280987" cy="268288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6</a:t>
            </a:r>
          </a:p>
        </p:txBody>
      </p:sp>
      <p:sp>
        <p:nvSpPr>
          <p:cNvPr id="47194" name="Oval 90"/>
          <p:cNvSpPr>
            <a:spLocks noChangeArrowheads="1"/>
          </p:cNvSpPr>
          <p:nvPr/>
        </p:nvSpPr>
        <p:spPr bwMode="auto">
          <a:xfrm>
            <a:off x="1693863" y="4694238"/>
            <a:ext cx="280987" cy="269875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5</a:t>
            </a:r>
          </a:p>
        </p:txBody>
      </p:sp>
      <p:sp>
        <p:nvSpPr>
          <p:cNvPr id="47195" name="Oval 91"/>
          <p:cNvSpPr>
            <a:spLocks noChangeArrowheads="1"/>
          </p:cNvSpPr>
          <p:nvPr/>
        </p:nvSpPr>
        <p:spPr bwMode="auto">
          <a:xfrm>
            <a:off x="922338" y="4324350"/>
            <a:ext cx="280987" cy="269875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2</a:t>
            </a:r>
          </a:p>
        </p:txBody>
      </p:sp>
      <p:sp>
        <p:nvSpPr>
          <p:cNvPr id="47196" name="Line 92"/>
          <p:cNvSpPr>
            <a:spLocks noChangeShapeType="1"/>
          </p:cNvSpPr>
          <p:nvPr/>
        </p:nvSpPr>
        <p:spPr bwMode="auto">
          <a:xfrm>
            <a:off x="414338" y="4930775"/>
            <a:ext cx="531812" cy="260350"/>
          </a:xfrm>
          <a:prstGeom prst="line">
            <a:avLst/>
          </a:prstGeom>
          <a:noFill/>
          <a:ln w="57150">
            <a:solidFill>
              <a:srgbClr val="00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97" name="Line 94"/>
          <p:cNvSpPr>
            <a:spLocks noChangeShapeType="1"/>
          </p:cNvSpPr>
          <p:nvPr/>
        </p:nvSpPr>
        <p:spPr bwMode="auto">
          <a:xfrm flipV="1">
            <a:off x="361950" y="4459288"/>
            <a:ext cx="560388" cy="277812"/>
          </a:xfrm>
          <a:prstGeom prst="line">
            <a:avLst/>
          </a:prstGeom>
          <a:noFill/>
          <a:ln w="57150">
            <a:solidFill>
              <a:srgbClr val="00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98" name="Line 95"/>
          <p:cNvSpPr>
            <a:spLocks noChangeShapeType="1"/>
          </p:cNvSpPr>
          <p:nvPr/>
        </p:nvSpPr>
        <p:spPr bwMode="auto">
          <a:xfrm flipV="1">
            <a:off x="1187450" y="4906963"/>
            <a:ext cx="533400" cy="285750"/>
          </a:xfrm>
          <a:prstGeom prst="line">
            <a:avLst/>
          </a:prstGeom>
          <a:noFill/>
          <a:ln w="57150">
            <a:solidFill>
              <a:srgbClr val="00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99" name="Line 96"/>
          <p:cNvSpPr>
            <a:spLocks noChangeShapeType="1"/>
          </p:cNvSpPr>
          <p:nvPr/>
        </p:nvSpPr>
        <p:spPr bwMode="auto">
          <a:xfrm>
            <a:off x="425450" y="5732463"/>
            <a:ext cx="504825" cy="292100"/>
          </a:xfrm>
          <a:prstGeom prst="line">
            <a:avLst/>
          </a:prstGeom>
          <a:noFill/>
          <a:ln w="57150">
            <a:solidFill>
              <a:srgbClr val="00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00" name="Line 98"/>
          <p:cNvSpPr>
            <a:spLocks noChangeShapeType="1"/>
          </p:cNvSpPr>
          <p:nvPr/>
        </p:nvSpPr>
        <p:spPr bwMode="auto">
          <a:xfrm>
            <a:off x="274638" y="4989513"/>
            <a:ext cx="7937" cy="544512"/>
          </a:xfrm>
          <a:prstGeom prst="line">
            <a:avLst/>
          </a:prstGeom>
          <a:noFill/>
          <a:ln w="57150">
            <a:solidFill>
              <a:srgbClr val="00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01" name="Line 99"/>
          <p:cNvSpPr>
            <a:spLocks noChangeShapeType="1"/>
          </p:cNvSpPr>
          <p:nvPr/>
        </p:nvSpPr>
        <p:spPr bwMode="auto">
          <a:xfrm flipV="1">
            <a:off x="428625" y="5635625"/>
            <a:ext cx="1266825" cy="23813"/>
          </a:xfrm>
          <a:prstGeom prst="line">
            <a:avLst/>
          </a:prstGeom>
          <a:noFill/>
          <a:ln w="57150">
            <a:solidFill>
              <a:srgbClr val="00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02" name="Oval 100"/>
          <p:cNvSpPr>
            <a:spLocks noChangeArrowheads="1"/>
          </p:cNvSpPr>
          <p:nvPr/>
        </p:nvSpPr>
        <p:spPr bwMode="auto">
          <a:xfrm>
            <a:off x="2449513" y="5129213"/>
            <a:ext cx="280987" cy="268287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8</a:t>
            </a:r>
          </a:p>
        </p:txBody>
      </p:sp>
      <p:sp>
        <p:nvSpPr>
          <p:cNvPr id="47203" name="Line 101"/>
          <p:cNvSpPr>
            <a:spLocks noChangeShapeType="1"/>
          </p:cNvSpPr>
          <p:nvPr/>
        </p:nvSpPr>
        <p:spPr bwMode="auto">
          <a:xfrm flipV="1">
            <a:off x="1968500" y="5303838"/>
            <a:ext cx="488950" cy="234950"/>
          </a:xfrm>
          <a:prstGeom prst="line">
            <a:avLst/>
          </a:prstGeom>
          <a:noFill/>
          <a:ln w="57150">
            <a:solidFill>
              <a:srgbClr val="00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04" name="Text Box 104"/>
          <p:cNvSpPr txBox="1">
            <a:spLocks noChangeArrowheads="1"/>
          </p:cNvSpPr>
          <p:nvPr/>
        </p:nvSpPr>
        <p:spPr bwMode="auto">
          <a:xfrm>
            <a:off x="1936750" y="6018213"/>
            <a:ext cx="438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Times New Roman" panose="02020603050405020304" pitchFamily="18" charset="0"/>
              </a:rPr>
              <a:t>(e)</a:t>
            </a:r>
          </a:p>
        </p:txBody>
      </p:sp>
      <p:sp>
        <p:nvSpPr>
          <p:cNvPr id="47205" name="AutoShape 105"/>
          <p:cNvSpPr>
            <a:spLocks noChangeArrowheads="1"/>
          </p:cNvSpPr>
          <p:nvPr/>
        </p:nvSpPr>
        <p:spPr bwMode="auto">
          <a:xfrm flipH="1">
            <a:off x="2635250" y="5697538"/>
            <a:ext cx="338138" cy="255587"/>
          </a:xfrm>
          <a:prstGeom prst="rightArrow">
            <a:avLst>
              <a:gd name="adj1" fmla="val 50000"/>
              <a:gd name="adj2" fmla="val 33075"/>
            </a:avLst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BFS</a:t>
            </a:r>
            <a:r>
              <a:rPr lang="ko-KR" altLang="en-US" dirty="0"/>
              <a:t>의 예시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85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9154" name="AutoShape 2"/>
          <p:cNvSpPr>
            <a:spLocks noChangeArrowheads="1"/>
          </p:cNvSpPr>
          <p:nvPr/>
        </p:nvSpPr>
        <p:spPr bwMode="auto">
          <a:xfrm>
            <a:off x="2679700" y="3075896"/>
            <a:ext cx="338138" cy="255588"/>
          </a:xfrm>
          <a:prstGeom prst="rightArrow">
            <a:avLst>
              <a:gd name="adj1" fmla="val 50000"/>
              <a:gd name="adj2" fmla="val 33075"/>
            </a:avLst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49155" name="Oval 3"/>
          <p:cNvSpPr>
            <a:spLocks noChangeArrowheads="1"/>
          </p:cNvSpPr>
          <p:nvPr/>
        </p:nvSpPr>
        <p:spPr bwMode="auto">
          <a:xfrm>
            <a:off x="379413" y="1948771"/>
            <a:ext cx="279400" cy="268288"/>
          </a:xfrm>
          <a:prstGeom prst="ellipse">
            <a:avLst/>
          </a:prstGeom>
          <a:solidFill>
            <a:srgbClr val="0099FF"/>
          </a:solidFill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1</a:t>
            </a:r>
          </a:p>
        </p:txBody>
      </p:sp>
      <p:sp>
        <p:nvSpPr>
          <p:cNvPr id="49156" name="Oval 4"/>
          <p:cNvSpPr>
            <a:spLocks noChangeArrowheads="1"/>
          </p:cNvSpPr>
          <p:nvPr/>
        </p:nvSpPr>
        <p:spPr bwMode="auto">
          <a:xfrm>
            <a:off x="1149350" y="3161621"/>
            <a:ext cx="280988" cy="269875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endParaRPr kumimoji="1" lang="ko-KR" altLang="en-US" sz="1400">
              <a:latin typeface="굴림" panose="020B0600000101010101" pitchFamily="50" charset="-127"/>
            </a:endParaRPr>
          </a:p>
        </p:txBody>
      </p:sp>
      <p:sp>
        <p:nvSpPr>
          <p:cNvPr id="49157" name="Oval 5"/>
          <p:cNvSpPr>
            <a:spLocks noChangeArrowheads="1"/>
          </p:cNvSpPr>
          <p:nvPr/>
        </p:nvSpPr>
        <p:spPr bwMode="auto">
          <a:xfrm>
            <a:off x="379413" y="2756809"/>
            <a:ext cx="279400" cy="269875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DBB5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endParaRPr kumimoji="1" lang="ko-KR" altLang="en-US" sz="1400">
              <a:latin typeface="굴림" panose="020B0600000101010101" pitchFamily="50" charset="-127"/>
            </a:endParaRPr>
          </a:p>
        </p:txBody>
      </p:sp>
      <p:sp>
        <p:nvSpPr>
          <p:cNvPr id="49158" name="Oval 6"/>
          <p:cNvSpPr>
            <a:spLocks noChangeArrowheads="1"/>
          </p:cNvSpPr>
          <p:nvPr/>
        </p:nvSpPr>
        <p:spPr bwMode="auto">
          <a:xfrm>
            <a:off x="1149350" y="2351996"/>
            <a:ext cx="280988" cy="269875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DBB5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endParaRPr kumimoji="1" lang="ko-KR" altLang="en-US" sz="1400">
              <a:latin typeface="굴림" panose="020B0600000101010101" pitchFamily="50" charset="-127"/>
            </a:endParaRPr>
          </a:p>
        </p:txBody>
      </p:sp>
      <p:sp>
        <p:nvSpPr>
          <p:cNvPr id="49159" name="Oval 7"/>
          <p:cNvSpPr>
            <a:spLocks noChangeArrowheads="1"/>
          </p:cNvSpPr>
          <p:nvPr/>
        </p:nvSpPr>
        <p:spPr bwMode="auto">
          <a:xfrm>
            <a:off x="1920875" y="2690134"/>
            <a:ext cx="280988" cy="268287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DBB5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endParaRPr kumimoji="1" lang="ko-KR" altLang="en-US" sz="1400">
              <a:latin typeface="굴림" panose="020B0600000101010101" pitchFamily="50" charset="-127"/>
            </a:endParaRPr>
          </a:p>
        </p:txBody>
      </p:sp>
      <p:sp>
        <p:nvSpPr>
          <p:cNvPr id="49160" name="Oval 8"/>
          <p:cNvSpPr>
            <a:spLocks noChangeArrowheads="1"/>
          </p:cNvSpPr>
          <p:nvPr/>
        </p:nvSpPr>
        <p:spPr bwMode="auto">
          <a:xfrm>
            <a:off x="1920875" y="1913846"/>
            <a:ext cx="280988" cy="269875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DBB5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endParaRPr kumimoji="1" lang="ko-KR" altLang="en-US" sz="1400">
              <a:latin typeface="굴림" panose="020B0600000101010101" pitchFamily="50" charset="-127"/>
            </a:endParaRPr>
          </a:p>
        </p:txBody>
      </p:sp>
      <p:sp>
        <p:nvSpPr>
          <p:cNvPr id="49161" name="Oval 9"/>
          <p:cNvSpPr>
            <a:spLocks noChangeArrowheads="1"/>
          </p:cNvSpPr>
          <p:nvPr/>
        </p:nvSpPr>
        <p:spPr bwMode="auto">
          <a:xfrm>
            <a:off x="1149350" y="1543959"/>
            <a:ext cx="280988" cy="269875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DBB5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endParaRPr kumimoji="1" lang="ko-KR" altLang="en-US" sz="1400">
              <a:latin typeface="굴림" panose="020B0600000101010101" pitchFamily="50" charset="-127"/>
            </a:endParaRPr>
          </a:p>
        </p:txBody>
      </p:sp>
      <p:sp>
        <p:nvSpPr>
          <p:cNvPr id="49162" name="Line 10"/>
          <p:cNvSpPr>
            <a:spLocks noChangeShapeType="1"/>
          </p:cNvSpPr>
          <p:nvPr/>
        </p:nvSpPr>
        <p:spPr bwMode="auto">
          <a:xfrm>
            <a:off x="641350" y="2150384"/>
            <a:ext cx="531813" cy="26035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63" name="Line 11"/>
          <p:cNvSpPr>
            <a:spLocks noChangeShapeType="1"/>
          </p:cNvSpPr>
          <p:nvPr/>
        </p:nvSpPr>
        <p:spPr bwMode="auto">
          <a:xfrm flipV="1">
            <a:off x="658813" y="2545671"/>
            <a:ext cx="506412" cy="2794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64" name="Line 12"/>
          <p:cNvSpPr>
            <a:spLocks noChangeShapeType="1"/>
          </p:cNvSpPr>
          <p:nvPr/>
        </p:nvSpPr>
        <p:spPr bwMode="auto">
          <a:xfrm flipV="1">
            <a:off x="588963" y="1678896"/>
            <a:ext cx="560387" cy="277813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65" name="Line 13"/>
          <p:cNvSpPr>
            <a:spLocks noChangeShapeType="1"/>
          </p:cNvSpPr>
          <p:nvPr/>
        </p:nvSpPr>
        <p:spPr bwMode="auto">
          <a:xfrm flipV="1">
            <a:off x="1414463" y="2126571"/>
            <a:ext cx="533400" cy="28575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66" name="Line 14"/>
          <p:cNvSpPr>
            <a:spLocks noChangeShapeType="1"/>
          </p:cNvSpPr>
          <p:nvPr/>
        </p:nvSpPr>
        <p:spPr bwMode="auto">
          <a:xfrm>
            <a:off x="652463" y="2952071"/>
            <a:ext cx="504825" cy="2921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67" name="Line 15"/>
          <p:cNvSpPr>
            <a:spLocks noChangeShapeType="1"/>
          </p:cNvSpPr>
          <p:nvPr/>
        </p:nvSpPr>
        <p:spPr bwMode="auto">
          <a:xfrm flipV="1">
            <a:off x="1420813" y="2918734"/>
            <a:ext cx="527050" cy="3175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68" name="Line 16"/>
          <p:cNvSpPr>
            <a:spLocks noChangeShapeType="1"/>
          </p:cNvSpPr>
          <p:nvPr/>
        </p:nvSpPr>
        <p:spPr bwMode="auto">
          <a:xfrm>
            <a:off x="501650" y="2209121"/>
            <a:ext cx="7938" cy="544513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69" name="Line 17"/>
          <p:cNvSpPr>
            <a:spLocks noChangeShapeType="1"/>
          </p:cNvSpPr>
          <p:nvPr/>
        </p:nvSpPr>
        <p:spPr bwMode="auto">
          <a:xfrm flipV="1">
            <a:off x="655638" y="2855234"/>
            <a:ext cx="1266825" cy="23812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70" name="Oval 18"/>
          <p:cNvSpPr>
            <a:spLocks noChangeArrowheads="1"/>
          </p:cNvSpPr>
          <p:nvPr/>
        </p:nvSpPr>
        <p:spPr bwMode="auto">
          <a:xfrm>
            <a:off x="2676525" y="2348821"/>
            <a:ext cx="280988" cy="268288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DBB5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endParaRPr kumimoji="1" lang="ko-KR" altLang="en-US" sz="1400">
              <a:latin typeface="굴림" panose="020B0600000101010101" pitchFamily="50" charset="-127"/>
            </a:endParaRPr>
          </a:p>
        </p:txBody>
      </p:sp>
      <p:sp>
        <p:nvSpPr>
          <p:cNvPr id="49171" name="Line 19"/>
          <p:cNvSpPr>
            <a:spLocks noChangeShapeType="1"/>
          </p:cNvSpPr>
          <p:nvPr/>
        </p:nvSpPr>
        <p:spPr bwMode="auto">
          <a:xfrm flipV="1">
            <a:off x="2195513" y="2523446"/>
            <a:ext cx="488950" cy="23495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72" name="Freeform 20"/>
          <p:cNvSpPr>
            <a:spLocks/>
          </p:cNvSpPr>
          <p:nvPr/>
        </p:nvSpPr>
        <p:spPr bwMode="auto">
          <a:xfrm>
            <a:off x="1431925" y="2604409"/>
            <a:ext cx="1335088" cy="749300"/>
          </a:xfrm>
          <a:custGeom>
            <a:avLst/>
            <a:gdLst>
              <a:gd name="T0" fmla="*/ 1335088 w 841"/>
              <a:gd name="T1" fmla="*/ 0 h 472"/>
              <a:gd name="T2" fmla="*/ 996950 w 841"/>
              <a:gd name="T3" fmla="*/ 384175 h 472"/>
              <a:gd name="T4" fmla="*/ 393700 w 841"/>
              <a:gd name="T5" fmla="*/ 739775 h 472"/>
              <a:gd name="T6" fmla="*/ 0 w 841"/>
              <a:gd name="T7" fmla="*/ 749300 h 47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41" h="472">
                <a:moveTo>
                  <a:pt x="841" y="0"/>
                </a:moveTo>
                <a:lnTo>
                  <a:pt x="628" y="242"/>
                </a:lnTo>
                <a:lnTo>
                  <a:pt x="248" y="466"/>
                </a:lnTo>
                <a:lnTo>
                  <a:pt x="0" y="472"/>
                </a:lnTo>
              </a:path>
            </a:pathLst>
          </a:custGeom>
          <a:noFill/>
          <a:ln w="3175" cmpd="sng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73" name="Line 21"/>
          <p:cNvSpPr>
            <a:spLocks noChangeShapeType="1"/>
          </p:cNvSpPr>
          <p:nvPr/>
        </p:nvSpPr>
        <p:spPr bwMode="auto">
          <a:xfrm flipV="1">
            <a:off x="1279525" y="1821771"/>
            <a:ext cx="0" cy="51752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74" name="Oval 22"/>
          <p:cNvSpPr>
            <a:spLocks noChangeArrowheads="1"/>
          </p:cNvSpPr>
          <p:nvPr/>
        </p:nvSpPr>
        <p:spPr bwMode="auto">
          <a:xfrm>
            <a:off x="3278188" y="1980521"/>
            <a:ext cx="279400" cy="268288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1</a:t>
            </a:r>
          </a:p>
        </p:txBody>
      </p:sp>
      <p:sp>
        <p:nvSpPr>
          <p:cNvPr id="49175" name="Oval 23"/>
          <p:cNvSpPr>
            <a:spLocks noChangeArrowheads="1"/>
          </p:cNvSpPr>
          <p:nvPr/>
        </p:nvSpPr>
        <p:spPr bwMode="auto">
          <a:xfrm>
            <a:off x="4048125" y="3193371"/>
            <a:ext cx="280988" cy="269875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endParaRPr kumimoji="1" lang="ko-KR" altLang="en-US" sz="1400">
              <a:latin typeface="굴림" panose="020B0600000101010101" pitchFamily="50" charset="-127"/>
            </a:endParaRPr>
          </a:p>
        </p:txBody>
      </p:sp>
      <p:sp>
        <p:nvSpPr>
          <p:cNvPr id="49176" name="Oval 24"/>
          <p:cNvSpPr>
            <a:spLocks noChangeArrowheads="1"/>
          </p:cNvSpPr>
          <p:nvPr/>
        </p:nvSpPr>
        <p:spPr bwMode="auto">
          <a:xfrm>
            <a:off x="3278188" y="2788559"/>
            <a:ext cx="279400" cy="269875"/>
          </a:xfrm>
          <a:prstGeom prst="ellipse">
            <a:avLst/>
          </a:prstGeom>
          <a:solidFill>
            <a:srgbClr val="0099FF"/>
          </a:solidFill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2</a:t>
            </a:r>
          </a:p>
        </p:txBody>
      </p:sp>
      <p:sp>
        <p:nvSpPr>
          <p:cNvPr id="49177" name="Oval 25"/>
          <p:cNvSpPr>
            <a:spLocks noChangeArrowheads="1"/>
          </p:cNvSpPr>
          <p:nvPr/>
        </p:nvSpPr>
        <p:spPr bwMode="auto">
          <a:xfrm>
            <a:off x="4048125" y="2383746"/>
            <a:ext cx="280988" cy="269875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endParaRPr kumimoji="1" lang="ko-KR" altLang="en-US" sz="1400">
              <a:latin typeface="Bookman" pitchFamily="18" charset="0"/>
            </a:endParaRPr>
          </a:p>
        </p:txBody>
      </p:sp>
      <p:sp>
        <p:nvSpPr>
          <p:cNvPr id="49178" name="Oval 26"/>
          <p:cNvSpPr>
            <a:spLocks noChangeArrowheads="1"/>
          </p:cNvSpPr>
          <p:nvPr/>
        </p:nvSpPr>
        <p:spPr bwMode="auto">
          <a:xfrm>
            <a:off x="4819650" y="2721884"/>
            <a:ext cx="280988" cy="268287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DBB5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endParaRPr kumimoji="1" lang="ko-KR" altLang="en-US" sz="1400">
              <a:latin typeface="굴림" panose="020B0600000101010101" pitchFamily="50" charset="-127"/>
            </a:endParaRPr>
          </a:p>
        </p:txBody>
      </p:sp>
      <p:sp>
        <p:nvSpPr>
          <p:cNvPr id="49179" name="Oval 27"/>
          <p:cNvSpPr>
            <a:spLocks noChangeArrowheads="1"/>
          </p:cNvSpPr>
          <p:nvPr/>
        </p:nvSpPr>
        <p:spPr bwMode="auto">
          <a:xfrm>
            <a:off x="4819650" y="1945596"/>
            <a:ext cx="280988" cy="269875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DBB5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endParaRPr kumimoji="1" lang="ko-KR" altLang="en-US" sz="1400">
              <a:latin typeface="굴림" panose="020B0600000101010101" pitchFamily="50" charset="-127"/>
            </a:endParaRPr>
          </a:p>
        </p:txBody>
      </p:sp>
      <p:sp>
        <p:nvSpPr>
          <p:cNvPr id="49180" name="Oval 28"/>
          <p:cNvSpPr>
            <a:spLocks noChangeArrowheads="1"/>
          </p:cNvSpPr>
          <p:nvPr/>
        </p:nvSpPr>
        <p:spPr bwMode="auto">
          <a:xfrm>
            <a:off x="4048125" y="1575709"/>
            <a:ext cx="280988" cy="269875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endParaRPr kumimoji="1" lang="ko-KR" altLang="en-US" sz="1400">
              <a:latin typeface="Bookman" pitchFamily="18" charset="0"/>
            </a:endParaRPr>
          </a:p>
        </p:txBody>
      </p:sp>
      <p:sp>
        <p:nvSpPr>
          <p:cNvPr id="49181" name="Line 29"/>
          <p:cNvSpPr>
            <a:spLocks noChangeShapeType="1"/>
          </p:cNvSpPr>
          <p:nvPr/>
        </p:nvSpPr>
        <p:spPr bwMode="auto">
          <a:xfrm>
            <a:off x="3540125" y="2182134"/>
            <a:ext cx="531813" cy="26035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82" name="Line 30"/>
          <p:cNvSpPr>
            <a:spLocks noChangeShapeType="1"/>
          </p:cNvSpPr>
          <p:nvPr/>
        </p:nvSpPr>
        <p:spPr bwMode="auto">
          <a:xfrm flipV="1">
            <a:off x="3557588" y="2577421"/>
            <a:ext cx="506412" cy="2794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83" name="Line 31"/>
          <p:cNvSpPr>
            <a:spLocks noChangeShapeType="1"/>
          </p:cNvSpPr>
          <p:nvPr/>
        </p:nvSpPr>
        <p:spPr bwMode="auto">
          <a:xfrm flipV="1">
            <a:off x="3487738" y="1710646"/>
            <a:ext cx="560387" cy="277813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84" name="Line 32"/>
          <p:cNvSpPr>
            <a:spLocks noChangeShapeType="1"/>
          </p:cNvSpPr>
          <p:nvPr/>
        </p:nvSpPr>
        <p:spPr bwMode="auto">
          <a:xfrm flipV="1">
            <a:off x="4313238" y="2158321"/>
            <a:ext cx="533400" cy="28575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85" name="Line 33"/>
          <p:cNvSpPr>
            <a:spLocks noChangeShapeType="1"/>
          </p:cNvSpPr>
          <p:nvPr/>
        </p:nvSpPr>
        <p:spPr bwMode="auto">
          <a:xfrm>
            <a:off x="3551238" y="2983821"/>
            <a:ext cx="504825" cy="2921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86" name="Line 34"/>
          <p:cNvSpPr>
            <a:spLocks noChangeShapeType="1"/>
          </p:cNvSpPr>
          <p:nvPr/>
        </p:nvSpPr>
        <p:spPr bwMode="auto">
          <a:xfrm flipV="1">
            <a:off x="4319588" y="2950484"/>
            <a:ext cx="527050" cy="3175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87" name="Line 35"/>
          <p:cNvSpPr>
            <a:spLocks noChangeShapeType="1"/>
          </p:cNvSpPr>
          <p:nvPr/>
        </p:nvSpPr>
        <p:spPr bwMode="auto">
          <a:xfrm>
            <a:off x="3400425" y="2240871"/>
            <a:ext cx="7938" cy="54451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88" name="Line 36"/>
          <p:cNvSpPr>
            <a:spLocks noChangeShapeType="1"/>
          </p:cNvSpPr>
          <p:nvPr/>
        </p:nvSpPr>
        <p:spPr bwMode="auto">
          <a:xfrm flipV="1">
            <a:off x="3554413" y="2886984"/>
            <a:ext cx="1266825" cy="23812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89" name="Oval 37"/>
          <p:cNvSpPr>
            <a:spLocks noChangeArrowheads="1"/>
          </p:cNvSpPr>
          <p:nvPr/>
        </p:nvSpPr>
        <p:spPr bwMode="auto">
          <a:xfrm>
            <a:off x="5575300" y="2380571"/>
            <a:ext cx="280988" cy="268288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DBB5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endParaRPr kumimoji="1" lang="ko-KR" altLang="en-US" sz="1400">
              <a:latin typeface="굴림" panose="020B0600000101010101" pitchFamily="50" charset="-127"/>
            </a:endParaRPr>
          </a:p>
        </p:txBody>
      </p:sp>
      <p:sp>
        <p:nvSpPr>
          <p:cNvPr id="49190" name="Line 38"/>
          <p:cNvSpPr>
            <a:spLocks noChangeShapeType="1"/>
          </p:cNvSpPr>
          <p:nvPr/>
        </p:nvSpPr>
        <p:spPr bwMode="auto">
          <a:xfrm flipV="1">
            <a:off x="5094288" y="2555196"/>
            <a:ext cx="488950" cy="23495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91" name="Freeform 39"/>
          <p:cNvSpPr>
            <a:spLocks/>
          </p:cNvSpPr>
          <p:nvPr/>
        </p:nvSpPr>
        <p:spPr bwMode="auto">
          <a:xfrm>
            <a:off x="4330700" y="2636159"/>
            <a:ext cx="1335088" cy="749300"/>
          </a:xfrm>
          <a:custGeom>
            <a:avLst/>
            <a:gdLst>
              <a:gd name="T0" fmla="*/ 1335088 w 841"/>
              <a:gd name="T1" fmla="*/ 0 h 472"/>
              <a:gd name="T2" fmla="*/ 996950 w 841"/>
              <a:gd name="T3" fmla="*/ 384175 h 472"/>
              <a:gd name="T4" fmla="*/ 393700 w 841"/>
              <a:gd name="T5" fmla="*/ 739775 h 472"/>
              <a:gd name="T6" fmla="*/ 0 w 841"/>
              <a:gd name="T7" fmla="*/ 749300 h 47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41" h="472">
                <a:moveTo>
                  <a:pt x="841" y="0"/>
                </a:moveTo>
                <a:lnTo>
                  <a:pt x="628" y="242"/>
                </a:lnTo>
                <a:lnTo>
                  <a:pt x="248" y="466"/>
                </a:lnTo>
                <a:lnTo>
                  <a:pt x="0" y="472"/>
                </a:lnTo>
              </a:path>
            </a:pathLst>
          </a:custGeom>
          <a:noFill/>
          <a:ln w="3175" cmpd="sng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92" name="Line 40"/>
          <p:cNvSpPr>
            <a:spLocks noChangeShapeType="1"/>
          </p:cNvSpPr>
          <p:nvPr/>
        </p:nvSpPr>
        <p:spPr bwMode="auto">
          <a:xfrm flipV="1">
            <a:off x="4178300" y="1853521"/>
            <a:ext cx="0" cy="51752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93" name="Oval 41"/>
          <p:cNvSpPr>
            <a:spLocks noChangeArrowheads="1"/>
          </p:cNvSpPr>
          <p:nvPr/>
        </p:nvSpPr>
        <p:spPr bwMode="auto">
          <a:xfrm>
            <a:off x="6275388" y="3140984"/>
            <a:ext cx="279400" cy="268287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1</a:t>
            </a:r>
          </a:p>
        </p:txBody>
      </p:sp>
      <p:sp>
        <p:nvSpPr>
          <p:cNvPr id="49194" name="Oval 42"/>
          <p:cNvSpPr>
            <a:spLocks noChangeArrowheads="1"/>
          </p:cNvSpPr>
          <p:nvPr/>
        </p:nvSpPr>
        <p:spPr bwMode="auto">
          <a:xfrm>
            <a:off x="7045325" y="4353834"/>
            <a:ext cx="280988" cy="269875"/>
          </a:xfrm>
          <a:prstGeom prst="ellipse">
            <a:avLst/>
          </a:prstGeom>
          <a:solidFill>
            <a:srgbClr val="0099FF"/>
          </a:solidFill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3</a:t>
            </a:r>
          </a:p>
        </p:txBody>
      </p:sp>
      <p:sp>
        <p:nvSpPr>
          <p:cNvPr id="49195" name="Oval 43"/>
          <p:cNvSpPr>
            <a:spLocks noChangeArrowheads="1"/>
          </p:cNvSpPr>
          <p:nvPr/>
        </p:nvSpPr>
        <p:spPr bwMode="auto">
          <a:xfrm>
            <a:off x="6275388" y="3949021"/>
            <a:ext cx="279400" cy="269875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2</a:t>
            </a:r>
          </a:p>
        </p:txBody>
      </p:sp>
      <p:sp>
        <p:nvSpPr>
          <p:cNvPr id="49196" name="Oval 44"/>
          <p:cNvSpPr>
            <a:spLocks noChangeArrowheads="1"/>
          </p:cNvSpPr>
          <p:nvPr/>
        </p:nvSpPr>
        <p:spPr bwMode="auto">
          <a:xfrm>
            <a:off x="7045325" y="3544209"/>
            <a:ext cx="280988" cy="269875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endParaRPr kumimoji="1" lang="ko-KR" altLang="en-US" sz="1400">
              <a:latin typeface="Bookman" pitchFamily="18" charset="0"/>
            </a:endParaRPr>
          </a:p>
        </p:txBody>
      </p:sp>
      <p:sp>
        <p:nvSpPr>
          <p:cNvPr id="49197" name="Oval 45"/>
          <p:cNvSpPr>
            <a:spLocks noChangeArrowheads="1"/>
          </p:cNvSpPr>
          <p:nvPr/>
        </p:nvSpPr>
        <p:spPr bwMode="auto">
          <a:xfrm>
            <a:off x="7816850" y="3882346"/>
            <a:ext cx="280988" cy="268288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endParaRPr kumimoji="1" lang="ko-KR" altLang="en-US" sz="1400">
              <a:latin typeface="Bookman" pitchFamily="18" charset="0"/>
            </a:endParaRPr>
          </a:p>
        </p:txBody>
      </p:sp>
      <p:sp>
        <p:nvSpPr>
          <p:cNvPr id="49198" name="Oval 46"/>
          <p:cNvSpPr>
            <a:spLocks noChangeArrowheads="1"/>
          </p:cNvSpPr>
          <p:nvPr/>
        </p:nvSpPr>
        <p:spPr bwMode="auto">
          <a:xfrm>
            <a:off x="7816850" y="3106059"/>
            <a:ext cx="280988" cy="269875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endParaRPr kumimoji="1" lang="ko-KR" altLang="en-US" sz="1400">
              <a:latin typeface="Bookman" pitchFamily="18" charset="0"/>
            </a:endParaRPr>
          </a:p>
        </p:txBody>
      </p:sp>
      <p:sp>
        <p:nvSpPr>
          <p:cNvPr id="49199" name="Oval 47"/>
          <p:cNvSpPr>
            <a:spLocks noChangeArrowheads="1"/>
          </p:cNvSpPr>
          <p:nvPr/>
        </p:nvSpPr>
        <p:spPr bwMode="auto">
          <a:xfrm>
            <a:off x="7045325" y="2736171"/>
            <a:ext cx="280988" cy="269875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endParaRPr kumimoji="1" lang="ko-KR" altLang="en-US" sz="1400">
              <a:latin typeface="Bookman" pitchFamily="18" charset="0"/>
            </a:endParaRPr>
          </a:p>
        </p:txBody>
      </p:sp>
      <p:sp>
        <p:nvSpPr>
          <p:cNvPr id="49200" name="Line 48"/>
          <p:cNvSpPr>
            <a:spLocks noChangeShapeType="1"/>
          </p:cNvSpPr>
          <p:nvPr/>
        </p:nvSpPr>
        <p:spPr bwMode="auto">
          <a:xfrm>
            <a:off x="6537325" y="3342596"/>
            <a:ext cx="531813" cy="26035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01" name="Line 49"/>
          <p:cNvSpPr>
            <a:spLocks noChangeShapeType="1"/>
          </p:cNvSpPr>
          <p:nvPr/>
        </p:nvSpPr>
        <p:spPr bwMode="auto">
          <a:xfrm flipV="1">
            <a:off x="6554788" y="3737884"/>
            <a:ext cx="506412" cy="2794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02" name="Line 50"/>
          <p:cNvSpPr>
            <a:spLocks noChangeShapeType="1"/>
          </p:cNvSpPr>
          <p:nvPr/>
        </p:nvSpPr>
        <p:spPr bwMode="auto">
          <a:xfrm flipV="1">
            <a:off x="6484938" y="2871109"/>
            <a:ext cx="560387" cy="277812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03" name="Line 51"/>
          <p:cNvSpPr>
            <a:spLocks noChangeShapeType="1"/>
          </p:cNvSpPr>
          <p:nvPr/>
        </p:nvSpPr>
        <p:spPr bwMode="auto">
          <a:xfrm flipV="1">
            <a:off x="7310438" y="3318784"/>
            <a:ext cx="533400" cy="28575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04" name="Line 52"/>
          <p:cNvSpPr>
            <a:spLocks noChangeShapeType="1"/>
          </p:cNvSpPr>
          <p:nvPr/>
        </p:nvSpPr>
        <p:spPr bwMode="auto">
          <a:xfrm>
            <a:off x="6548438" y="4144284"/>
            <a:ext cx="504825" cy="2921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05" name="Line 53"/>
          <p:cNvSpPr>
            <a:spLocks noChangeShapeType="1"/>
          </p:cNvSpPr>
          <p:nvPr/>
        </p:nvSpPr>
        <p:spPr bwMode="auto">
          <a:xfrm flipV="1">
            <a:off x="7316788" y="4110946"/>
            <a:ext cx="527050" cy="3175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06" name="Line 54"/>
          <p:cNvSpPr>
            <a:spLocks noChangeShapeType="1"/>
          </p:cNvSpPr>
          <p:nvPr/>
        </p:nvSpPr>
        <p:spPr bwMode="auto">
          <a:xfrm>
            <a:off x="6397625" y="3401334"/>
            <a:ext cx="7938" cy="544512"/>
          </a:xfrm>
          <a:prstGeom prst="line">
            <a:avLst/>
          </a:prstGeom>
          <a:noFill/>
          <a:ln w="57150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07" name="Line 55"/>
          <p:cNvSpPr>
            <a:spLocks noChangeShapeType="1"/>
          </p:cNvSpPr>
          <p:nvPr/>
        </p:nvSpPr>
        <p:spPr bwMode="auto">
          <a:xfrm flipV="1">
            <a:off x="6551613" y="4047446"/>
            <a:ext cx="1266825" cy="23813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08" name="Oval 56"/>
          <p:cNvSpPr>
            <a:spLocks noChangeArrowheads="1"/>
          </p:cNvSpPr>
          <p:nvPr/>
        </p:nvSpPr>
        <p:spPr bwMode="auto">
          <a:xfrm>
            <a:off x="8572500" y="3541034"/>
            <a:ext cx="280988" cy="268287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DBB5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endParaRPr kumimoji="1" lang="ko-KR" altLang="en-US" sz="1400">
              <a:latin typeface="굴림" panose="020B0600000101010101" pitchFamily="50" charset="-127"/>
            </a:endParaRPr>
          </a:p>
        </p:txBody>
      </p:sp>
      <p:sp>
        <p:nvSpPr>
          <p:cNvPr id="49209" name="Line 57"/>
          <p:cNvSpPr>
            <a:spLocks noChangeShapeType="1"/>
          </p:cNvSpPr>
          <p:nvPr/>
        </p:nvSpPr>
        <p:spPr bwMode="auto">
          <a:xfrm flipV="1">
            <a:off x="8091488" y="3715659"/>
            <a:ext cx="488950" cy="23495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10" name="Freeform 58"/>
          <p:cNvSpPr>
            <a:spLocks/>
          </p:cNvSpPr>
          <p:nvPr/>
        </p:nvSpPr>
        <p:spPr bwMode="auto">
          <a:xfrm>
            <a:off x="7327900" y="3796621"/>
            <a:ext cx="1335088" cy="749300"/>
          </a:xfrm>
          <a:custGeom>
            <a:avLst/>
            <a:gdLst>
              <a:gd name="T0" fmla="*/ 1335088 w 841"/>
              <a:gd name="T1" fmla="*/ 0 h 472"/>
              <a:gd name="T2" fmla="*/ 996950 w 841"/>
              <a:gd name="T3" fmla="*/ 384175 h 472"/>
              <a:gd name="T4" fmla="*/ 393700 w 841"/>
              <a:gd name="T5" fmla="*/ 739775 h 472"/>
              <a:gd name="T6" fmla="*/ 0 w 841"/>
              <a:gd name="T7" fmla="*/ 749300 h 47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41" h="472">
                <a:moveTo>
                  <a:pt x="841" y="0"/>
                </a:moveTo>
                <a:lnTo>
                  <a:pt x="628" y="242"/>
                </a:lnTo>
                <a:lnTo>
                  <a:pt x="248" y="466"/>
                </a:lnTo>
                <a:lnTo>
                  <a:pt x="0" y="472"/>
                </a:lnTo>
              </a:path>
            </a:pathLst>
          </a:custGeom>
          <a:noFill/>
          <a:ln w="3175" cmpd="sng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11" name="Line 59"/>
          <p:cNvSpPr>
            <a:spLocks noChangeShapeType="1"/>
          </p:cNvSpPr>
          <p:nvPr/>
        </p:nvSpPr>
        <p:spPr bwMode="auto">
          <a:xfrm flipV="1">
            <a:off x="7175500" y="3013984"/>
            <a:ext cx="0" cy="51752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12" name="Oval 60"/>
          <p:cNvSpPr>
            <a:spLocks noChangeArrowheads="1"/>
          </p:cNvSpPr>
          <p:nvPr/>
        </p:nvSpPr>
        <p:spPr bwMode="auto">
          <a:xfrm>
            <a:off x="349250" y="4457021"/>
            <a:ext cx="279400" cy="268288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1</a:t>
            </a:r>
          </a:p>
        </p:txBody>
      </p:sp>
      <p:sp>
        <p:nvSpPr>
          <p:cNvPr id="49213" name="Oval 61"/>
          <p:cNvSpPr>
            <a:spLocks noChangeArrowheads="1"/>
          </p:cNvSpPr>
          <p:nvPr/>
        </p:nvSpPr>
        <p:spPr bwMode="auto">
          <a:xfrm>
            <a:off x="1119188" y="5669871"/>
            <a:ext cx="280987" cy="269875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3</a:t>
            </a:r>
          </a:p>
        </p:txBody>
      </p:sp>
      <p:sp>
        <p:nvSpPr>
          <p:cNvPr id="49214" name="Oval 62"/>
          <p:cNvSpPr>
            <a:spLocks noChangeArrowheads="1"/>
          </p:cNvSpPr>
          <p:nvPr/>
        </p:nvSpPr>
        <p:spPr bwMode="auto">
          <a:xfrm>
            <a:off x="349250" y="5265059"/>
            <a:ext cx="279400" cy="269875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2</a:t>
            </a:r>
          </a:p>
        </p:txBody>
      </p:sp>
      <p:sp>
        <p:nvSpPr>
          <p:cNvPr id="49215" name="Oval 63"/>
          <p:cNvSpPr>
            <a:spLocks noChangeArrowheads="1"/>
          </p:cNvSpPr>
          <p:nvPr/>
        </p:nvSpPr>
        <p:spPr bwMode="auto">
          <a:xfrm>
            <a:off x="1119188" y="4860246"/>
            <a:ext cx="280987" cy="269875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endParaRPr kumimoji="1" lang="ko-KR" altLang="en-US" sz="1400">
              <a:latin typeface="Bookman" pitchFamily="18" charset="0"/>
            </a:endParaRPr>
          </a:p>
        </p:txBody>
      </p:sp>
      <p:sp>
        <p:nvSpPr>
          <p:cNvPr id="49216" name="Oval 64"/>
          <p:cNvSpPr>
            <a:spLocks noChangeArrowheads="1"/>
          </p:cNvSpPr>
          <p:nvPr/>
        </p:nvSpPr>
        <p:spPr bwMode="auto">
          <a:xfrm>
            <a:off x="1890713" y="5198384"/>
            <a:ext cx="280987" cy="268287"/>
          </a:xfrm>
          <a:prstGeom prst="ellipse">
            <a:avLst/>
          </a:prstGeom>
          <a:solidFill>
            <a:srgbClr val="0099FF"/>
          </a:solidFill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5</a:t>
            </a:r>
          </a:p>
        </p:txBody>
      </p:sp>
      <p:sp>
        <p:nvSpPr>
          <p:cNvPr id="49217" name="Oval 65"/>
          <p:cNvSpPr>
            <a:spLocks noChangeArrowheads="1"/>
          </p:cNvSpPr>
          <p:nvPr/>
        </p:nvSpPr>
        <p:spPr bwMode="auto">
          <a:xfrm>
            <a:off x="1890713" y="4422096"/>
            <a:ext cx="280987" cy="269875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endParaRPr kumimoji="1" lang="ko-KR" altLang="en-US" sz="1400">
              <a:latin typeface="Bookman" pitchFamily="18" charset="0"/>
            </a:endParaRPr>
          </a:p>
        </p:txBody>
      </p:sp>
      <p:sp>
        <p:nvSpPr>
          <p:cNvPr id="49218" name="Oval 66"/>
          <p:cNvSpPr>
            <a:spLocks noChangeArrowheads="1"/>
          </p:cNvSpPr>
          <p:nvPr/>
        </p:nvSpPr>
        <p:spPr bwMode="auto">
          <a:xfrm>
            <a:off x="1119188" y="4052209"/>
            <a:ext cx="280987" cy="269875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endParaRPr kumimoji="1" lang="ko-KR" altLang="en-US" sz="1400">
              <a:latin typeface="Bookman" pitchFamily="18" charset="0"/>
            </a:endParaRPr>
          </a:p>
        </p:txBody>
      </p:sp>
      <p:sp>
        <p:nvSpPr>
          <p:cNvPr id="49219" name="Line 67"/>
          <p:cNvSpPr>
            <a:spLocks noChangeShapeType="1"/>
          </p:cNvSpPr>
          <p:nvPr/>
        </p:nvSpPr>
        <p:spPr bwMode="auto">
          <a:xfrm>
            <a:off x="611188" y="4658634"/>
            <a:ext cx="531812" cy="26035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20" name="Line 68"/>
          <p:cNvSpPr>
            <a:spLocks noChangeShapeType="1"/>
          </p:cNvSpPr>
          <p:nvPr/>
        </p:nvSpPr>
        <p:spPr bwMode="auto">
          <a:xfrm flipV="1">
            <a:off x="628650" y="5053921"/>
            <a:ext cx="506413" cy="2794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21" name="Line 69"/>
          <p:cNvSpPr>
            <a:spLocks noChangeShapeType="1"/>
          </p:cNvSpPr>
          <p:nvPr/>
        </p:nvSpPr>
        <p:spPr bwMode="auto">
          <a:xfrm flipV="1">
            <a:off x="558800" y="4187146"/>
            <a:ext cx="560388" cy="277813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22" name="Line 70"/>
          <p:cNvSpPr>
            <a:spLocks noChangeShapeType="1"/>
          </p:cNvSpPr>
          <p:nvPr/>
        </p:nvSpPr>
        <p:spPr bwMode="auto">
          <a:xfrm flipV="1">
            <a:off x="1384300" y="4634821"/>
            <a:ext cx="533400" cy="28575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23" name="Line 71"/>
          <p:cNvSpPr>
            <a:spLocks noChangeShapeType="1"/>
          </p:cNvSpPr>
          <p:nvPr/>
        </p:nvSpPr>
        <p:spPr bwMode="auto">
          <a:xfrm>
            <a:off x="622300" y="5460321"/>
            <a:ext cx="504825" cy="292100"/>
          </a:xfrm>
          <a:prstGeom prst="line">
            <a:avLst/>
          </a:prstGeom>
          <a:noFill/>
          <a:ln w="57150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24" name="Line 72"/>
          <p:cNvSpPr>
            <a:spLocks noChangeShapeType="1"/>
          </p:cNvSpPr>
          <p:nvPr/>
        </p:nvSpPr>
        <p:spPr bwMode="auto">
          <a:xfrm flipV="1">
            <a:off x="1390650" y="5426984"/>
            <a:ext cx="527050" cy="3175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25" name="Line 73"/>
          <p:cNvSpPr>
            <a:spLocks noChangeShapeType="1"/>
          </p:cNvSpPr>
          <p:nvPr/>
        </p:nvSpPr>
        <p:spPr bwMode="auto">
          <a:xfrm>
            <a:off x="471488" y="4717371"/>
            <a:ext cx="7937" cy="544513"/>
          </a:xfrm>
          <a:prstGeom prst="line">
            <a:avLst/>
          </a:prstGeom>
          <a:noFill/>
          <a:ln w="57150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26" name="Line 74"/>
          <p:cNvSpPr>
            <a:spLocks noChangeShapeType="1"/>
          </p:cNvSpPr>
          <p:nvPr/>
        </p:nvSpPr>
        <p:spPr bwMode="auto">
          <a:xfrm flipV="1">
            <a:off x="625475" y="5363484"/>
            <a:ext cx="1266825" cy="23812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27" name="Oval 75"/>
          <p:cNvSpPr>
            <a:spLocks noChangeArrowheads="1"/>
          </p:cNvSpPr>
          <p:nvPr/>
        </p:nvSpPr>
        <p:spPr bwMode="auto">
          <a:xfrm>
            <a:off x="2646363" y="4857071"/>
            <a:ext cx="280987" cy="268288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4</a:t>
            </a:r>
          </a:p>
        </p:txBody>
      </p:sp>
      <p:sp>
        <p:nvSpPr>
          <p:cNvPr id="49228" name="Line 76"/>
          <p:cNvSpPr>
            <a:spLocks noChangeShapeType="1"/>
          </p:cNvSpPr>
          <p:nvPr/>
        </p:nvSpPr>
        <p:spPr bwMode="auto">
          <a:xfrm flipV="1">
            <a:off x="2165350" y="5031696"/>
            <a:ext cx="488950" cy="2349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29" name="Freeform 77"/>
          <p:cNvSpPr>
            <a:spLocks/>
          </p:cNvSpPr>
          <p:nvPr/>
        </p:nvSpPr>
        <p:spPr bwMode="auto">
          <a:xfrm>
            <a:off x="1401763" y="5112659"/>
            <a:ext cx="1335087" cy="749300"/>
          </a:xfrm>
          <a:custGeom>
            <a:avLst/>
            <a:gdLst>
              <a:gd name="T0" fmla="*/ 1335087 w 841"/>
              <a:gd name="T1" fmla="*/ 0 h 472"/>
              <a:gd name="T2" fmla="*/ 996950 w 841"/>
              <a:gd name="T3" fmla="*/ 384175 h 472"/>
              <a:gd name="T4" fmla="*/ 393700 w 841"/>
              <a:gd name="T5" fmla="*/ 739775 h 472"/>
              <a:gd name="T6" fmla="*/ 0 w 841"/>
              <a:gd name="T7" fmla="*/ 749300 h 47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41" h="472">
                <a:moveTo>
                  <a:pt x="841" y="0"/>
                </a:moveTo>
                <a:lnTo>
                  <a:pt x="628" y="242"/>
                </a:lnTo>
                <a:lnTo>
                  <a:pt x="248" y="466"/>
                </a:lnTo>
                <a:lnTo>
                  <a:pt x="0" y="472"/>
                </a:lnTo>
              </a:path>
            </a:pathLst>
          </a:custGeom>
          <a:noFill/>
          <a:ln w="57150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30" name="Line 78"/>
          <p:cNvSpPr>
            <a:spLocks noChangeShapeType="1"/>
          </p:cNvSpPr>
          <p:nvPr/>
        </p:nvSpPr>
        <p:spPr bwMode="auto">
          <a:xfrm flipV="1">
            <a:off x="1249363" y="4330021"/>
            <a:ext cx="0" cy="51752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31" name="AutoShape 79"/>
          <p:cNvSpPr>
            <a:spLocks noChangeArrowheads="1"/>
          </p:cNvSpPr>
          <p:nvPr/>
        </p:nvSpPr>
        <p:spPr bwMode="auto">
          <a:xfrm flipH="1">
            <a:off x="2678113" y="5606371"/>
            <a:ext cx="338137" cy="255588"/>
          </a:xfrm>
          <a:prstGeom prst="rightArrow">
            <a:avLst>
              <a:gd name="adj1" fmla="val 50000"/>
              <a:gd name="adj2" fmla="val 33074"/>
            </a:avLst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49232" name="AutoShape 81"/>
          <p:cNvSpPr>
            <a:spLocks noChangeArrowheads="1"/>
          </p:cNvSpPr>
          <p:nvPr/>
        </p:nvSpPr>
        <p:spPr bwMode="auto">
          <a:xfrm rot="2772332">
            <a:off x="5695950" y="3064784"/>
            <a:ext cx="338137" cy="255588"/>
          </a:xfrm>
          <a:prstGeom prst="rightArrow">
            <a:avLst>
              <a:gd name="adj1" fmla="val 50000"/>
              <a:gd name="adj2" fmla="val 33074"/>
            </a:avLst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49233" name="AutoShape 82"/>
          <p:cNvSpPr>
            <a:spLocks noChangeArrowheads="1"/>
          </p:cNvSpPr>
          <p:nvPr/>
        </p:nvSpPr>
        <p:spPr bwMode="auto">
          <a:xfrm rot="-2074235" flipH="1" flipV="1">
            <a:off x="5908675" y="4447496"/>
            <a:ext cx="338138" cy="255588"/>
          </a:xfrm>
          <a:prstGeom prst="rightArrow">
            <a:avLst>
              <a:gd name="adj1" fmla="val 50000"/>
              <a:gd name="adj2" fmla="val 33075"/>
            </a:avLst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49234" name="Oval 83"/>
          <p:cNvSpPr>
            <a:spLocks noChangeArrowheads="1"/>
          </p:cNvSpPr>
          <p:nvPr/>
        </p:nvSpPr>
        <p:spPr bwMode="auto">
          <a:xfrm>
            <a:off x="3300413" y="4461784"/>
            <a:ext cx="279400" cy="268287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1</a:t>
            </a:r>
          </a:p>
        </p:txBody>
      </p:sp>
      <p:sp>
        <p:nvSpPr>
          <p:cNvPr id="49235" name="Oval 84"/>
          <p:cNvSpPr>
            <a:spLocks noChangeArrowheads="1"/>
          </p:cNvSpPr>
          <p:nvPr/>
        </p:nvSpPr>
        <p:spPr bwMode="auto">
          <a:xfrm>
            <a:off x="4070350" y="5674634"/>
            <a:ext cx="280988" cy="269875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3</a:t>
            </a:r>
          </a:p>
        </p:txBody>
      </p:sp>
      <p:sp>
        <p:nvSpPr>
          <p:cNvPr id="49236" name="Oval 85"/>
          <p:cNvSpPr>
            <a:spLocks noChangeArrowheads="1"/>
          </p:cNvSpPr>
          <p:nvPr/>
        </p:nvSpPr>
        <p:spPr bwMode="auto">
          <a:xfrm>
            <a:off x="3300413" y="5269821"/>
            <a:ext cx="279400" cy="269875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2</a:t>
            </a:r>
          </a:p>
        </p:txBody>
      </p:sp>
      <p:sp>
        <p:nvSpPr>
          <p:cNvPr id="49237" name="Oval 86"/>
          <p:cNvSpPr>
            <a:spLocks noChangeArrowheads="1"/>
          </p:cNvSpPr>
          <p:nvPr/>
        </p:nvSpPr>
        <p:spPr bwMode="auto">
          <a:xfrm>
            <a:off x="4070350" y="4865009"/>
            <a:ext cx="280988" cy="269875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endParaRPr kumimoji="1" lang="ko-KR" altLang="en-US" sz="1400">
              <a:latin typeface="Bookman" pitchFamily="18" charset="0"/>
            </a:endParaRPr>
          </a:p>
        </p:txBody>
      </p:sp>
      <p:sp>
        <p:nvSpPr>
          <p:cNvPr id="49238" name="Oval 87"/>
          <p:cNvSpPr>
            <a:spLocks noChangeArrowheads="1"/>
          </p:cNvSpPr>
          <p:nvPr/>
        </p:nvSpPr>
        <p:spPr bwMode="auto">
          <a:xfrm>
            <a:off x="4841875" y="5203146"/>
            <a:ext cx="280988" cy="268288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endParaRPr kumimoji="1" lang="ko-KR" altLang="en-US" sz="1400">
              <a:latin typeface="Bookman" pitchFamily="18" charset="0"/>
            </a:endParaRPr>
          </a:p>
        </p:txBody>
      </p:sp>
      <p:sp>
        <p:nvSpPr>
          <p:cNvPr id="49239" name="Oval 88"/>
          <p:cNvSpPr>
            <a:spLocks noChangeArrowheads="1"/>
          </p:cNvSpPr>
          <p:nvPr/>
        </p:nvSpPr>
        <p:spPr bwMode="auto">
          <a:xfrm>
            <a:off x="4841875" y="4426859"/>
            <a:ext cx="280988" cy="269875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endParaRPr kumimoji="1" lang="ko-KR" altLang="en-US" sz="1400">
              <a:latin typeface="Bookman" pitchFamily="18" charset="0"/>
            </a:endParaRPr>
          </a:p>
        </p:txBody>
      </p:sp>
      <p:sp>
        <p:nvSpPr>
          <p:cNvPr id="49240" name="Oval 89"/>
          <p:cNvSpPr>
            <a:spLocks noChangeArrowheads="1"/>
          </p:cNvSpPr>
          <p:nvPr/>
        </p:nvSpPr>
        <p:spPr bwMode="auto">
          <a:xfrm>
            <a:off x="4070350" y="4056971"/>
            <a:ext cx="280988" cy="269875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endParaRPr kumimoji="1" lang="ko-KR" altLang="en-US" sz="1400">
              <a:latin typeface="Bookman" pitchFamily="18" charset="0"/>
            </a:endParaRPr>
          </a:p>
        </p:txBody>
      </p:sp>
      <p:sp>
        <p:nvSpPr>
          <p:cNvPr id="49241" name="Line 90"/>
          <p:cNvSpPr>
            <a:spLocks noChangeShapeType="1"/>
          </p:cNvSpPr>
          <p:nvPr/>
        </p:nvSpPr>
        <p:spPr bwMode="auto">
          <a:xfrm>
            <a:off x="3562350" y="4663396"/>
            <a:ext cx="531813" cy="26035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42" name="Line 91"/>
          <p:cNvSpPr>
            <a:spLocks noChangeShapeType="1"/>
          </p:cNvSpPr>
          <p:nvPr/>
        </p:nvSpPr>
        <p:spPr bwMode="auto">
          <a:xfrm flipV="1">
            <a:off x="3579813" y="5058684"/>
            <a:ext cx="506412" cy="2794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43" name="Line 92"/>
          <p:cNvSpPr>
            <a:spLocks noChangeShapeType="1"/>
          </p:cNvSpPr>
          <p:nvPr/>
        </p:nvSpPr>
        <p:spPr bwMode="auto">
          <a:xfrm flipV="1">
            <a:off x="3509963" y="4191909"/>
            <a:ext cx="560387" cy="277812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44" name="Line 93"/>
          <p:cNvSpPr>
            <a:spLocks noChangeShapeType="1"/>
          </p:cNvSpPr>
          <p:nvPr/>
        </p:nvSpPr>
        <p:spPr bwMode="auto">
          <a:xfrm flipV="1">
            <a:off x="4335463" y="4639584"/>
            <a:ext cx="533400" cy="28575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45" name="Line 94"/>
          <p:cNvSpPr>
            <a:spLocks noChangeShapeType="1"/>
          </p:cNvSpPr>
          <p:nvPr/>
        </p:nvSpPr>
        <p:spPr bwMode="auto">
          <a:xfrm>
            <a:off x="3573463" y="5465084"/>
            <a:ext cx="504825" cy="292100"/>
          </a:xfrm>
          <a:prstGeom prst="line">
            <a:avLst/>
          </a:prstGeom>
          <a:noFill/>
          <a:ln w="57150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46" name="Line 95"/>
          <p:cNvSpPr>
            <a:spLocks noChangeShapeType="1"/>
          </p:cNvSpPr>
          <p:nvPr/>
        </p:nvSpPr>
        <p:spPr bwMode="auto">
          <a:xfrm flipV="1">
            <a:off x="4341813" y="5431746"/>
            <a:ext cx="527050" cy="3175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47" name="Line 96"/>
          <p:cNvSpPr>
            <a:spLocks noChangeShapeType="1"/>
          </p:cNvSpPr>
          <p:nvPr/>
        </p:nvSpPr>
        <p:spPr bwMode="auto">
          <a:xfrm>
            <a:off x="3422650" y="4722134"/>
            <a:ext cx="7938" cy="544512"/>
          </a:xfrm>
          <a:prstGeom prst="line">
            <a:avLst/>
          </a:prstGeom>
          <a:noFill/>
          <a:ln w="57150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48" name="Line 97"/>
          <p:cNvSpPr>
            <a:spLocks noChangeShapeType="1"/>
          </p:cNvSpPr>
          <p:nvPr/>
        </p:nvSpPr>
        <p:spPr bwMode="auto">
          <a:xfrm flipV="1">
            <a:off x="3576638" y="5368246"/>
            <a:ext cx="1266825" cy="23813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49" name="Oval 98"/>
          <p:cNvSpPr>
            <a:spLocks noChangeArrowheads="1"/>
          </p:cNvSpPr>
          <p:nvPr/>
        </p:nvSpPr>
        <p:spPr bwMode="auto">
          <a:xfrm>
            <a:off x="5597525" y="4861834"/>
            <a:ext cx="280988" cy="268287"/>
          </a:xfrm>
          <a:prstGeom prst="ellipse">
            <a:avLst/>
          </a:prstGeom>
          <a:solidFill>
            <a:srgbClr val="0099FF"/>
          </a:solidFill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4</a:t>
            </a:r>
          </a:p>
        </p:txBody>
      </p:sp>
      <p:sp>
        <p:nvSpPr>
          <p:cNvPr id="49250" name="Line 99"/>
          <p:cNvSpPr>
            <a:spLocks noChangeShapeType="1"/>
          </p:cNvSpPr>
          <p:nvPr/>
        </p:nvSpPr>
        <p:spPr bwMode="auto">
          <a:xfrm flipV="1">
            <a:off x="5116513" y="5036459"/>
            <a:ext cx="488950" cy="23495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51" name="Freeform 100"/>
          <p:cNvSpPr>
            <a:spLocks/>
          </p:cNvSpPr>
          <p:nvPr/>
        </p:nvSpPr>
        <p:spPr bwMode="auto">
          <a:xfrm>
            <a:off x="4352925" y="5117421"/>
            <a:ext cx="1335088" cy="749300"/>
          </a:xfrm>
          <a:custGeom>
            <a:avLst/>
            <a:gdLst>
              <a:gd name="T0" fmla="*/ 1335088 w 841"/>
              <a:gd name="T1" fmla="*/ 0 h 472"/>
              <a:gd name="T2" fmla="*/ 996950 w 841"/>
              <a:gd name="T3" fmla="*/ 384175 h 472"/>
              <a:gd name="T4" fmla="*/ 393700 w 841"/>
              <a:gd name="T5" fmla="*/ 739775 h 472"/>
              <a:gd name="T6" fmla="*/ 0 w 841"/>
              <a:gd name="T7" fmla="*/ 749300 h 47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41" h="472">
                <a:moveTo>
                  <a:pt x="841" y="0"/>
                </a:moveTo>
                <a:lnTo>
                  <a:pt x="628" y="242"/>
                </a:lnTo>
                <a:lnTo>
                  <a:pt x="248" y="466"/>
                </a:lnTo>
                <a:lnTo>
                  <a:pt x="0" y="472"/>
                </a:lnTo>
              </a:path>
            </a:pathLst>
          </a:custGeom>
          <a:noFill/>
          <a:ln w="57150" cmpd="sng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52" name="Line 101"/>
          <p:cNvSpPr>
            <a:spLocks noChangeShapeType="1"/>
          </p:cNvSpPr>
          <p:nvPr/>
        </p:nvSpPr>
        <p:spPr bwMode="auto">
          <a:xfrm flipV="1">
            <a:off x="4200525" y="4334784"/>
            <a:ext cx="0" cy="51752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253" name="Text Box 161"/>
          <p:cNvSpPr txBox="1">
            <a:spLocks noChangeArrowheads="1"/>
          </p:cNvSpPr>
          <p:nvPr/>
        </p:nvSpPr>
        <p:spPr bwMode="auto">
          <a:xfrm>
            <a:off x="2089150" y="3290209"/>
            <a:ext cx="438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Times New Roman" panose="02020603050405020304" pitchFamily="18" charset="0"/>
              </a:rPr>
              <a:t>(a)</a:t>
            </a:r>
          </a:p>
        </p:txBody>
      </p:sp>
      <p:sp>
        <p:nvSpPr>
          <p:cNvPr id="49254" name="Text Box 162"/>
          <p:cNvSpPr txBox="1">
            <a:spLocks noChangeArrowheads="1"/>
          </p:cNvSpPr>
          <p:nvPr/>
        </p:nvSpPr>
        <p:spPr bwMode="auto">
          <a:xfrm>
            <a:off x="4943475" y="3263221"/>
            <a:ext cx="450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Times New Roman" panose="02020603050405020304" pitchFamily="18" charset="0"/>
              </a:rPr>
              <a:t>(b)</a:t>
            </a:r>
          </a:p>
        </p:txBody>
      </p:sp>
      <p:sp>
        <p:nvSpPr>
          <p:cNvPr id="49255" name="Text Box 163"/>
          <p:cNvSpPr txBox="1">
            <a:spLocks noChangeArrowheads="1"/>
          </p:cNvSpPr>
          <p:nvPr/>
        </p:nvSpPr>
        <p:spPr bwMode="auto">
          <a:xfrm>
            <a:off x="8229600" y="4282396"/>
            <a:ext cx="438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Times New Roman" panose="02020603050405020304" pitchFamily="18" charset="0"/>
              </a:rPr>
              <a:t>(c)</a:t>
            </a:r>
          </a:p>
        </p:txBody>
      </p:sp>
      <p:sp>
        <p:nvSpPr>
          <p:cNvPr id="49256" name="Text Box 164"/>
          <p:cNvSpPr txBox="1">
            <a:spLocks noChangeArrowheads="1"/>
          </p:cNvSpPr>
          <p:nvPr/>
        </p:nvSpPr>
        <p:spPr bwMode="auto">
          <a:xfrm>
            <a:off x="5222875" y="5690509"/>
            <a:ext cx="450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Times New Roman" panose="02020603050405020304" pitchFamily="18" charset="0"/>
              </a:rPr>
              <a:t>(d)</a:t>
            </a:r>
          </a:p>
        </p:txBody>
      </p:sp>
      <p:sp>
        <p:nvSpPr>
          <p:cNvPr id="49257" name="Text Box 165"/>
          <p:cNvSpPr txBox="1">
            <a:spLocks noChangeArrowheads="1"/>
          </p:cNvSpPr>
          <p:nvPr/>
        </p:nvSpPr>
        <p:spPr bwMode="auto">
          <a:xfrm>
            <a:off x="2032000" y="5733371"/>
            <a:ext cx="438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Times New Roman" panose="02020603050405020304" pitchFamily="18" charset="0"/>
              </a:rPr>
              <a:t>(e)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DFS</a:t>
            </a:r>
            <a:r>
              <a:rPr lang="ko-KR" altLang="en-US" dirty="0"/>
              <a:t>의 예시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06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1202" name="Oval 102"/>
          <p:cNvSpPr>
            <a:spLocks noChangeArrowheads="1"/>
          </p:cNvSpPr>
          <p:nvPr/>
        </p:nvSpPr>
        <p:spPr bwMode="auto">
          <a:xfrm>
            <a:off x="639763" y="1789114"/>
            <a:ext cx="279400" cy="268287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1</a:t>
            </a:r>
          </a:p>
        </p:txBody>
      </p:sp>
      <p:sp>
        <p:nvSpPr>
          <p:cNvPr id="51203" name="Oval 103"/>
          <p:cNvSpPr>
            <a:spLocks noChangeArrowheads="1"/>
          </p:cNvSpPr>
          <p:nvPr/>
        </p:nvSpPr>
        <p:spPr bwMode="auto">
          <a:xfrm>
            <a:off x="1409700" y="3001964"/>
            <a:ext cx="280988" cy="269875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3</a:t>
            </a:r>
          </a:p>
        </p:txBody>
      </p:sp>
      <p:sp>
        <p:nvSpPr>
          <p:cNvPr id="51204" name="Oval 104"/>
          <p:cNvSpPr>
            <a:spLocks noChangeArrowheads="1"/>
          </p:cNvSpPr>
          <p:nvPr/>
        </p:nvSpPr>
        <p:spPr bwMode="auto">
          <a:xfrm>
            <a:off x="639763" y="2597151"/>
            <a:ext cx="279400" cy="269875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2</a:t>
            </a:r>
          </a:p>
        </p:txBody>
      </p:sp>
      <p:sp>
        <p:nvSpPr>
          <p:cNvPr id="51205" name="Oval 105"/>
          <p:cNvSpPr>
            <a:spLocks noChangeArrowheads="1"/>
          </p:cNvSpPr>
          <p:nvPr/>
        </p:nvSpPr>
        <p:spPr bwMode="auto">
          <a:xfrm>
            <a:off x="1409700" y="2192339"/>
            <a:ext cx="280988" cy="269875"/>
          </a:xfrm>
          <a:prstGeom prst="ellipse">
            <a:avLst/>
          </a:prstGeom>
          <a:solidFill>
            <a:srgbClr val="0099FF"/>
          </a:solidFill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6</a:t>
            </a:r>
          </a:p>
        </p:txBody>
      </p:sp>
      <p:sp>
        <p:nvSpPr>
          <p:cNvPr id="51206" name="Oval 106"/>
          <p:cNvSpPr>
            <a:spLocks noChangeArrowheads="1"/>
          </p:cNvSpPr>
          <p:nvPr/>
        </p:nvSpPr>
        <p:spPr bwMode="auto">
          <a:xfrm>
            <a:off x="2181225" y="2530476"/>
            <a:ext cx="280988" cy="268288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5</a:t>
            </a:r>
          </a:p>
        </p:txBody>
      </p:sp>
      <p:sp>
        <p:nvSpPr>
          <p:cNvPr id="51207" name="Oval 107"/>
          <p:cNvSpPr>
            <a:spLocks noChangeArrowheads="1"/>
          </p:cNvSpPr>
          <p:nvPr/>
        </p:nvSpPr>
        <p:spPr bwMode="auto">
          <a:xfrm>
            <a:off x="2181225" y="1754189"/>
            <a:ext cx="280988" cy="269875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endParaRPr kumimoji="1" lang="ko-KR" altLang="en-US" sz="1400">
              <a:latin typeface="Bookman" pitchFamily="18" charset="0"/>
            </a:endParaRPr>
          </a:p>
        </p:txBody>
      </p:sp>
      <p:sp>
        <p:nvSpPr>
          <p:cNvPr id="51208" name="Oval 108"/>
          <p:cNvSpPr>
            <a:spLocks noChangeArrowheads="1"/>
          </p:cNvSpPr>
          <p:nvPr/>
        </p:nvSpPr>
        <p:spPr bwMode="auto">
          <a:xfrm>
            <a:off x="1409700" y="1384301"/>
            <a:ext cx="280988" cy="269875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endParaRPr kumimoji="1" lang="ko-KR" altLang="en-US" sz="1400">
              <a:latin typeface="Bookman" pitchFamily="18" charset="0"/>
            </a:endParaRPr>
          </a:p>
        </p:txBody>
      </p:sp>
      <p:sp>
        <p:nvSpPr>
          <p:cNvPr id="51209" name="Line 109"/>
          <p:cNvSpPr>
            <a:spLocks noChangeShapeType="1"/>
          </p:cNvSpPr>
          <p:nvPr/>
        </p:nvSpPr>
        <p:spPr bwMode="auto">
          <a:xfrm>
            <a:off x="901700" y="1990726"/>
            <a:ext cx="531813" cy="26035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10" name="Line 110"/>
          <p:cNvSpPr>
            <a:spLocks noChangeShapeType="1"/>
          </p:cNvSpPr>
          <p:nvPr/>
        </p:nvSpPr>
        <p:spPr bwMode="auto">
          <a:xfrm flipV="1">
            <a:off x="919163" y="2386014"/>
            <a:ext cx="506412" cy="279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11" name="Line 111"/>
          <p:cNvSpPr>
            <a:spLocks noChangeShapeType="1"/>
          </p:cNvSpPr>
          <p:nvPr/>
        </p:nvSpPr>
        <p:spPr bwMode="auto">
          <a:xfrm flipV="1">
            <a:off x="849313" y="1519239"/>
            <a:ext cx="560387" cy="277812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12" name="Line 112"/>
          <p:cNvSpPr>
            <a:spLocks noChangeShapeType="1"/>
          </p:cNvSpPr>
          <p:nvPr/>
        </p:nvSpPr>
        <p:spPr bwMode="auto">
          <a:xfrm flipV="1">
            <a:off x="1674813" y="1966914"/>
            <a:ext cx="533400" cy="28575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13" name="Line 113"/>
          <p:cNvSpPr>
            <a:spLocks noChangeShapeType="1"/>
          </p:cNvSpPr>
          <p:nvPr/>
        </p:nvSpPr>
        <p:spPr bwMode="auto">
          <a:xfrm>
            <a:off x="912813" y="2792414"/>
            <a:ext cx="504825" cy="292100"/>
          </a:xfrm>
          <a:prstGeom prst="line">
            <a:avLst/>
          </a:prstGeom>
          <a:noFill/>
          <a:ln w="57150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14" name="Line 114"/>
          <p:cNvSpPr>
            <a:spLocks noChangeShapeType="1"/>
          </p:cNvSpPr>
          <p:nvPr/>
        </p:nvSpPr>
        <p:spPr bwMode="auto">
          <a:xfrm flipV="1">
            <a:off x="1681163" y="2759076"/>
            <a:ext cx="527050" cy="3175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15" name="Line 115"/>
          <p:cNvSpPr>
            <a:spLocks noChangeShapeType="1"/>
          </p:cNvSpPr>
          <p:nvPr/>
        </p:nvSpPr>
        <p:spPr bwMode="auto">
          <a:xfrm>
            <a:off x="762000" y="2049464"/>
            <a:ext cx="7938" cy="544512"/>
          </a:xfrm>
          <a:prstGeom prst="line">
            <a:avLst/>
          </a:prstGeom>
          <a:noFill/>
          <a:ln w="57150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16" name="Line 116"/>
          <p:cNvSpPr>
            <a:spLocks noChangeShapeType="1"/>
          </p:cNvSpPr>
          <p:nvPr/>
        </p:nvSpPr>
        <p:spPr bwMode="auto">
          <a:xfrm flipV="1">
            <a:off x="915988" y="2695576"/>
            <a:ext cx="1266825" cy="23813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17" name="Oval 117"/>
          <p:cNvSpPr>
            <a:spLocks noChangeArrowheads="1"/>
          </p:cNvSpPr>
          <p:nvPr/>
        </p:nvSpPr>
        <p:spPr bwMode="auto">
          <a:xfrm>
            <a:off x="2936875" y="2189164"/>
            <a:ext cx="280988" cy="268287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4</a:t>
            </a:r>
          </a:p>
        </p:txBody>
      </p:sp>
      <p:sp>
        <p:nvSpPr>
          <p:cNvPr id="51218" name="Line 118"/>
          <p:cNvSpPr>
            <a:spLocks noChangeShapeType="1"/>
          </p:cNvSpPr>
          <p:nvPr/>
        </p:nvSpPr>
        <p:spPr bwMode="auto">
          <a:xfrm flipV="1">
            <a:off x="2455863" y="2363789"/>
            <a:ext cx="488950" cy="234950"/>
          </a:xfrm>
          <a:prstGeom prst="line">
            <a:avLst/>
          </a:prstGeom>
          <a:noFill/>
          <a:ln w="57150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19" name="Freeform 119"/>
          <p:cNvSpPr>
            <a:spLocks/>
          </p:cNvSpPr>
          <p:nvPr/>
        </p:nvSpPr>
        <p:spPr bwMode="auto">
          <a:xfrm>
            <a:off x="1692275" y="2444751"/>
            <a:ext cx="1335088" cy="749300"/>
          </a:xfrm>
          <a:custGeom>
            <a:avLst/>
            <a:gdLst>
              <a:gd name="T0" fmla="*/ 1335088 w 841"/>
              <a:gd name="T1" fmla="*/ 0 h 472"/>
              <a:gd name="T2" fmla="*/ 996950 w 841"/>
              <a:gd name="T3" fmla="*/ 384175 h 472"/>
              <a:gd name="T4" fmla="*/ 393700 w 841"/>
              <a:gd name="T5" fmla="*/ 739775 h 472"/>
              <a:gd name="T6" fmla="*/ 0 w 841"/>
              <a:gd name="T7" fmla="*/ 749300 h 47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41" h="472">
                <a:moveTo>
                  <a:pt x="841" y="0"/>
                </a:moveTo>
                <a:lnTo>
                  <a:pt x="628" y="242"/>
                </a:lnTo>
                <a:lnTo>
                  <a:pt x="248" y="466"/>
                </a:lnTo>
                <a:lnTo>
                  <a:pt x="0" y="472"/>
                </a:lnTo>
              </a:path>
            </a:pathLst>
          </a:custGeom>
          <a:noFill/>
          <a:ln w="57150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20" name="Line 120"/>
          <p:cNvSpPr>
            <a:spLocks noChangeShapeType="1"/>
          </p:cNvSpPr>
          <p:nvPr/>
        </p:nvSpPr>
        <p:spPr bwMode="auto">
          <a:xfrm flipV="1">
            <a:off x="1539875" y="1662114"/>
            <a:ext cx="0" cy="51752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21" name="AutoShape 121"/>
          <p:cNvSpPr>
            <a:spLocks noChangeArrowheads="1"/>
          </p:cNvSpPr>
          <p:nvPr/>
        </p:nvSpPr>
        <p:spPr bwMode="auto">
          <a:xfrm>
            <a:off x="3311525" y="2887664"/>
            <a:ext cx="338138" cy="255587"/>
          </a:xfrm>
          <a:prstGeom prst="rightArrow">
            <a:avLst>
              <a:gd name="adj1" fmla="val 50000"/>
              <a:gd name="adj2" fmla="val 33075"/>
            </a:avLst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51222" name="Oval 122"/>
          <p:cNvSpPr>
            <a:spLocks noChangeArrowheads="1"/>
          </p:cNvSpPr>
          <p:nvPr/>
        </p:nvSpPr>
        <p:spPr bwMode="auto">
          <a:xfrm>
            <a:off x="3956050" y="1790701"/>
            <a:ext cx="279400" cy="268288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1</a:t>
            </a:r>
          </a:p>
        </p:txBody>
      </p:sp>
      <p:sp>
        <p:nvSpPr>
          <p:cNvPr id="51223" name="Oval 123"/>
          <p:cNvSpPr>
            <a:spLocks noChangeArrowheads="1"/>
          </p:cNvSpPr>
          <p:nvPr/>
        </p:nvSpPr>
        <p:spPr bwMode="auto">
          <a:xfrm>
            <a:off x="4725988" y="3003551"/>
            <a:ext cx="280987" cy="269875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3</a:t>
            </a:r>
          </a:p>
        </p:txBody>
      </p:sp>
      <p:sp>
        <p:nvSpPr>
          <p:cNvPr id="51224" name="Oval 124"/>
          <p:cNvSpPr>
            <a:spLocks noChangeArrowheads="1"/>
          </p:cNvSpPr>
          <p:nvPr/>
        </p:nvSpPr>
        <p:spPr bwMode="auto">
          <a:xfrm>
            <a:off x="3956050" y="2598739"/>
            <a:ext cx="279400" cy="269875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2</a:t>
            </a:r>
          </a:p>
        </p:txBody>
      </p:sp>
      <p:sp>
        <p:nvSpPr>
          <p:cNvPr id="51225" name="Oval 125"/>
          <p:cNvSpPr>
            <a:spLocks noChangeArrowheads="1"/>
          </p:cNvSpPr>
          <p:nvPr/>
        </p:nvSpPr>
        <p:spPr bwMode="auto">
          <a:xfrm>
            <a:off x="4725988" y="2193926"/>
            <a:ext cx="280987" cy="269875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6</a:t>
            </a:r>
          </a:p>
        </p:txBody>
      </p:sp>
      <p:sp>
        <p:nvSpPr>
          <p:cNvPr id="51226" name="Oval 126"/>
          <p:cNvSpPr>
            <a:spLocks noChangeArrowheads="1"/>
          </p:cNvSpPr>
          <p:nvPr/>
        </p:nvSpPr>
        <p:spPr bwMode="auto">
          <a:xfrm>
            <a:off x="5497513" y="2532064"/>
            <a:ext cx="280987" cy="268287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5</a:t>
            </a:r>
          </a:p>
        </p:txBody>
      </p:sp>
      <p:sp>
        <p:nvSpPr>
          <p:cNvPr id="51227" name="Oval 127"/>
          <p:cNvSpPr>
            <a:spLocks noChangeArrowheads="1"/>
          </p:cNvSpPr>
          <p:nvPr/>
        </p:nvSpPr>
        <p:spPr bwMode="auto">
          <a:xfrm>
            <a:off x="5497513" y="1755776"/>
            <a:ext cx="280987" cy="269875"/>
          </a:xfrm>
          <a:prstGeom prst="ellipse">
            <a:avLst/>
          </a:prstGeom>
          <a:solidFill>
            <a:srgbClr val="0099FF"/>
          </a:solidFill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7</a:t>
            </a:r>
          </a:p>
        </p:txBody>
      </p:sp>
      <p:sp>
        <p:nvSpPr>
          <p:cNvPr id="51228" name="Oval 128"/>
          <p:cNvSpPr>
            <a:spLocks noChangeArrowheads="1"/>
          </p:cNvSpPr>
          <p:nvPr/>
        </p:nvSpPr>
        <p:spPr bwMode="auto">
          <a:xfrm>
            <a:off x="4725988" y="1385889"/>
            <a:ext cx="280987" cy="269875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endParaRPr kumimoji="1" lang="ko-KR" altLang="en-US" sz="1400">
              <a:latin typeface="Bookman" pitchFamily="18" charset="0"/>
            </a:endParaRPr>
          </a:p>
        </p:txBody>
      </p:sp>
      <p:sp>
        <p:nvSpPr>
          <p:cNvPr id="51229" name="Line 129"/>
          <p:cNvSpPr>
            <a:spLocks noChangeShapeType="1"/>
          </p:cNvSpPr>
          <p:nvPr/>
        </p:nvSpPr>
        <p:spPr bwMode="auto">
          <a:xfrm>
            <a:off x="4217988" y="1992314"/>
            <a:ext cx="531812" cy="26035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30" name="Line 130"/>
          <p:cNvSpPr>
            <a:spLocks noChangeShapeType="1"/>
          </p:cNvSpPr>
          <p:nvPr/>
        </p:nvSpPr>
        <p:spPr bwMode="auto">
          <a:xfrm flipV="1">
            <a:off x="4235450" y="2387601"/>
            <a:ext cx="506413" cy="279400"/>
          </a:xfrm>
          <a:prstGeom prst="line">
            <a:avLst/>
          </a:prstGeom>
          <a:noFill/>
          <a:ln w="57150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31" name="Line 131"/>
          <p:cNvSpPr>
            <a:spLocks noChangeShapeType="1"/>
          </p:cNvSpPr>
          <p:nvPr/>
        </p:nvSpPr>
        <p:spPr bwMode="auto">
          <a:xfrm flipV="1">
            <a:off x="4165600" y="1520826"/>
            <a:ext cx="560388" cy="277813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32" name="Line 132"/>
          <p:cNvSpPr>
            <a:spLocks noChangeShapeType="1"/>
          </p:cNvSpPr>
          <p:nvPr/>
        </p:nvSpPr>
        <p:spPr bwMode="auto">
          <a:xfrm flipV="1">
            <a:off x="4991100" y="1968501"/>
            <a:ext cx="533400" cy="2857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33" name="Line 133"/>
          <p:cNvSpPr>
            <a:spLocks noChangeShapeType="1"/>
          </p:cNvSpPr>
          <p:nvPr/>
        </p:nvSpPr>
        <p:spPr bwMode="auto">
          <a:xfrm>
            <a:off x="4229100" y="2794001"/>
            <a:ext cx="504825" cy="292100"/>
          </a:xfrm>
          <a:prstGeom prst="line">
            <a:avLst/>
          </a:prstGeom>
          <a:noFill/>
          <a:ln w="57150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34" name="Line 134"/>
          <p:cNvSpPr>
            <a:spLocks noChangeShapeType="1"/>
          </p:cNvSpPr>
          <p:nvPr/>
        </p:nvSpPr>
        <p:spPr bwMode="auto">
          <a:xfrm flipV="1">
            <a:off x="4997450" y="2760664"/>
            <a:ext cx="527050" cy="3175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35" name="Line 135"/>
          <p:cNvSpPr>
            <a:spLocks noChangeShapeType="1"/>
          </p:cNvSpPr>
          <p:nvPr/>
        </p:nvSpPr>
        <p:spPr bwMode="auto">
          <a:xfrm>
            <a:off x="4078288" y="2051051"/>
            <a:ext cx="7937" cy="544513"/>
          </a:xfrm>
          <a:prstGeom prst="line">
            <a:avLst/>
          </a:prstGeom>
          <a:noFill/>
          <a:ln w="57150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36" name="Line 136"/>
          <p:cNvSpPr>
            <a:spLocks noChangeShapeType="1"/>
          </p:cNvSpPr>
          <p:nvPr/>
        </p:nvSpPr>
        <p:spPr bwMode="auto">
          <a:xfrm flipV="1">
            <a:off x="4232275" y="2697164"/>
            <a:ext cx="1266825" cy="23812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37" name="Oval 137"/>
          <p:cNvSpPr>
            <a:spLocks noChangeArrowheads="1"/>
          </p:cNvSpPr>
          <p:nvPr/>
        </p:nvSpPr>
        <p:spPr bwMode="auto">
          <a:xfrm>
            <a:off x="6253163" y="2190751"/>
            <a:ext cx="280987" cy="268288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4</a:t>
            </a:r>
          </a:p>
        </p:txBody>
      </p:sp>
      <p:sp>
        <p:nvSpPr>
          <p:cNvPr id="51238" name="Line 138"/>
          <p:cNvSpPr>
            <a:spLocks noChangeShapeType="1"/>
          </p:cNvSpPr>
          <p:nvPr/>
        </p:nvSpPr>
        <p:spPr bwMode="auto">
          <a:xfrm flipV="1">
            <a:off x="5772150" y="2365376"/>
            <a:ext cx="488950" cy="234950"/>
          </a:xfrm>
          <a:prstGeom prst="line">
            <a:avLst/>
          </a:prstGeom>
          <a:noFill/>
          <a:ln w="57150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39" name="Freeform 139"/>
          <p:cNvSpPr>
            <a:spLocks/>
          </p:cNvSpPr>
          <p:nvPr/>
        </p:nvSpPr>
        <p:spPr bwMode="auto">
          <a:xfrm>
            <a:off x="5008563" y="2446339"/>
            <a:ext cx="1335087" cy="749300"/>
          </a:xfrm>
          <a:custGeom>
            <a:avLst/>
            <a:gdLst>
              <a:gd name="T0" fmla="*/ 1335087 w 841"/>
              <a:gd name="T1" fmla="*/ 0 h 472"/>
              <a:gd name="T2" fmla="*/ 996950 w 841"/>
              <a:gd name="T3" fmla="*/ 384175 h 472"/>
              <a:gd name="T4" fmla="*/ 393700 w 841"/>
              <a:gd name="T5" fmla="*/ 739775 h 472"/>
              <a:gd name="T6" fmla="*/ 0 w 841"/>
              <a:gd name="T7" fmla="*/ 749300 h 47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41" h="472">
                <a:moveTo>
                  <a:pt x="841" y="0"/>
                </a:moveTo>
                <a:lnTo>
                  <a:pt x="628" y="242"/>
                </a:lnTo>
                <a:lnTo>
                  <a:pt x="248" y="466"/>
                </a:lnTo>
                <a:lnTo>
                  <a:pt x="0" y="472"/>
                </a:lnTo>
              </a:path>
            </a:pathLst>
          </a:custGeom>
          <a:noFill/>
          <a:ln w="57150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40" name="Line 140"/>
          <p:cNvSpPr>
            <a:spLocks noChangeShapeType="1"/>
          </p:cNvSpPr>
          <p:nvPr/>
        </p:nvSpPr>
        <p:spPr bwMode="auto">
          <a:xfrm flipV="1">
            <a:off x="4856163" y="1663701"/>
            <a:ext cx="1587" cy="51752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41" name="Oval 141"/>
          <p:cNvSpPr>
            <a:spLocks noChangeArrowheads="1"/>
          </p:cNvSpPr>
          <p:nvPr/>
        </p:nvSpPr>
        <p:spPr bwMode="auto">
          <a:xfrm>
            <a:off x="3965575" y="4287839"/>
            <a:ext cx="279400" cy="268287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1</a:t>
            </a:r>
          </a:p>
        </p:txBody>
      </p:sp>
      <p:sp>
        <p:nvSpPr>
          <p:cNvPr id="51242" name="Oval 142"/>
          <p:cNvSpPr>
            <a:spLocks noChangeArrowheads="1"/>
          </p:cNvSpPr>
          <p:nvPr/>
        </p:nvSpPr>
        <p:spPr bwMode="auto">
          <a:xfrm>
            <a:off x="4735513" y="5500689"/>
            <a:ext cx="280987" cy="269875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3</a:t>
            </a:r>
          </a:p>
        </p:txBody>
      </p:sp>
      <p:sp>
        <p:nvSpPr>
          <p:cNvPr id="51243" name="Oval 143"/>
          <p:cNvSpPr>
            <a:spLocks noChangeArrowheads="1"/>
          </p:cNvSpPr>
          <p:nvPr/>
        </p:nvSpPr>
        <p:spPr bwMode="auto">
          <a:xfrm>
            <a:off x="3965575" y="5095876"/>
            <a:ext cx="279400" cy="269875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2</a:t>
            </a:r>
          </a:p>
        </p:txBody>
      </p:sp>
      <p:sp>
        <p:nvSpPr>
          <p:cNvPr id="51244" name="Oval 144"/>
          <p:cNvSpPr>
            <a:spLocks noChangeArrowheads="1"/>
          </p:cNvSpPr>
          <p:nvPr/>
        </p:nvSpPr>
        <p:spPr bwMode="auto">
          <a:xfrm>
            <a:off x="4735513" y="4691064"/>
            <a:ext cx="280987" cy="269875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6</a:t>
            </a:r>
          </a:p>
        </p:txBody>
      </p:sp>
      <p:sp>
        <p:nvSpPr>
          <p:cNvPr id="51245" name="Oval 145"/>
          <p:cNvSpPr>
            <a:spLocks noChangeArrowheads="1"/>
          </p:cNvSpPr>
          <p:nvPr/>
        </p:nvSpPr>
        <p:spPr bwMode="auto">
          <a:xfrm>
            <a:off x="5507038" y="5029201"/>
            <a:ext cx="280987" cy="268288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5</a:t>
            </a:r>
          </a:p>
        </p:txBody>
      </p:sp>
      <p:sp>
        <p:nvSpPr>
          <p:cNvPr id="51246" name="Oval 146"/>
          <p:cNvSpPr>
            <a:spLocks noChangeArrowheads="1"/>
          </p:cNvSpPr>
          <p:nvPr/>
        </p:nvSpPr>
        <p:spPr bwMode="auto">
          <a:xfrm>
            <a:off x="5507038" y="4252914"/>
            <a:ext cx="280987" cy="269875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7</a:t>
            </a:r>
          </a:p>
        </p:txBody>
      </p:sp>
      <p:sp>
        <p:nvSpPr>
          <p:cNvPr id="51247" name="Oval 147"/>
          <p:cNvSpPr>
            <a:spLocks noChangeArrowheads="1"/>
          </p:cNvSpPr>
          <p:nvPr/>
        </p:nvSpPr>
        <p:spPr bwMode="auto">
          <a:xfrm>
            <a:off x="4735513" y="3883026"/>
            <a:ext cx="280987" cy="269875"/>
          </a:xfrm>
          <a:prstGeom prst="ellipse">
            <a:avLst/>
          </a:prstGeom>
          <a:solidFill>
            <a:srgbClr val="0099FF"/>
          </a:solidFill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8</a:t>
            </a:r>
          </a:p>
        </p:txBody>
      </p:sp>
      <p:sp>
        <p:nvSpPr>
          <p:cNvPr id="51248" name="Line 148"/>
          <p:cNvSpPr>
            <a:spLocks noChangeShapeType="1"/>
          </p:cNvSpPr>
          <p:nvPr/>
        </p:nvSpPr>
        <p:spPr bwMode="auto">
          <a:xfrm>
            <a:off x="4227513" y="4489451"/>
            <a:ext cx="531812" cy="26035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49" name="Line 149"/>
          <p:cNvSpPr>
            <a:spLocks noChangeShapeType="1"/>
          </p:cNvSpPr>
          <p:nvPr/>
        </p:nvSpPr>
        <p:spPr bwMode="auto">
          <a:xfrm flipV="1">
            <a:off x="4244975" y="4884739"/>
            <a:ext cx="506413" cy="279400"/>
          </a:xfrm>
          <a:prstGeom prst="line">
            <a:avLst/>
          </a:prstGeom>
          <a:noFill/>
          <a:ln w="57150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50" name="Line 150"/>
          <p:cNvSpPr>
            <a:spLocks noChangeShapeType="1"/>
          </p:cNvSpPr>
          <p:nvPr/>
        </p:nvSpPr>
        <p:spPr bwMode="auto">
          <a:xfrm flipV="1">
            <a:off x="4175125" y="4017964"/>
            <a:ext cx="560388" cy="277812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51" name="Line 151"/>
          <p:cNvSpPr>
            <a:spLocks noChangeShapeType="1"/>
          </p:cNvSpPr>
          <p:nvPr/>
        </p:nvSpPr>
        <p:spPr bwMode="auto">
          <a:xfrm flipV="1">
            <a:off x="5000625" y="4465639"/>
            <a:ext cx="533400" cy="285750"/>
          </a:xfrm>
          <a:prstGeom prst="line">
            <a:avLst/>
          </a:prstGeom>
          <a:noFill/>
          <a:ln w="57150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52" name="Line 152"/>
          <p:cNvSpPr>
            <a:spLocks noChangeShapeType="1"/>
          </p:cNvSpPr>
          <p:nvPr/>
        </p:nvSpPr>
        <p:spPr bwMode="auto">
          <a:xfrm>
            <a:off x="4238625" y="5291139"/>
            <a:ext cx="504825" cy="292100"/>
          </a:xfrm>
          <a:prstGeom prst="line">
            <a:avLst/>
          </a:prstGeom>
          <a:noFill/>
          <a:ln w="57150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53" name="Line 153"/>
          <p:cNvSpPr>
            <a:spLocks noChangeShapeType="1"/>
          </p:cNvSpPr>
          <p:nvPr/>
        </p:nvSpPr>
        <p:spPr bwMode="auto">
          <a:xfrm flipV="1">
            <a:off x="5006975" y="5257801"/>
            <a:ext cx="527050" cy="3175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54" name="Line 154"/>
          <p:cNvSpPr>
            <a:spLocks noChangeShapeType="1"/>
          </p:cNvSpPr>
          <p:nvPr/>
        </p:nvSpPr>
        <p:spPr bwMode="auto">
          <a:xfrm>
            <a:off x="4087813" y="4548189"/>
            <a:ext cx="7937" cy="544512"/>
          </a:xfrm>
          <a:prstGeom prst="line">
            <a:avLst/>
          </a:prstGeom>
          <a:noFill/>
          <a:ln w="57150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55" name="Line 155"/>
          <p:cNvSpPr>
            <a:spLocks noChangeShapeType="1"/>
          </p:cNvSpPr>
          <p:nvPr/>
        </p:nvSpPr>
        <p:spPr bwMode="auto">
          <a:xfrm flipV="1">
            <a:off x="4241800" y="5194301"/>
            <a:ext cx="1266825" cy="23813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56" name="Oval 156"/>
          <p:cNvSpPr>
            <a:spLocks noChangeArrowheads="1"/>
          </p:cNvSpPr>
          <p:nvPr/>
        </p:nvSpPr>
        <p:spPr bwMode="auto">
          <a:xfrm>
            <a:off x="6262688" y="4687889"/>
            <a:ext cx="280987" cy="268287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4</a:t>
            </a:r>
          </a:p>
        </p:txBody>
      </p:sp>
      <p:sp>
        <p:nvSpPr>
          <p:cNvPr id="51257" name="Line 157"/>
          <p:cNvSpPr>
            <a:spLocks noChangeShapeType="1"/>
          </p:cNvSpPr>
          <p:nvPr/>
        </p:nvSpPr>
        <p:spPr bwMode="auto">
          <a:xfrm flipV="1">
            <a:off x="5781675" y="4862514"/>
            <a:ext cx="488950" cy="234950"/>
          </a:xfrm>
          <a:prstGeom prst="line">
            <a:avLst/>
          </a:prstGeom>
          <a:noFill/>
          <a:ln w="57150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58" name="Freeform 158"/>
          <p:cNvSpPr>
            <a:spLocks/>
          </p:cNvSpPr>
          <p:nvPr/>
        </p:nvSpPr>
        <p:spPr bwMode="auto">
          <a:xfrm>
            <a:off x="5018088" y="4943476"/>
            <a:ext cx="1335087" cy="749300"/>
          </a:xfrm>
          <a:custGeom>
            <a:avLst/>
            <a:gdLst>
              <a:gd name="T0" fmla="*/ 1335087 w 841"/>
              <a:gd name="T1" fmla="*/ 0 h 472"/>
              <a:gd name="T2" fmla="*/ 996950 w 841"/>
              <a:gd name="T3" fmla="*/ 384175 h 472"/>
              <a:gd name="T4" fmla="*/ 393700 w 841"/>
              <a:gd name="T5" fmla="*/ 739775 h 472"/>
              <a:gd name="T6" fmla="*/ 0 w 841"/>
              <a:gd name="T7" fmla="*/ 749300 h 47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41" h="472">
                <a:moveTo>
                  <a:pt x="841" y="0"/>
                </a:moveTo>
                <a:lnTo>
                  <a:pt x="628" y="242"/>
                </a:lnTo>
                <a:lnTo>
                  <a:pt x="248" y="466"/>
                </a:lnTo>
                <a:lnTo>
                  <a:pt x="0" y="472"/>
                </a:lnTo>
              </a:path>
            </a:pathLst>
          </a:custGeom>
          <a:noFill/>
          <a:ln w="57150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59" name="Line 159"/>
          <p:cNvSpPr>
            <a:spLocks noChangeShapeType="1"/>
          </p:cNvSpPr>
          <p:nvPr/>
        </p:nvSpPr>
        <p:spPr bwMode="auto">
          <a:xfrm flipV="1">
            <a:off x="4865688" y="4160839"/>
            <a:ext cx="0" cy="5175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60" name="AutoShape 160"/>
          <p:cNvSpPr>
            <a:spLocks noChangeArrowheads="1"/>
          </p:cNvSpPr>
          <p:nvPr/>
        </p:nvSpPr>
        <p:spPr bwMode="auto">
          <a:xfrm rot="5400000">
            <a:off x="6200775" y="3725864"/>
            <a:ext cx="338137" cy="255588"/>
          </a:xfrm>
          <a:prstGeom prst="rightArrow">
            <a:avLst>
              <a:gd name="adj1" fmla="val 50000"/>
              <a:gd name="adj2" fmla="val 33074"/>
            </a:avLst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51261" name="Text Box 166"/>
          <p:cNvSpPr txBox="1">
            <a:spLocks noChangeArrowheads="1"/>
          </p:cNvSpPr>
          <p:nvPr/>
        </p:nvSpPr>
        <p:spPr bwMode="auto">
          <a:xfrm>
            <a:off x="2384425" y="3022601"/>
            <a:ext cx="412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Times New Roman" panose="02020603050405020304" pitchFamily="18" charset="0"/>
              </a:rPr>
              <a:t>(f)</a:t>
            </a:r>
          </a:p>
        </p:txBody>
      </p:sp>
      <p:sp>
        <p:nvSpPr>
          <p:cNvPr id="51262" name="Text Box 167"/>
          <p:cNvSpPr txBox="1">
            <a:spLocks noChangeArrowheads="1"/>
          </p:cNvSpPr>
          <p:nvPr/>
        </p:nvSpPr>
        <p:spPr bwMode="auto">
          <a:xfrm>
            <a:off x="5732463" y="3054351"/>
            <a:ext cx="450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Times New Roman" panose="02020603050405020304" pitchFamily="18" charset="0"/>
              </a:rPr>
              <a:t>(g)</a:t>
            </a:r>
          </a:p>
        </p:txBody>
      </p:sp>
      <p:sp>
        <p:nvSpPr>
          <p:cNvPr id="51263" name="Text Box 168"/>
          <p:cNvSpPr txBox="1">
            <a:spLocks noChangeArrowheads="1"/>
          </p:cNvSpPr>
          <p:nvPr/>
        </p:nvSpPr>
        <p:spPr bwMode="auto">
          <a:xfrm>
            <a:off x="5721350" y="5545139"/>
            <a:ext cx="450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Times New Roman" panose="02020603050405020304" pitchFamily="18" charset="0"/>
              </a:rPr>
              <a:t>(h)</a:t>
            </a:r>
          </a:p>
        </p:txBody>
      </p:sp>
      <p:sp>
        <p:nvSpPr>
          <p:cNvPr id="51264" name="Oval 169"/>
          <p:cNvSpPr>
            <a:spLocks noChangeArrowheads="1"/>
          </p:cNvSpPr>
          <p:nvPr/>
        </p:nvSpPr>
        <p:spPr bwMode="auto">
          <a:xfrm>
            <a:off x="660400" y="4270376"/>
            <a:ext cx="279400" cy="268288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1</a:t>
            </a:r>
          </a:p>
        </p:txBody>
      </p:sp>
      <p:sp>
        <p:nvSpPr>
          <p:cNvPr id="51265" name="Oval 170"/>
          <p:cNvSpPr>
            <a:spLocks noChangeArrowheads="1"/>
          </p:cNvSpPr>
          <p:nvPr/>
        </p:nvSpPr>
        <p:spPr bwMode="auto">
          <a:xfrm>
            <a:off x="1430338" y="5483226"/>
            <a:ext cx="280987" cy="269875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3</a:t>
            </a:r>
          </a:p>
        </p:txBody>
      </p:sp>
      <p:sp>
        <p:nvSpPr>
          <p:cNvPr id="51266" name="Oval 171"/>
          <p:cNvSpPr>
            <a:spLocks noChangeArrowheads="1"/>
          </p:cNvSpPr>
          <p:nvPr/>
        </p:nvSpPr>
        <p:spPr bwMode="auto">
          <a:xfrm>
            <a:off x="660400" y="5078414"/>
            <a:ext cx="279400" cy="269875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2</a:t>
            </a:r>
          </a:p>
        </p:txBody>
      </p:sp>
      <p:sp>
        <p:nvSpPr>
          <p:cNvPr id="51267" name="Oval 172"/>
          <p:cNvSpPr>
            <a:spLocks noChangeArrowheads="1"/>
          </p:cNvSpPr>
          <p:nvPr/>
        </p:nvSpPr>
        <p:spPr bwMode="auto">
          <a:xfrm>
            <a:off x="1430338" y="4673601"/>
            <a:ext cx="280987" cy="269875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6</a:t>
            </a:r>
          </a:p>
        </p:txBody>
      </p:sp>
      <p:sp>
        <p:nvSpPr>
          <p:cNvPr id="51268" name="Oval 173"/>
          <p:cNvSpPr>
            <a:spLocks noChangeArrowheads="1"/>
          </p:cNvSpPr>
          <p:nvPr/>
        </p:nvSpPr>
        <p:spPr bwMode="auto">
          <a:xfrm>
            <a:off x="2201863" y="5011739"/>
            <a:ext cx="280987" cy="268287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5</a:t>
            </a:r>
          </a:p>
        </p:txBody>
      </p:sp>
      <p:sp>
        <p:nvSpPr>
          <p:cNvPr id="51269" name="Oval 174"/>
          <p:cNvSpPr>
            <a:spLocks noChangeArrowheads="1"/>
          </p:cNvSpPr>
          <p:nvPr/>
        </p:nvSpPr>
        <p:spPr bwMode="auto">
          <a:xfrm>
            <a:off x="2201863" y="4235451"/>
            <a:ext cx="280987" cy="269875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7</a:t>
            </a:r>
          </a:p>
        </p:txBody>
      </p:sp>
      <p:sp>
        <p:nvSpPr>
          <p:cNvPr id="51270" name="Oval 175"/>
          <p:cNvSpPr>
            <a:spLocks noChangeArrowheads="1"/>
          </p:cNvSpPr>
          <p:nvPr/>
        </p:nvSpPr>
        <p:spPr bwMode="auto">
          <a:xfrm>
            <a:off x="1430338" y="3865564"/>
            <a:ext cx="280987" cy="269875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8</a:t>
            </a:r>
          </a:p>
        </p:txBody>
      </p:sp>
      <p:sp>
        <p:nvSpPr>
          <p:cNvPr id="51271" name="Line 176"/>
          <p:cNvSpPr>
            <a:spLocks noChangeShapeType="1"/>
          </p:cNvSpPr>
          <p:nvPr/>
        </p:nvSpPr>
        <p:spPr bwMode="auto">
          <a:xfrm>
            <a:off x="922338" y="4471989"/>
            <a:ext cx="531812" cy="26035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72" name="Line 177"/>
          <p:cNvSpPr>
            <a:spLocks noChangeShapeType="1"/>
          </p:cNvSpPr>
          <p:nvPr/>
        </p:nvSpPr>
        <p:spPr bwMode="auto">
          <a:xfrm flipV="1">
            <a:off x="939800" y="4867276"/>
            <a:ext cx="506413" cy="279400"/>
          </a:xfrm>
          <a:prstGeom prst="line">
            <a:avLst/>
          </a:prstGeom>
          <a:noFill/>
          <a:ln w="57150">
            <a:solidFill>
              <a:srgbClr val="00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73" name="Line 178"/>
          <p:cNvSpPr>
            <a:spLocks noChangeShapeType="1"/>
          </p:cNvSpPr>
          <p:nvPr/>
        </p:nvSpPr>
        <p:spPr bwMode="auto">
          <a:xfrm flipV="1">
            <a:off x="869950" y="4000501"/>
            <a:ext cx="560388" cy="277813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74" name="Line 179"/>
          <p:cNvSpPr>
            <a:spLocks noChangeShapeType="1"/>
          </p:cNvSpPr>
          <p:nvPr/>
        </p:nvSpPr>
        <p:spPr bwMode="auto">
          <a:xfrm flipV="1">
            <a:off x="1695450" y="4448176"/>
            <a:ext cx="533400" cy="285750"/>
          </a:xfrm>
          <a:prstGeom prst="line">
            <a:avLst/>
          </a:prstGeom>
          <a:noFill/>
          <a:ln w="57150">
            <a:solidFill>
              <a:srgbClr val="00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75" name="Line 180"/>
          <p:cNvSpPr>
            <a:spLocks noChangeShapeType="1"/>
          </p:cNvSpPr>
          <p:nvPr/>
        </p:nvSpPr>
        <p:spPr bwMode="auto">
          <a:xfrm>
            <a:off x="933450" y="5273676"/>
            <a:ext cx="504825" cy="292100"/>
          </a:xfrm>
          <a:prstGeom prst="line">
            <a:avLst/>
          </a:prstGeom>
          <a:noFill/>
          <a:ln w="57150">
            <a:solidFill>
              <a:srgbClr val="00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76" name="Line 181"/>
          <p:cNvSpPr>
            <a:spLocks noChangeShapeType="1"/>
          </p:cNvSpPr>
          <p:nvPr/>
        </p:nvSpPr>
        <p:spPr bwMode="auto">
          <a:xfrm flipV="1">
            <a:off x="1701800" y="5240339"/>
            <a:ext cx="527050" cy="3175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77" name="Line 182"/>
          <p:cNvSpPr>
            <a:spLocks noChangeShapeType="1"/>
          </p:cNvSpPr>
          <p:nvPr/>
        </p:nvSpPr>
        <p:spPr bwMode="auto">
          <a:xfrm>
            <a:off x="782638" y="4530726"/>
            <a:ext cx="7937" cy="544513"/>
          </a:xfrm>
          <a:prstGeom prst="line">
            <a:avLst/>
          </a:prstGeom>
          <a:noFill/>
          <a:ln w="57150">
            <a:solidFill>
              <a:srgbClr val="00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78" name="Line 183"/>
          <p:cNvSpPr>
            <a:spLocks noChangeShapeType="1"/>
          </p:cNvSpPr>
          <p:nvPr/>
        </p:nvSpPr>
        <p:spPr bwMode="auto">
          <a:xfrm flipV="1">
            <a:off x="936625" y="5176839"/>
            <a:ext cx="1266825" cy="23812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79" name="Oval 184"/>
          <p:cNvSpPr>
            <a:spLocks noChangeArrowheads="1"/>
          </p:cNvSpPr>
          <p:nvPr/>
        </p:nvSpPr>
        <p:spPr bwMode="auto">
          <a:xfrm>
            <a:off x="2957513" y="4670426"/>
            <a:ext cx="280987" cy="268288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kumimoji="1" lang="en-US" altLang="ko-KR" sz="1400">
                <a:latin typeface="Bookman" pitchFamily="18" charset="0"/>
              </a:rPr>
              <a:t>4</a:t>
            </a:r>
          </a:p>
        </p:txBody>
      </p:sp>
      <p:sp>
        <p:nvSpPr>
          <p:cNvPr id="51280" name="Line 185"/>
          <p:cNvSpPr>
            <a:spLocks noChangeShapeType="1"/>
          </p:cNvSpPr>
          <p:nvPr/>
        </p:nvSpPr>
        <p:spPr bwMode="auto">
          <a:xfrm flipV="1">
            <a:off x="2476500" y="4845051"/>
            <a:ext cx="488950" cy="234950"/>
          </a:xfrm>
          <a:prstGeom prst="line">
            <a:avLst/>
          </a:prstGeom>
          <a:noFill/>
          <a:ln w="57150">
            <a:solidFill>
              <a:srgbClr val="00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81" name="Freeform 186"/>
          <p:cNvSpPr>
            <a:spLocks/>
          </p:cNvSpPr>
          <p:nvPr/>
        </p:nvSpPr>
        <p:spPr bwMode="auto">
          <a:xfrm>
            <a:off x="1712913" y="4926014"/>
            <a:ext cx="1335087" cy="749300"/>
          </a:xfrm>
          <a:custGeom>
            <a:avLst/>
            <a:gdLst>
              <a:gd name="T0" fmla="*/ 1335087 w 841"/>
              <a:gd name="T1" fmla="*/ 0 h 472"/>
              <a:gd name="T2" fmla="*/ 996950 w 841"/>
              <a:gd name="T3" fmla="*/ 384175 h 472"/>
              <a:gd name="T4" fmla="*/ 393700 w 841"/>
              <a:gd name="T5" fmla="*/ 739775 h 472"/>
              <a:gd name="T6" fmla="*/ 0 w 841"/>
              <a:gd name="T7" fmla="*/ 749300 h 47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41" h="472">
                <a:moveTo>
                  <a:pt x="841" y="0"/>
                </a:moveTo>
                <a:lnTo>
                  <a:pt x="628" y="242"/>
                </a:lnTo>
                <a:lnTo>
                  <a:pt x="248" y="466"/>
                </a:lnTo>
                <a:lnTo>
                  <a:pt x="0" y="472"/>
                </a:lnTo>
              </a:path>
            </a:pathLst>
          </a:custGeom>
          <a:noFill/>
          <a:ln w="57150" cap="flat" cmpd="sng">
            <a:solidFill>
              <a:srgbClr val="0099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82" name="Line 187"/>
          <p:cNvSpPr>
            <a:spLocks noChangeShapeType="1"/>
          </p:cNvSpPr>
          <p:nvPr/>
        </p:nvSpPr>
        <p:spPr bwMode="auto">
          <a:xfrm flipV="1">
            <a:off x="1560513" y="4143376"/>
            <a:ext cx="0" cy="517525"/>
          </a:xfrm>
          <a:prstGeom prst="line">
            <a:avLst/>
          </a:prstGeom>
          <a:noFill/>
          <a:ln w="57150">
            <a:solidFill>
              <a:srgbClr val="00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83" name="Text Box 188"/>
          <p:cNvSpPr txBox="1">
            <a:spLocks noChangeArrowheads="1"/>
          </p:cNvSpPr>
          <p:nvPr/>
        </p:nvSpPr>
        <p:spPr bwMode="auto">
          <a:xfrm>
            <a:off x="2416175" y="5527676"/>
            <a:ext cx="400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1" lang="en-US" altLang="ko-KR" sz="1800">
                <a:latin typeface="Times New Roman" panose="02020603050405020304" pitchFamily="18" charset="0"/>
              </a:rPr>
              <a:t>(i)</a:t>
            </a:r>
          </a:p>
        </p:txBody>
      </p:sp>
      <p:sp>
        <p:nvSpPr>
          <p:cNvPr id="51284" name="AutoShape 189"/>
          <p:cNvSpPr>
            <a:spLocks noChangeArrowheads="1"/>
          </p:cNvSpPr>
          <p:nvPr/>
        </p:nvSpPr>
        <p:spPr bwMode="auto">
          <a:xfrm flipH="1">
            <a:off x="3349625" y="5410201"/>
            <a:ext cx="338138" cy="255588"/>
          </a:xfrm>
          <a:prstGeom prst="rightArrow">
            <a:avLst>
              <a:gd name="adj1" fmla="val 50000"/>
              <a:gd name="adj2" fmla="val 33075"/>
            </a:avLst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DFS</a:t>
            </a:r>
            <a:r>
              <a:rPr lang="ko-KR" altLang="en-US" dirty="0"/>
              <a:t>의 예시 </a:t>
            </a:r>
            <a:r>
              <a:rPr lang="en-US" altLang="ko-KR" dirty="0"/>
              <a:t>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30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en-US" altLang="ko-KR" dirty="0" smtClean="0"/>
              <a:t>4.2 </a:t>
            </a:r>
            <a:r>
              <a:rPr lang="ko-KR" altLang="en-US" dirty="0" smtClean="0"/>
              <a:t>최소 신장 트리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최소 신장 트리 </a:t>
            </a:r>
            <a:r>
              <a:rPr lang="en-US" altLang="ko-KR" dirty="0"/>
              <a:t>(Minimum Spanning Tree</a:t>
            </a:r>
            <a:r>
              <a:rPr lang="en-US" altLang="ko-KR" dirty="0" smtClean="0"/>
              <a:t>):</a:t>
            </a:r>
            <a:r>
              <a:rPr lang="ko-KR" altLang="en-US" dirty="0" smtClean="0"/>
              <a:t> </a:t>
            </a:r>
            <a:r>
              <a:rPr lang="ko-KR" altLang="en-US" dirty="0"/>
              <a:t>주어진 가중치 그래프에서 사이클이 없이 모든 점들을 연결시킨 </a:t>
            </a:r>
            <a:r>
              <a:rPr lang="ko-KR" altLang="en-US" dirty="0" err="1"/>
              <a:t>트리들</a:t>
            </a:r>
            <a:r>
              <a:rPr lang="ko-KR" altLang="en-US" dirty="0"/>
              <a:t> 중 선분들의 가중치 합이 최소인 </a:t>
            </a:r>
            <a:r>
              <a:rPr lang="ko-KR" altLang="en-US" dirty="0" smtClean="0"/>
              <a:t>트리</a:t>
            </a:r>
            <a:endParaRPr lang="en-US" altLang="ko-KR" dirty="0" smtClean="0"/>
          </a:p>
          <a:p>
            <a:r>
              <a:rPr lang="en-US" altLang="ko-KR" sz="2400" dirty="0" smtClean="0"/>
              <a:t>(</a:t>
            </a:r>
            <a:r>
              <a:rPr lang="en-US" altLang="ko-KR" sz="2400" dirty="0"/>
              <a:t>a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주어진 </a:t>
            </a:r>
            <a:r>
              <a:rPr lang="ko-KR" altLang="en-US" sz="2400" dirty="0"/>
              <a:t>가중치 </a:t>
            </a:r>
            <a:r>
              <a:rPr lang="ko-KR" altLang="en-US" sz="2400" dirty="0" smtClean="0"/>
              <a:t>그래프</a:t>
            </a:r>
            <a:r>
              <a:rPr lang="en-US" altLang="ko-KR" sz="2400" dirty="0" smtClean="0"/>
              <a:t>, </a:t>
            </a:r>
            <a:r>
              <a:rPr lang="en-US" altLang="ko-KR" sz="2400" dirty="0"/>
              <a:t>(b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최소 신장 </a:t>
            </a:r>
            <a:r>
              <a:rPr lang="ko-KR" altLang="en-US" sz="2400" dirty="0" smtClean="0"/>
              <a:t>트리</a:t>
            </a:r>
            <a:r>
              <a:rPr lang="en-US" altLang="ko-KR" sz="2400" dirty="0" smtClean="0"/>
              <a:t> (</a:t>
            </a:r>
            <a:r>
              <a:rPr lang="en-US" altLang="ko-KR" sz="2400" dirty="0"/>
              <a:t>c</a:t>
            </a:r>
            <a:r>
              <a:rPr lang="en-US" altLang="ko-KR" sz="2400" dirty="0" smtClean="0"/>
              <a:t>),(</a:t>
            </a:r>
            <a:r>
              <a:rPr lang="en-US" altLang="ko-KR" sz="2400" dirty="0"/>
              <a:t>d)</a:t>
            </a:r>
            <a:r>
              <a:rPr lang="ko-KR" altLang="en-US" sz="2400" dirty="0"/>
              <a:t>는 최소 신장 </a:t>
            </a:r>
            <a:r>
              <a:rPr lang="ko-KR" altLang="en-US" sz="2400" dirty="0" smtClean="0"/>
              <a:t>트리 아님</a:t>
            </a:r>
            <a:endParaRPr lang="en-US" altLang="ko-KR" sz="2400" dirty="0" smtClean="0"/>
          </a:p>
          <a:p>
            <a:pPr lvl="1"/>
            <a:r>
              <a:rPr lang="en-US" altLang="ko-KR" dirty="0" smtClean="0"/>
              <a:t>(</a:t>
            </a:r>
            <a:r>
              <a:rPr lang="en-US" altLang="ko-KR" dirty="0"/>
              <a:t>c)</a:t>
            </a:r>
            <a:r>
              <a:rPr lang="ko-KR" altLang="en-US" dirty="0"/>
              <a:t>는 가중치의 합이 </a:t>
            </a:r>
            <a:r>
              <a:rPr lang="en-US" altLang="ko-KR" dirty="0"/>
              <a:t>(b)</a:t>
            </a:r>
            <a:r>
              <a:rPr lang="ko-KR" altLang="en-US" dirty="0"/>
              <a:t>보다 크고</a:t>
            </a:r>
            <a:r>
              <a:rPr lang="en-US" altLang="ko-KR" dirty="0"/>
              <a:t>, (d)</a:t>
            </a:r>
            <a:r>
              <a:rPr lang="ko-KR" altLang="en-US" dirty="0"/>
              <a:t>는 </a:t>
            </a:r>
            <a:r>
              <a:rPr lang="ko-KR" altLang="en-US" dirty="0" err="1"/>
              <a:t>트리가</a:t>
            </a:r>
            <a:r>
              <a:rPr lang="ko-KR" altLang="en-US" dirty="0"/>
              <a:t> 주어진 그래프의 모든 </a:t>
            </a:r>
            <a:r>
              <a:rPr lang="ko-KR" altLang="en-US" dirty="0" err="1"/>
              <a:t>노드를</a:t>
            </a:r>
            <a:r>
              <a:rPr lang="ko-KR" altLang="en-US" dirty="0"/>
              <a:t> 포함하지 않고 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r>
              <a:rPr lang="en-US" altLang="ko-KR" dirty="0" smtClean="0"/>
              <a:t>(a)			(b)		       (c)			(d)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4307064"/>
            <a:ext cx="9000000" cy="1394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86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주어진 그래프의 신장 </a:t>
            </a:r>
            <a:r>
              <a:rPr lang="ko-KR" altLang="en-US" dirty="0" err="1"/>
              <a:t>트리를</a:t>
            </a:r>
            <a:r>
              <a:rPr lang="ko-KR" altLang="en-US" dirty="0"/>
              <a:t> 찾으려면 사이클이 없도록 모든 점을 연결시키면 된다</a:t>
            </a:r>
            <a:r>
              <a:rPr lang="en-US" altLang="ko-KR" dirty="0"/>
              <a:t>. </a:t>
            </a:r>
            <a:r>
              <a:rPr lang="ko-KR" altLang="en-US" dirty="0"/>
              <a:t>그래프의 점의 수가 </a:t>
            </a:r>
            <a:r>
              <a:rPr lang="en-US" altLang="ko-KR" dirty="0"/>
              <a:t>n</a:t>
            </a:r>
            <a:r>
              <a:rPr lang="ko-KR" altLang="en-US" dirty="0"/>
              <a:t>이면</a:t>
            </a:r>
            <a:r>
              <a:rPr lang="en-US" altLang="ko-KR" dirty="0"/>
              <a:t>, </a:t>
            </a:r>
            <a:r>
              <a:rPr lang="ko-KR" altLang="en-US" dirty="0"/>
              <a:t>신장 </a:t>
            </a:r>
            <a:r>
              <a:rPr lang="ko-KR" altLang="en-US" dirty="0" err="1"/>
              <a:t>트리에는</a:t>
            </a:r>
            <a:r>
              <a:rPr lang="ko-KR" altLang="en-US" dirty="0"/>
              <a:t> 정확히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C00000"/>
                </a:solidFill>
              </a:rPr>
              <a:t>(n-1</a:t>
            </a:r>
            <a:r>
              <a:rPr lang="en-US" altLang="ko-KR" dirty="0">
                <a:solidFill>
                  <a:srgbClr val="C00000"/>
                </a:solidFill>
              </a:rPr>
              <a:t>)</a:t>
            </a:r>
            <a:r>
              <a:rPr lang="ko-KR" altLang="en-US" dirty="0">
                <a:solidFill>
                  <a:srgbClr val="C00000"/>
                </a:solidFill>
              </a:rPr>
              <a:t>개의 선분</a:t>
            </a:r>
            <a:r>
              <a:rPr lang="ko-KR" altLang="en-US" dirty="0"/>
              <a:t>이 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err="1" smtClean="0"/>
              <a:t>트리에</a:t>
            </a:r>
            <a:r>
              <a:rPr lang="ko-KR" altLang="en-US" dirty="0" smtClean="0"/>
              <a:t> </a:t>
            </a:r>
            <a:r>
              <a:rPr lang="ko-KR" altLang="en-US" dirty="0"/>
              <a:t>선분을 하나 </a:t>
            </a:r>
            <a:r>
              <a:rPr lang="ko-KR" altLang="en-US" dirty="0">
                <a:solidFill>
                  <a:srgbClr val="C00000"/>
                </a:solidFill>
              </a:rPr>
              <a:t>추가</a:t>
            </a:r>
            <a:r>
              <a:rPr lang="ko-KR" altLang="en-US" dirty="0"/>
              <a:t>시키면</a:t>
            </a:r>
            <a:r>
              <a:rPr lang="en-US" altLang="ko-KR" dirty="0"/>
              <a:t>, </a:t>
            </a:r>
            <a:r>
              <a:rPr lang="ko-KR" altLang="en-US" dirty="0"/>
              <a:t>반드시 </a:t>
            </a:r>
            <a:r>
              <a:rPr lang="ko-KR" altLang="en-US" dirty="0">
                <a:solidFill>
                  <a:srgbClr val="C00000"/>
                </a:solidFill>
              </a:rPr>
              <a:t>사이클이 만들어진다</a:t>
            </a:r>
            <a:r>
              <a:rPr lang="en-US" altLang="ko-KR" dirty="0"/>
              <a:t>. 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3" y="3076643"/>
            <a:ext cx="8892000" cy="2278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7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최소 신장 </a:t>
            </a:r>
            <a:r>
              <a:rPr lang="ko-KR" altLang="en-US" dirty="0" err="1"/>
              <a:t>트리를</a:t>
            </a:r>
            <a:r>
              <a:rPr lang="ko-KR" altLang="en-US" dirty="0"/>
              <a:t> 찾는 대표적인 그리디 알고리즘으로는 </a:t>
            </a:r>
            <a:r>
              <a:rPr lang="ko-KR" altLang="en-US" dirty="0" err="1">
                <a:solidFill>
                  <a:srgbClr val="FF0000"/>
                </a:solidFill>
              </a:rPr>
              <a:t>크러스컬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en-US" altLang="ko-KR" dirty="0" err="1">
                <a:solidFill>
                  <a:srgbClr val="FF0000"/>
                </a:solidFill>
              </a:rPr>
              <a:t>Kruskal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/>
              <a:t>과 </a:t>
            </a:r>
            <a:r>
              <a:rPr lang="ko-KR" altLang="en-US" dirty="0" err="1">
                <a:solidFill>
                  <a:srgbClr val="FF0000"/>
                </a:solidFill>
              </a:rPr>
              <a:t>프림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(Prim) </a:t>
            </a:r>
            <a:r>
              <a:rPr lang="ko-KR" altLang="en-US" dirty="0"/>
              <a:t>알고리즘이 있다</a:t>
            </a:r>
            <a:r>
              <a:rPr lang="en-US" altLang="ko-KR" dirty="0"/>
              <a:t>. </a:t>
            </a:r>
            <a:r>
              <a:rPr lang="ko-KR" altLang="en-US" dirty="0" smtClean="0"/>
              <a:t>알고리즘의 </a:t>
            </a:r>
            <a:r>
              <a:rPr lang="ko-KR" altLang="en-US" dirty="0"/>
              <a:t>입력은 </a:t>
            </a:r>
            <a:r>
              <a:rPr lang="en-US" altLang="ko-KR" dirty="0"/>
              <a:t>1</a:t>
            </a:r>
            <a:r>
              <a:rPr lang="ko-KR" altLang="en-US" dirty="0"/>
              <a:t>개의 연결요소 </a:t>
            </a:r>
            <a:r>
              <a:rPr lang="en-US" altLang="ko-KR" dirty="0"/>
              <a:t>(connected component)</a:t>
            </a:r>
            <a:r>
              <a:rPr lang="ko-KR" altLang="en-US" dirty="0"/>
              <a:t>로 된 가중치 그래프이다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/>
              <a:t>크러스컬</a:t>
            </a:r>
            <a:r>
              <a:rPr lang="ko-KR" altLang="en-US" dirty="0"/>
              <a:t> 알고리즘은 가중치가 가장 작은 선분이 사이클을 만들지 않을 때에만 ‘</a:t>
            </a:r>
            <a:r>
              <a:rPr lang="ko-KR" altLang="en-US" dirty="0" err="1"/>
              <a:t>욕심내어</a:t>
            </a:r>
            <a:r>
              <a:rPr lang="ko-KR" altLang="en-US" dirty="0"/>
              <a:t>’ 그 선분을 추가시킨다</a:t>
            </a:r>
            <a:r>
              <a:rPr lang="en-US" altLang="ko-KR" dirty="0"/>
              <a:t>. </a:t>
            </a:r>
            <a:r>
              <a:rPr lang="ko-KR" altLang="en-US" dirty="0"/>
              <a:t>다음은 </a:t>
            </a:r>
            <a:r>
              <a:rPr lang="ko-KR" altLang="en-US" dirty="0" err="1"/>
              <a:t>크러스컬의</a:t>
            </a:r>
            <a:r>
              <a:rPr lang="ko-KR" altLang="en-US" dirty="0"/>
              <a:t> 최소 신장 트리 알고리즘이다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467544" y="620688"/>
            <a:ext cx="8229600" cy="5433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713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KruskalMST</a:t>
            </a:r>
            <a:r>
              <a:rPr lang="en-US" dirty="0"/>
              <a:t>(G</a:t>
            </a:r>
            <a:r>
              <a:rPr lang="en-US" dirty="0" smtClean="0"/>
              <a:t>) </a:t>
            </a:r>
            <a:r>
              <a:rPr lang="ko-KR" altLang="en-US" dirty="0" smtClean="0"/>
              <a:t>알고리즘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803275" indent="-803275" fontAlgn="base" latinLnBrk="1">
              <a:buNone/>
            </a:pPr>
            <a:r>
              <a:rPr lang="ko-KR" altLang="en-US" sz="2600" dirty="0" smtClean="0"/>
              <a:t>입력</a:t>
            </a:r>
            <a:r>
              <a:rPr lang="en-US" altLang="ko-KR" sz="2600" dirty="0"/>
              <a:t>: </a:t>
            </a:r>
            <a:r>
              <a:rPr lang="ko-KR" altLang="en-US" sz="2600" dirty="0"/>
              <a:t>가중치 그래프 </a:t>
            </a:r>
            <a:r>
              <a:rPr lang="en-US" altLang="ko-KR" sz="2600" dirty="0"/>
              <a:t>G=(V,E), |V|=n </a:t>
            </a:r>
            <a:r>
              <a:rPr lang="en-US" altLang="ko-KR" sz="2600" dirty="0" smtClean="0"/>
              <a:t>, </a:t>
            </a:r>
            <a:r>
              <a:rPr lang="en-US" altLang="ko-KR" sz="2600" dirty="0"/>
              <a:t>|E|=m </a:t>
            </a:r>
            <a:endParaRPr lang="ko-KR" altLang="en-US" sz="2600" dirty="0"/>
          </a:p>
          <a:p>
            <a:pPr marL="0" indent="0" fontAlgn="base" latinLnBrk="1">
              <a:spcAft>
                <a:spcPts val="1200"/>
              </a:spcAft>
              <a:buNone/>
            </a:pPr>
            <a:r>
              <a:rPr lang="ko-KR" altLang="en-US" sz="2600" dirty="0"/>
              <a:t>출력</a:t>
            </a:r>
            <a:r>
              <a:rPr lang="en-US" altLang="ko-KR" sz="2600" dirty="0"/>
              <a:t>: </a:t>
            </a:r>
            <a:r>
              <a:rPr lang="ko-KR" altLang="en-US" sz="2600" dirty="0"/>
              <a:t>최소 신장 트리 </a:t>
            </a:r>
            <a:r>
              <a:rPr lang="en-US" altLang="ko-KR" sz="2600" dirty="0"/>
              <a:t>T</a:t>
            </a:r>
            <a:endParaRPr lang="ko-KR" altLang="en-US" sz="2600" dirty="0"/>
          </a:p>
          <a:p>
            <a:pPr marL="361950" indent="-361950" fontAlgn="base" latinLnBrk="1">
              <a:buNone/>
            </a:pPr>
            <a:r>
              <a:rPr lang="en-US" altLang="ko-KR" dirty="0"/>
              <a:t>1. </a:t>
            </a:r>
            <a:r>
              <a:rPr lang="ko-KR" altLang="en-US" dirty="0"/>
              <a:t>가중치의 오름차순으로 선분들을 정렬한다</a:t>
            </a:r>
            <a:r>
              <a:rPr lang="en-US" altLang="ko-KR" dirty="0"/>
              <a:t>. </a:t>
            </a:r>
            <a:r>
              <a:rPr lang="ko-KR" altLang="en-US" dirty="0"/>
              <a:t>정렬된 선분 리스트를 </a:t>
            </a:r>
            <a:r>
              <a:rPr lang="en-US" altLang="ko-KR" dirty="0"/>
              <a:t>L</a:t>
            </a:r>
            <a:r>
              <a:rPr lang="ko-KR" altLang="en-US" dirty="0"/>
              <a:t>이라고 하자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indent="0" fontAlgn="base" latinLnBrk="1">
              <a:buNone/>
            </a:pPr>
            <a:r>
              <a:rPr lang="en-US" altLang="ko-KR" dirty="0"/>
              <a:t>2. T=</a:t>
            </a:r>
            <a:r>
              <a:rPr lang="ko-KR" altLang="en-US" dirty="0"/>
              <a:t>∅</a:t>
            </a:r>
            <a:r>
              <a:rPr lang="ko-KR" altLang="en-US" sz="2600" dirty="0">
                <a:solidFill>
                  <a:srgbClr val="00B050"/>
                </a:solidFill>
              </a:rPr>
              <a:t> </a:t>
            </a:r>
            <a:r>
              <a:rPr lang="ko-KR" altLang="en-US" sz="2600" dirty="0" smtClean="0">
                <a:solidFill>
                  <a:srgbClr val="00B050"/>
                </a:solidFill>
              </a:rPr>
              <a:t>            </a:t>
            </a:r>
            <a:r>
              <a:rPr lang="en-US" altLang="ko-KR" sz="2600" dirty="0" smtClean="0">
                <a:solidFill>
                  <a:srgbClr val="0000CC"/>
                </a:solidFill>
              </a:rPr>
              <a:t>// </a:t>
            </a:r>
            <a:r>
              <a:rPr lang="ko-KR" altLang="en-US" sz="2600" dirty="0">
                <a:solidFill>
                  <a:srgbClr val="0000CC"/>
                </a:solidFill>
              </a:rPr>
              <a:t>트리 </a:t>
            </a:r>
            <a:r>
              <a:rPr lang="en-US" altLang="ko-KR" sz="2600" dirty="0">
                <a:solidFill>
                  <a:srgbClr val="0000CC"/>
                </a:solidFill>
              </a:rPr>
              <a:t>T</a:t>
            </a:r>
            <a:r>
              <a:rPr lang="ko-KR" altLang="en-US" sz="2600" dirty="0">
                <a:solidFill>
                  <a:srgbClr val="0000CC"/>
                </a:solidFill>
              </a:rPr>
              <a:t>를 초기화시킨다</a:t>
            </a:r>
            <a:r>
              <a:rPr lang="en-US" altLang="ko-KR" sz="2600" dirty="0">
                <a:solidFill>
                  <a:srgbClr val="0000CC"/>
                </a:solidFill>
              </a:rPr>
              <a:t>.</a:t>
            </a:r>
            <a:endParaRPr lang="ko-KR" altLang="en-US" dirty="0">
              <a:solidFill>
                <a:srgbClr val="0000CC"/>
              </a:solidFill>
            </a:endParaRPr>
          </a:p>
          <a:p>
            <a:pPr marL="0" indent="0" fontAlgn="base" latinLnBrk="1">
              <a:buNone/>
            </a:pPr>
            <a:r>
              <a:rPr lang="en-US" altLang="ko-KR" dirty="0"/>
              <a:t>3. while ( T</a:t>
            </a:r>
            <a:r>
              <a:rPr lang="ko-KR" altLang="en-US" dirty="0"/>
              <a:t>의 선분 수 </a:t>
            </a:r>
            <a:r>
              <a:rPr lang="en-US" altLang="ko-KR" dirty="0"/>
              <a:t>&lt; n-1 ) {</a:t>
            </a:r>
            <a:endParaRPr lang="ko-KR" altLang="en-US" dirty="0"/>
          </a:p>
          <a:p>
            <a:pPr marL="630238" indent="-630238" fontAlgn="base" latinLnBrk="1">
              <a:buNone/>
            </a:pPr>
            <a:r>
              <a:rPr lang="en-US" altLang="ko-KR" dirty="0"/>
              <a:t>4. </a:t>
            </a:r>
            <a:r>
              <a:rPr lang="en-US" altLang="ko-KR" dirty="0" smtClean="0"/>
              <a:t>    L</a:t>
            </a:r>
            <a:r>
              <a:rPr lang="ko-KR" altLang="en-US" dirty="0"/>
              <a:t>에서 가장 작은 가중치를 가진 선분 </a:t>
            </a:r>
            <a:r>
              <a:rPr lang="en-US" altLang="ko-KR" dirty="0"/>
              <a:t>e</a:t>
            </a:r>
            <a:r>
              <a:rPr lang="ko-KR" altLang="en-US" dirty="0"/>
              <a:t>를 가져오고</a:t>
            </a:r>
            <a:r>
              <a:rPr lang="en-US" altLang="ko-KR" dirty="0"/>
              <a:t>, </a:t>
            </a:r>
            <a:r>
              <a:rPr lang="en-US" altLang="ko-KR" dirty="0" smtClean="0"/>
              <a:t>e</a:t>
            </a:r>
            <a:r>
              <a:rPr lang="ko-KR" altLang="en-US" dirty="0"/>
              <a:t>를 </a:t>
            </a:r>
            <a:r>
              <a:rPr lang="en-US" altLang="ko-KR" dirty="0"/>
              <a:t>L</a:t>
            </a:r>
            <a:r>
              <a:rPr lang="ko-KR" altLang="en-US" dirty="0"/>
              <a:t>에서 제거한다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indent="0" fontAlgn="base" latinLnBrk="1">
              <a:buNone/>
            </a:pPr>
            <a:r>
              <a:rPr lang="en-US" altLang="ko-KR" dirty="0"/>
              <a:t>5. </a:t>
            </a:r>
            <a:r>
              <a:rPr lang="en-US" altLang="ko-KR" dirty="0" smtClean="0"/>
              <a:t>    if </a:t>
            </a:r>
            <a:r>
              <a:rPr lang="en-US" altLang="ko-KR" dirty="0"/>
              <a:t>(</a:t>
            </a:r>
            <a:r>
              <a:rPr lang="ko-KR" altLang="en-US" dirty="0"/>
              <a:t>선분 </a:t>
            </a:r>
            <a:r>
              <a:rPr lang="en-US" altLang="ko-KR" dirty="0"/>
              <a:t>e</a:t>
            </a:r>
            <a:r>
              <a:rPr lang="ko-KR" altLang="en-US" dirty="0"/>
              <a:t>가 </a:t>
            </a:r>
            <a:r>
              <a:rPr lang="en-US" altLang="ko-KR" dirty="0"/>
              <a:t>T</a:t>
            </a:r>
            <a:r>
              <a:rPr lang="ko-KR" altLang="en-US" dirty="0"/>
              <a:t>에 추가되어 사이클을 만들지 않으면</a:t>
            </a:r>
            <a:r>
              <a:rPr lang="en-US" altLang="ko-KR" dirty="0"/>
              <a:t>)</a:t>
            </a:r>
            <a:endParaRPr lang="ko-KR" altLang="en-US" dirty="0"/>
          </a:p>
          <a:p>
            <a:pPr marL="0" indent="0" fontAlgn="base" latinLnBrk="1">
              <a:buNone/>
            </a:pPr>
            <a:r>
              <a:rPr lang="en-US" altLang="ko-KR" dirty="0"/>
              <a:t>6. </a:t>
            </a:r>
            <a:r>
              <a:rPr lang="en-US" altLang="ko-KR" dirty="0" smtClean="0"/>
              <a:t>         e</a:t>
            </a:r>
            <a:r>
              <a:rPr lang="ko-KR" altLang="en-US" dirty="0"/>
              <a:t>를 </a:t>
            </a:r>
            <a:r>
              <a:rPr lang="en-US" altLang="ko-KR" dirty="0"/>
              <a:t>T</a:t>
            </a:r>
            <a:r>
              <a:rPr lang="ko-KR" altLang="en-US" dirty="0"/>
              <a:t>에 추가시킨다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indent="0" fontAlgn="base" latinLnBrk="1">
              <a:buNone/>
            </a:pPr>
            <a:r>
              <a:rPr lang="en-US" altLang="ko-KR" dirty="0"/>
              <a:t>7. </a:t>
            </a:r>
            <a:r>
              <a:rPr lang="en-US" altLang="ko-KR" dirty="0" smtClean="0"/>
              <a:t>     else        </a:t>
            </a:r>
            <a:r>
              <a:rPr lang="en-US" altLang="ko-KR" sz="2600" dirty="0" smtClean="0">
                <a:solidFill>
                  <a:srgbClr val="0000CC"/>
                </a:solidFill>
              </a:rPr>
              <a:t>// </a:t>
            </a:r>
            <a:r>
              <a:rPr lang="en-US" altLang="ko-KR" sz="2600" dirty="0">
                <a:solidFill>
                  <a:srgbClr val="0000CC"/>
                </a:solidFill>
              </a:rPr>
              <a:t>e</a:t>
            </a:r>
            <a:r>
              <a:rPr lang="ko-KR" altLang="en-US" sz="2600" dirty="0">
                <a:solidFill>
                  <a:srgbClr val="0000CC"/>
                </a:solidFill>
              </a:rPr>
              <a:t>가 </a:t>
            </a:r>
            <a:r>
              <a:rPr lang="en-US" altLang="ko-KR" sz="2600" dirty="0">
                <a:solidFill>
                  <a:srgbClr val="0000CC"/>
                </a:solidFill>
              </a:rPr>
              <a:t>T</a:t>
            </a:r>
            <a:r>
              <a:rPr lang="ko-KR" altLang="en-US" sz="2600" dirty="0">
                <a:solidFill>
                  <a:srgbClr val="0000CC"/>
                </a:solidFill>
              </a:rPr>
              <a:t>에 추가되어 사이클이 만들어지는 경우</a:t>
            </a:r>
            <a:endParaRPr lang="ko-KR" altLang="en-US" dirty="0">
              <a:solidFill>
                <a:srgbClr val="0000CC"/>
              </a:solidFill>
            </a:endParaRPr>
          </a:p>
          <a:p>
            <a:pPr marL="0" indent="0" fontAlgn="base" latinLnBrk="1">
              <a:buNone/>
            </a:pPr>
            <a:r>
              <a:rPr lang="en-US" altLang="ko-KR" dirty="0"/>
              <a:t>8. </a:t>
            </a:r>
            <a:r>
              <a:rPr lang="en-US" altLang="ko-KR" dirty="0" smtClean="0"/>
              <a:t>         e</a:t>
            </a:r>
            <a:r>
              <a:rPr lang="ko-KR" altLang="en-US" dirty="0"/>
              <a:t>를 버린다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indent="0" fontAlgn="base" latinLnBrk="1">
              <a:buNone/>
            </a:pPr>
            <a:r>
              <a:rPr lang="en-US" altLang="ko-KR" dirty="0" smtClean="0"/>
              <a:t>    }</a:t>
            </a:r>
            <a:endParaRPr lang="ko-KR" altLang="en-US" dirty="0"/>
          </a:p>
          <a:p>
            <a:pPr marL="0" indent="0" fontAlgn="base" latinLnBrk="1">
              <a:buNone/>
            </a:pPr>
            <a:r>
              <a:rPr lang="en-US" altLang="ko-KR" dirty="0"/>
              <a:t>9. return </a:t>
            </a:r>
            <a:r>
              <a:rPr lang="ko-KR" altLang="en-US" dirty="0"/>
              <a:t>트리 </a:t>
            </a:r>
            <a:r>
              <a:rPr lang="en-US" altLang="ko-KR" dirty="0" smtClean="0"/>
              <a:t>T    </a:t>
            </a:r>
            <a:r>
              <a:rPr lang="en-US" altLang="ko-KR" sz="2600" dirty="0">
                <a:solidFill>
                  <a:srgbClr val="0000CC"/>
                </a:solidFill>
              </a:rPr>
              <a:t>// T</a:t>
            </a:r>
            <a:r>
              <a:rPr lang="ko-KR" altLang="en-US" sz="2600" dirty="0">
                <a:solidFill>
                  <a:srgbClr val="0000CC"/>
                </a:solidFill>
              </a:rPr>
              <a:t>는 최소 신장 </a:t>
            </a:r>
            <a:r>
              <a:rPr lang="ko-KR" altLang="en-US" sz="2600" dirty="0" err="1">
                <a:solidFill>
                  <a:srgbClr val="0000CC"/>
                </a:solidFill>
              </a:rPr>
              <a:t>트리이다</a:t>
            </a:r>
            <a:r>
              <a:rPr lang="en-US" altLang="ko-KR" sz="2600" dirty="0" smtClean="0">
                <a:solidFill>
                  <a:srgbClr val="0000CC"/>
                </a:solidFill>
              </a:rPr>
              <a:t>.</a:t>
            </a:r>
            <a:endParaRPr lang="ko-KR" altLang="en-US" dirty="0">
              <a:solidFill>
                <a:srgbClr val="0000CC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332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ko-KR" altLang="en-US" dirty="0" smtClean="0"/>
              <a:t>그리디 </a:t>
            </a:r>
            <a:r>
              <a:rPr lang="ko-KR" altLang="en-US" dirty="0"/>
              <a:t>알고리즘은 일단 한번 선택하면</a:t>
            </a:r>
            <a:r>
              <a:rPr lang="en-US" altLang="ko-KR" dirty="0"/>
              <a:t>, </a:t>
            </a:r>
            <a:r>
              <a:rPr lang="ko-KR" altLang="en-US" dirty="0"/>
              <a:t>이를 절대로 번복하지 않는다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pPr>
              <a:spcAft>
                <a:spcPts val="1800"/>
              </a:spcAft>
            </a:pPr>
            <a:r>
              <a:rPr lang="ko-KR" altLang="en-US" sz="2400" dirty="0" smtClean="0"/>
              <a:t>즉</a:t>
            </a:r>
            <a:r>
              <a:rPr lang="en-US" altLang="ko-KR" sz="2400" dirty="0"/>
              <a:t>, </a:t>
            </a:r>
            <a:r>
              <a:rPr lang="ko-KR" altLang="en-US" sz="2400" dirty="0"/>
              <a:t>선택한 데이터를 버리고 다른 것을 취하지 않는다</a:t>
            </a:r>
            <a:r>
              <a:rPr lang="en-US" altLang="ko-KR" sz="2400" dirty="0"/>
              <a:t>. </a:t>
            </a:r>
            <a:endParaRPr lang="en-US" altLang="ko-KR" sz="2400" dirty="0" smtClean="0"/>
          </a:p>
          <a:p>
            <a:pPr>
              <a:spcAft>
                <a:spcPts val="1800"/>
              </a:spcAft>
            </a:pPr>
            <a:r>
              <a:rPr lang="ko-KR" altLang="en-US" dirty="0" smtClean="0"/>
              <a:t>이러한 </a:t>
            </a:r>
            <a:r>
              <a:rPr lang="ko-KR" altLang="en-US" dirty="0"/>
              <a:t>특성 때문에 대부분의 그리디 알고리즘들은 매우 단순하며</a:t>
            </a:r>
            <a:r>
              <a:rPr lang="en-US" altLang="ko-KR" dirty="0"/>
              <a:t>, </a:t>
            </a:r>
            <a:r>
              <a:rPr lang="ko-KR" altLang="en-US" dirty="0"/>
              <a:t>또한 제한적인 문제들만이 그리디 알고리즘으로 해결된다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>
              <a:spcAft>
                <a:spcPts val="1800"/>
              </a:spcAft>
            </a:pPr>
            <a:r>
              <a:rPr lang="en-US" altLang="ko-KR" dirty="0" smtClean="0"/>
              <a:t>8</a:t>
            </a:r>
            <a:r>
              <a:rPr lang="ko-KR" altLang="en-US" dirty="0"/>
              <a:t>장에서 다루는 대부분의 근사 알고리즘들은 그리디 알고리즘들이고</a:t>
            </a:r>
            <a:r>
              <a:rPr lang="en-US" altLang="ko-KR" dirty="0"/>
              <a:t>, 9</a:t>
            </a:r>
            <a:r>
              <a:rPr lang="ko-KR" altLang="en-US" dirty="0"/>
              <a:t>장의 해를 탐색하는 기법들 중의 하나인 분기 한정 기법도 그리디 알고리즘의 일종이다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11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fontAlgn="base">
              <a:lnSpc>
                <a:spcPct val="110000"/>
              </a:lnSpc>
              <a:spcAft>
                <a:spcPts val="1800"/>
              </a:spcAft>
            </a:pPr>
            <a:r>
              <a:rPr lang="en-US" altLang="ko-KR" dirty="0"/>
              <a:t>Line </a:t>
            </a:r>
            <a:r>
              <a:rPr lang="en-US" altLang="ko-KR" dirty="0" smtClean="0"/>
              <a:t>1:</a:t>
            </a:r>
            <a:r>
              <a:rPr lang="ko-KR" altLang="en-US" dirty="0" smtClean="0"/>
              <a:t> </a:t>
            </a:r>
            <a:r>
              <a:rPr lang="ko-KR" altLang="en-US" dirty="0"/>
              <a:t>모든 선분들을 가중치의 오름차순으로 정렬한다</a:t>
            </a:r>
            <a:r>
              <a:rPr lang="en-US" altLang="ko-KR" dirty="0"/>
              <a:t>. </a:t>
            </a:r>
            <a:r>
              <a:rPr lang="ko-KR" altLang="en-US" dirty="0"/>
              <a:t>정렬된 선분들의 리스트를 </a:t>
            </a:r>
            <a:r>
              <a:rPr lang="en-US" altLang="ko-KR" dirty="0"/>
              <a:t>L</a:t>
            </a:r>
            <a:r>
              <a:rPr lang="ko-KR" altLang="en-US" dirty="0"/>
              <a:t>이라고 하자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>
              <a:lnSpc>
                <a:spcPct val="110000"/>
              </a:lnSpc>
              <a:spcAft>
                <a:spcPts val="1800"/>
              </a:spcAft>
            </a:pPr>
            <a:r>
              <a:rPr lang="en-US" altLang="ko-KR" dirty="0"/>
              <a:t>Line </a:t>
            </a:r>
            <a:r>
              <a:rPr lang="en-US" altLang="ko-KR" dirty="0" smtClean="0"/>
              <a:t>2:</a:t>
            </a:r>
            <a:r>
              <a:rPr lang="ko-KR" altLang="en-US" dirty="0" smtClean="0"/>
              <a:t> </a:t>
            </a:r>
            <a:r>
              <a:rPr lang="en-US" altLang="ko-KR" dirty="0"/>
              <a:t>T</a:t>
            </a:r>
            <a:r>
              <a:rPr lang="ko-KR" altLang="en-US" dirty="0"/>
              <a:t>를 초기화시킨다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T</a:t>
            </a:r>
            <a:r>
              <a:rPr lang="ko-KR" altLang="en-US" dirty="0"/>
              <a:t>에는 아무 선분도 없는 상태에서 </a:t>
            </a:r>
            <a:r>
              <a:rPr lang="ko-KR" altLang="en-US" dirty="0" smtClean="0"/>
              <a:t>시작된다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>
              <a:lnSpc>
                <a:spcPct val="110000"/>
              </a:lnSpc>
              <a:spcAft>
                <a:spcPts val="1800"/>
              </a:spcAft>
            </a:pPr>
            <a:r>
              <a:rPr lang="en-US" altLang="ko-KR" dirty="0"/>
              <a:t>Line 3~8</a:t>
            </a:r>
            <a:r>
              <a:rPr lang="ko-KR" altLang="en-US" dirty="0"/>
              <a:t>의 </a:t>
            </a:r>
            <a:r>
              <a:rPr lang="en-US" altLang="ko-KR" dirty="0"/>
              <a:t>while-</a:t>
            </a:r>
            <a:r>
              <a:rPr lang="ko-KR" altLang="en-US" dirty="0"/>
              <a:t>루프는 </a:t>
            </a:r>
            <a:r>
              <a:rPr lang="en-US" altLang="ko-KR" dirty="0"/>
              <a:t>T</a:t>
            </a:r>
            <a:r>
              <a:rPr lang="ko-KR" altLang="en-US" dirty="0"/>
              <a:t>의 선분 수가 </a:t>
            </a:r>
            <a:r>
              <a:rPr lang="en-US" altLang="ko-KR" dirty="0"/>
              <a:t>(n-1)</a:t>
            </a:r>
            <a:r>
              <a:rPr lang="ko-KR" altLang="en-US" dirty="0"/>
              <a:t>이 될 때까지 수행되는데 </a:t>
            </a:r>
            <a:r>
              <a:rPr lang="en-US" altLang="ko-KR" dirty="0"/>
              <a:t>1</a:t>
            </a:r>
            <a:r>
              <a:rPr lang="ko-KR" altLang="en-US" dirty="0"/>
              <a:t>번 수행될 때마다 </a:t>
            </a:r>
            <a:r>
              <a:rPr lang="en-US" altLang="ko-KR" dirty="0"/>
              <a:t>L</a:t>
            </a:r>
            <a:r>
              <a:rPr lang="ko-KR" altLang="en-US" dirty="0"/>
              <a:t>에서 가중치가 가장 작은 선분 </a:t>
            </a:r>
            <a:r>
              <a:rPr lang="en-US" altLang="ko-KR" dirty="0"/>
              <a:t>e</a:t>
            </a:r>
            <a:r>
              <a:rPr lang="ko-KR" altLang="en-US" dirty="0"/>
              <a:t>를 가져온다</a:t>
            </a:r>
            <a:r>
              <a:rPr lang="en-US" altLang="ko-KR" dirty="0"/>
              <a:t>. 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가져온 선분 </a:t>
            </a:r>
            <a:r>
              <a:rPr lang="en-US" altLang="ko-KR" dirty="0"/>
              <a:t>e</a:t>
            </a:r>
            <a:r>
              <a:rPr lang="ko-KR" altLang="en-US" dirty="0"/>
              <a:t>는 </a:t>
            </a:r>
            <a:r>
              <a:rPr lang="en-US" altLang="ko-KR" dirty="0"/>
              <a:t>L</a:t>
            </a:r>
            <a:r>
              <a:rPr lang="ko-KR" altLang="en-US" dirty="0"/>
              <a:t>에서 삭제되어 다시는 고려되지 않는다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>
              <a:lnSpc>
                <a:spcPct val="110000"/>
              </a:lnSpc>
              <a:spcAft>
                <a:spcPts val="1800"/>
              </a:spcAft>
            </a:pPr>
            <a:r>
              <a:rPr lang="en-US" altLang="ko-KR" dirty="0"/>
              <a:t>Line </a:t>
            </a:r>
            <a:r>
              <a:rPr lang="en-US" altLang="ko-KR" dirty="0" smtClean="0"/>
              <a:t>5~8:</a:t>
            </a:r>
            <a:r>
              <a:rPr lang="ko-KR" altLang="en-US" dirty="0" smtClean="0"/>
              <a:t> </a:t>
            </a:r>
            <a:r>
              <a:rPr lang="ko-KR" altLang="en-US" dirty="0"/>
              <a:t>가져온 선분 </a:t>
            </a:r>
            <a:r>
              <a:rPr lang="en-US" altLang="ko-KR" dirty="0"/>
              <a:t>e</a:t>
            </a:r>
            <a:r>
              <a:rPr lang="ko-KR" altLang="en-US" dirty="0"/>
              <a:t>를 </a:t>
            </a:r>
            <a:r>
              <a:rPr lang="en-US" altLang="ko-KR" dirty="0"/>
              <a:t>T</a:t>
            </a:r>
            <a:r>
              <a:rPr lang="ko-KR" altLang="en-US" dirty="0"/>
              <a:t>에 추가되어 사이클을 만들지 않으면 </a:t>
            </a:r>
            <a:r>
              <a:rPr lang="en-US" altLang="ko-KR" dirty="0"/>
              <a:t>e</a:t>
            </a:r>
            <a:r>
              <a:rPr lang="ko-KR" altLang="en-US" dirty="0"/>
              <a:t>를 </a:t>
            </a:r>
            <a:r>
              <a:rPr lang="en-US" altLang="ko-KR" dirty="0"/>
              <a:t>T</a:t>
            </a:r>
            <a:r>
              <a:rPr lang="ko-KR" altLang="en-US" dirty="0"/>
              <a:t>에 추가시키고</a:t>
            </a:r>
            <a:r>
              <a:rPr lang="en-US" altLang="ko-KR" dirty="0"/>
              <a:t>, </a:t>
            </a:r>
            <a:r>
              <a:rPr lang="ko-KR" altLang="en-US" dirty="0"/>
              <a:t>사이클을 만들면 선분 </a:t>
            </a:r>
            <a:r>
              <a:rPr lang="en-US" altLang="ko-KR" dirty="0"/>
              <a:t>e</a:t>
            </a:r>
            <a:r>
              <a:rPr lang="ko-KR" altLang="en-US" dirty="0"/>
              <a:t>를 버린다</a:t>
            </a:r>
            <a:r>
              <a:rPr lang="en-US" altLang="ko-KR" dirty="0"/>
              <a:t>. </a:t>
            </a:r>
            <a:r>
              <a:rPr lang="ko-KR" altLang="en-US" dirty="0"/>
              <a:t>왜냐하면 모든 </a:t>
            </a:r>
            <a:r>
              <a:rPr lang="ko-KR" altLang="en-US" dirty="0" err="1"/>
              <a:t>노드들이</a:t>
            </a:r>
            <a:r>
              <a:rPr lang="ko-KR" altLang="en-US" dirty="0"/>
              <a:t> 연결되어 있으면서 사이클이 없는 그래프가 신장 </a:t>
            </a:r>
            <a:r>
              <a:rPr lang="ko-KR" altLang="en-US" dirty="0" err="1"/>
              <a:t>트리이기</a:t>
            </a:r>
            <a:r>
              <a:rPr lang="ko-KR" altLang="en-US" dirty="0"/>
              <a:t> 때문이다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0970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다음의 그래프에서 </a:t>
            </a:r>
            <a:r>
              <a:rPr lang="en-US" altLang="ko-KR" dirty="0" err="1"/>
              <a:t>KruskalMST</a:t>
            </a:r>
            <a:r>
              <a:rPr lang="en-US" altLang="ko-KR" dirty="0"/>
              <a:t> </a:t>
            </a:r>
            <a:r>
              <a:rPr lang="ko-KR" altLang="en-US" dirty="0"/>
              <a:t>알고리즘이 최소 신장 </a:t>
            </a:r>
            <a:r>
              <a:rPr lang="ko-KR" altLang="en-US" dirty="0" err="1"/>
              <a:t>트리를</a:t>
            </a:r>
            <a:r>
              <a:rPr lang="ko-KR" altLang="en-US" dirty="0"/>
              <a:t> 찾는 과정을 살펴보자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025" name="_x200318672" descr="EMB00001548250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2" y="1988840"/>
            <a:ext cx="8372931" cy="261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067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4"/>
          <p:cNvSpPr>
            <a:spLocks noChangeArrowheads="1"/>
          </p:cNvSpPr>
          <p:nvPr/>
        </p:nvSpPr>
        <p:spPr bwMode="auto">
          <a:xfrm>
            <a:off x="5651087" y="1771510"/>
            <a:ext cx="180000" cy="180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2000" dirty="0">
              <a:latin typeface="+mn-ea"/>
            </a:endParaRPr>
          </a:p>
        </p:txBody>
      </p:sp>
      <p:sp>
        <p:nvSpPr>
          <p:cNvPr id="11" name="Oval 5"/>
          <p:cNvSpPr>
            <a:spLocks noChangeArrowheads="1"/>
          </p:cNvSpPr>
          <p:nvPr/>
        </p:nvSpPr>
        <p:spPr bwMode="auto">
          <a:xfrm>
            <a:off x="7632288" y="1652685"/>
            <a:ext cx="180000" cy="180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2000" dirty="0">
              <a:latin typeface="+mn-ea"/>
            </a:endParaRPr>
          </a:p>
        </p:txBody>
      </p:sp>
      <p:sp>
        <p:nvSpPr>
          <p:cNvPr id="12" name="Oval 6"/>
          <p:cNvSpPr>
            <a:spLocks noChangeArrowheads="1"/>
          </p:cNvSpPr>
          <p:nvPr/>
        </p:nvSpPr>
        <p:spPr bwMode="auto">
          <a:xfrm>
            <a:off x="6336887" y="2381110"/>
            <a:ext cx="180000" cy="180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2000" dirty="0">
              <a:latin typeface="+mn-ea"/>
            </a:endParaRPr>
          </a:p>
        </p:txBody>
      </p:sp>
      <p:sp>
        <p:nvSpPr>
          <p:cNvPr id="13" name="Oval 7"/>
          <p:cNvSpPr>
            <a:spLocks noChangeArrowheads="1"/>
          </p:cNvSpPr>
          <p:nvPr/>
        </p:nvSpPr>
        <p:spPr bwMode="auto">
          <a:xfrm>
            <a:off x="5346287" y="3066910"/>
            <a:ext cx="180000" cy="180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2000" dirty="0">
              <a:latin typeface="+mn-ea"/>
            </a:endParaRPr>
          </a:p>
        </p:txBody>
      </p:sp>
      <p:sp>
        <p:nvSpPr>
          <p:cNvPr id="14" name="Oval 8"/>
          <p:cNvSpPr>
            <a:spLocks noChangeArrowheads="1"/>
          </p:cNvSpPr>
          <p:nvPr/>
        </p:nvSpPr>
        <p:spPr bwMode="auto">
          <a:xfrm>
            <a:off x="8318086" y="2350154"/>
            <a:ext cx="180000" cy="180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2000" dirty="0">
              <a:latin typeface="+mn-ea"/>
            </a:endParaRPr>
          </a:p>
        </p:txBody>
      </p:sp>
      <p:sp>
        <p:nvSpPr>
          <p:cNvPr id="15" name="Oval 9"/>
          <p:cNvSpPr>
            <a:spLocks noChangeArrowheads="1"/>
          </p:cNvSpPr>
          <p:nvPr/>
        </p:nvSpPr>
        <p:spPr bwMode="auto">
          <a:xfrm>
            <a:off x="7909750" y="3066910"/>
            <a:ext cx="180000" cy="180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2000" dirty="0">
              <a:latin typeface="+mn-ea"/>
            </a:endParaRPr>
          </a:p>
        </p:txBody>
      </p:sp>
      <p:cxnSp>
        <p:nvCxnSpPr>
          <p:cNvPr id="16" name="AutoShape 10"/>
          <p:cNvCxnSpPr>
            <a:cxnSpLocks noChangeShapeType="1"/>
            <a:stCxn id="10" idx="5"/>
            <a:endCxn id="12" idx="1"/>
          </p:cNvCxnSpPr>
          <p:nvPr/>
        </p:nvCxnSpPr>
        <p:spPr bwMode="auto">
          <a:xfrm>
            <a:off x="5804727" y="1925150"/>
            <a:ext cx="558520" cy="482320"/>
          </a:xfrm>
          <a:prstGeom prst="straightConnector1">
            <a:avLst/>
          </a:prstGeom>
          <a:noFill/>
          <a:ln w="635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AutoShape 11"/>
          <p:cNvCxnSpPr>
            <a:cxnSpLocks noChangeShapeType="1"/>
            <a:stCxn id="12" idx="3"/>
            <a:endCxn id="13" idx="7"/>
          </p:cNvCxnSpPr>
          <p:nvPr/>
        </p:nvCxnSpPr>
        <p:spPr bwMode="auto">
          <a:xfrm flipH="1">
            <a:off x="5499927" y="2534750"/>
            <a:ext cx="863320" cy="558520"/>
          </a:xfrm>
          <a:prstGeom prst="straightConnector1">
            <a:avLst/>
          </a:prstGeom>
          <a:noFill/>
          <a:ln w="635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AutoShape 12"/>
          <p:cNvCxnSpPr>
            <a:cxnSpLocks noChangeShapeType="1"/>
            <a:stCxn id="10" idx="3"/>
            <a:endCxn id="13" idx="0"/>
          </p:cNvCxnSpPr>
          <p:nvPr/>
        </p:nvCxnSpPr>
        <p:spPr bwMode="auto">
          <a:xfrm flipH="1">
            <a:off x="5436287" y="1925150"/>
            <a:ext cx="241160" cy="1141760"/>
          </a:xfrm>
          <a:prstGeom prst="straightConnector1">
            <a:avLst/>
          </a:prstGeom>
          <a:noFill/>
          <a:ln w="635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AutoShape 13"/>
          <p:cNvCxnSpPr>
            <a:cxnSpLocks noChangeShapeType="1"/>
            <a:stCxn id="12" idx="6"/>
            <a:endCxn id="15" idx="1"/>
          </p:cNvCxnSpPr>
          <p:nvPr/>
        </p:nvCxnSpPr>
        <p:spPr bwMode="auto">
          <a:xfrm>
            <a:off x="6516887" y="2471110"/>
            <a:ext cx="1419223" cy="622160"/>
          </a:xfrm>
          <a:prstGeom prst="straightConnector1">
            <a:avLst/>
          </a:prstGeom>
          <a:noFill/>
          <a:ln w="635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AutoShape 14"/>
          <p:cNvCxnSpPr>
            <a:cxnSpLocks noChangeShapeType="1"/>
            <a:stCxn id="13" idx="6"/>
            <a:endCxn id="15" idx="2"/>
          </p:cNvCxnSpPr>
          <p:nvPr/>
        </p:nvCxnSpPr>
        <p:spPr bwMode="auto">
          <a:xfrm>
            <a:off x="5526287" y="3156910"/>
            <a:ext cx="2383463" cy="0"/>
          </a:xfrm>
          <a:prstGeom prst="straightConnector1">
            <a:avLst/>
          </a:prstGeom>
          <a:noFill/>
          <a:ln w="635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AutoShape 15"/>
          <p:cNvCxnSpPr>
            <a:cxnSpLocks noChangeShapeType="1"/>
            <a:stCxn id="10" idx="6"/>
            <a:endCxn id="11" idx="2"/>
          </p:cNvCxnSpPr>
          <p:nvPr/>
        </p:nvCxnSpPr>
        <p:spPr bwMode="auto">
          <a:xfrm flipV="1">
            <a:off x="5831087" y="1742685"/>
            <a:ext cx="1801201" cy="118825"/>
          </a:xfrm>
          <a:prstGeom prst="straightConnector1">
            <a:avLst/>
          </a:prstGeom>
          <a:noFill/>
          <a:ln w="3175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AutoShape 16"/>
          <p:cNvCxnSpPr>
            <a:cxnSpLocks noChangeShapeType="1"/>
            <a:stCxn id="12" idx="7"/>
            <a:endCxn id="11" idx="3"/>
          </p:cNvCxnSpPr>
          <p:nvPr/>
        </p:nvCxnSpPr>
        <p:spPr bwMode="auto">
          <a:xfrm flipV="1">
            <a:off x="6490527" y="1806325"/>
            <a:ext cx="1168121" cy="601145"/>
          </a:xfrm>
          <a:prstGeom prst="straightConnector1">
            <a:avLst/>
          </a:prstGeom>
          <a:noFill/>
          <a:ln w="635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AutoShape 17"/>
          <p:cNvCxnSpPr>
            <a:cxnSpLocks noChangeShapeType="1"/>
            <a:stCxn id="14" idx="1"/>
            <a:endCxn id="11" idx="5"/>
          </p:cNvCxnSpPr>
          <p:nvPr/>
        </p:nvCxnSpPr>
        <p:spPr bwMode="auto">
          <a:xfrm flipH="1" flipV="1">
            <a:off x="7785928" y="1806325"/>
            <a:ext cx="558518" cy="570189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AutoShape 18"/>
          <p:cNvCxnSpPr>
            <a:cxnSpLocks noChangeShapeType="1"/>
            <a:stCxn id="15" idx="7"/>
            <a:endCxn id="14" idx="3"/>
          </p:cNvCxnSpPr>
          <p:nvPr/>
        </p:nvCxnSpPr>
        <p:spPr bwMode="auto">
          <a:xfrm flipV="1">
            <a:off x="8063390" y="2503794"/>
            <a:ext cx="281056" cy="589476"/>
          </a:xfrm>
          <a:prstGeom prst="straightConnector1">
            <a:avLst/>
          </a:prstGeom>
          <a:noFill/>
          <a:ln w="635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Text Box 20"/>
          <p:cNvSpPr txBox="1">
            <a:spLocks noChangeArrowheads="1"/>
          </p:cNvSpPr>
          <p:nvPr/>
        </p:nvSpPr>
        <p:spPr bwMode="auto">
          <a:xfrm>
            <a:off x="8089750" y="1790306"/>
            <a:ext cx="336952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1</a:t>
            </a:r>
            <a:endParaRPr lang="en-US" altLang="ko-KR" sz="2000" dirty="0">
              <a:latin typeface="+mn-ea"/>
            </a:endParaRPr>
          </a:p>
        </p:txBody>
      </p:sp>
      <p:cxnSp>
        <p:nvCxnSpPr>
          <p:cNvPr id="143" name="직선 연결선 142"/>
          <p:cNvCxnSpPr>
            <a:stCxn id="11" idx="4"/>
            <a:endCxn id="15" idx="0"/>
          </p:cNvCxnSpPr>
          <p:nvPr/>
        </p:nvCxnSpPr>
        <p:spPr>
          <a:xfrm>
            <a:off x="7722288" y="1832685"/>
            <a:ext cx="277462" cy="1234225"/>
          </a:xfrm>
          <a:prstGeom prst="line">
            <a:avLst/>
          </a:prstGeom>
          <a:ln w="63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 Box 21"/>
          <p:cNvSpPr txBox="1">
            <a:spLocks noChangeArrowheads="1"/>
          </p:cNvSpPr>
          <p:nvPr/>
        </p:nvSpPr>
        <p:spPr bwMode="auto">
          <a:xfrm>
            <a:off x="5437713" y="1374167"/>
            <a:ext cx="324128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a</a:t>
            </a:r>
            <a:endParaRPr lang="en-US" altLang="ko-KR" sz="2000" dirty="0">
              <a:latin typeface="+mn-ea"/>
            </a:endParaRPr>
          </a:p>
        </p:txBody>
      </p:sp>
      <p:sp>
        <p:nvSpPr>
          <p:cNvPr id="121" name="Text Box 21"/>
          <p:cNvSpPr txBox="1">
            <a:spLocks noChangeArrowheads="1"/>
          </p:cNvSpPr>
          <p:nvPr/>
        </p:nvSpPr>
        <p:spPr bwMode="auto">
          <a:xfrm>
            <a:off x="7534536" y="1324368"/>
            <a:ext cx="338554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b</a:t>
            </a:r>
            <a:endParaRPr lang="en-US" altLang="ko-KR" sz="2000" dirty="0">
              <a:latin typeface="+mn-ea"/>
            </a:endParaRPr>
          </a:p>
        </p:txBody>
      </p:sp>
      <p:sp>
        <p:nvSpPr>
          <p:cNvPr id="122" name="Text Box 21"/>
          <p:cNvSpPr txBox="1">
            <a:spLocks noChangeArrowheads="1"/>
          </p:cNvSpPr>
          <p:nvPr/>
        </p:nvSpPr>
        <p:spPr bwMode="auto">
          <a:xfrm>
            <a:off x="8462627" y="2170114"/>
            <a:ext cx="306494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c</a:t>
            </a:r>
            <a:endParaRPr lang="en-US" altLang="ko-KR" sz="2000" dirty="0">
              <a:latin typeface="+mn-ea"/>
            </a:endParaRPr>
          </a:p>
        </p:txBody>
      </p:sp>
      <p:sp>
        <p:nvSpPr>
          <p:cNvPr id="123" name="Text Box 21"/>
          <p:cNvSpPr txBox="1">
            <a:spLocks noChangeArrowheads="1"/>
          </p:cNvSpPr>
          <p:nvPr/>
        </p:nvSpPr>
        <p:spPr bwMode="auto">
          <a:xfrm>
            <a:off x="6300192" y="1992733"/>
            <a:ext cx="338554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d</a:t>
            </a:r>
            <a:endParaRPr lang="en-US" altLang="ko-KR" sz="2000" dirty="0">
              <a:latin typeface="+mn-ea"/>
            </a:endParaRPr>
          </a:p>
        </p:txBody>
      </p:sp>
      <p:sp>
        <p:nvSpPr>
          <p:cNvPr id="124" name="Text Box 21"/>
          <p:cNvSpPr txBox="1">
            <a:spLocks noChangeArrowheads="1"/>
          </p:cNvSpPr>
          <p:nvPr/>
        </p:nvSpPr>
        <p:spPr bwMode="auto">
          <a:xfrm flipH="1">
            <a:off x="5098720" y="3102562"/>
            <a:ext cx="312088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e</a:t>
            </a:r>
            <a:endParaRPr lang="en-US" altLang="ko-KR" sz="2000" dirty="0">
              <a:latin typeface="+mn-ea"/>
            </a:endParaRPr>
          </a:p>
        </p:txBody>
      </p:sp>
      <p:sp>
        <p:nvSpPr>
          <p:cNvPr id="125" name="Text Box 21"/>
          <p:cNvSpPr txBox="1">
            <a:spLocks noChangeArrowheads="1"/>
          </p:cNvSpPr>
          <p:nvPr/>
        </p:nvSpPr>
        <p:spPr bwMode="auto">
          <a:xfrm>
            <a:off x="8019917" y="3138804"/>
            <a:ext cx="266420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f</a:t>
            </a:r>
            <a:endParaRPr lang="en-US" altLang="ko-KR" sz="2000" dirty="0"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87729" y="612556"/>
            <a:ext cx="1656079" cy="413490"/>
          </a:xfrm>
          <a:prstGeom prst="rect">
            <a:avLst/>
          </a:prstGeom>
          <a:solidFill>
            <a:srgbClr val="E1FFFF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cxnSp>
        <p:nvCxnSpPr>
          <p:cNvPr id="67" name="AutoShape 17"/>
          <p:cNvCxnSpPr>
            <a:cxnSpLocks noChangeShapeType="1"/>
          </p:cNvCxnSpPr>
          <p:nvPr/>
        </p:nvCxnSpPr>
        <p:spPr bwMode="auto">
          <a:xfrm flipH="1">
            <a:off x="1731700" y="866938"/>
            <a:ext cx="576000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8" name="Text Box 20"/>
          <p:cNvSpPr txBox="1">
            <a:spLocks noChangeArrowheads="1"/>
          </p:cNvSpPr>
          <p:nvPr/>
        </p:nvSpPr>
        <p:spPr bwMode="auto">
          <a:xfrm>
            <a:off x="1851224" y="539608"/>
            <a:ext cx="336952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1</a:t>
            </a:r>
            <a:endParaRPr lang="en-US" altLang="ko-KR" sz="2000" dirty="0">
              <a:latin typeface="+mn-ea"/>
            </a:endParaRPr>
          </a:p>
        </p:txBody>
      </p:sp>
      <p:cxnSp>
        <p:nvCxnSpPr>
          <p:cNvPr id="69" name="AutoShape 17"/>
          <p:cNvCxnSpPr>
            <a:cxnSpLocks noChangeShapeType="1"/>
          </p:cNvCxnSpPr>
          <p:nvPr/>
        </p:nvCxnSpPr>
        <p:spPr bwMode="auto">
          <a:xfrm flipH="1">
            <a:off x="1716849" y="1284030"/>
            <a:ext cx="576000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0" name="Text Box 20"/>
          <p:cNvSpPr txBox="1">
            <a:spLocks noChangeArrowheads="1"/>
          </p:cNvSpPr>
          <p:nvPr/>
        </p:nvSpPr>
        <p:spPr bwMode="auto">
          <a:xfrm>
            <a:off x="1835696" y="940658"/>
            <a:ext cx="336952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1</a:t>
            </a:r>
            <a:endParaRPr lang="en-US" altLang="ko-KR" sz="2000" dirty="0">
              <a:latin typeface="+mn-ea"/>
            </a:endParaRPr>
          </a:p>
        </p:txBody>
      </p:sp>
      <p:cxnSp>
        <p:nvCxnSpPr>
          <p:cNvPr id="71" name="AutoShape 17"/>
          <p:cNvCxnSpPr>
            <a:cxnSpLocks noChangeShapeType="1"/>
          </p:cNvCxnSpPr>
          <p:nvPr/>
        </p:nvCxnSpPr>
        <p:spPr bwMode="auto">
          <a:xfrm flipH="1">
            <a:off x="1716848" y="1660737"/>
            <a:ext cx="864000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" name="Text Box 20"/>
          <p:cNvSpPr txBox="1">
            <a:spLocks noChangeArrowheads="1"/>
          </p:cNvSpPr>
          <p:nvPr/>
        </p:nvSpPr>
        <p:spPr bwMode="auto">
          <a:xfrm>
            <a:off x="2002800" y="1300729"/>
            <a:ext cx="336952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2</a:t>
            </a:r>
            <a:endParaRPr lang="en-US" altLang="ko-KR" sz="2000" dirty="0">
              <a:latin typeface="+mn-ea"/>
            </a:endParaRPr>
          </a:p>
        </p:txBody>
      </p:sp>
      <p:cxnSp>
        <p:nvCxnSpPr>
          <p:cNvPr id="73" name="AutoShape 17"/>
          <p:cNvCxnSpPr>
            <a:cxnSpLocks noChangeShapeType="1"/>
          </p:cNvCxnSpPr>
          <p:nvPr/>
        </p:nvCxnSpPr>
        <p:spPr bwMode="auto">
          <a:xfrm flipH="1">
            <a:off x="1716848" y="2020777"/>
            <a:ext cx="864000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4" name="Text Box 20"/>
          <p:cNvSpPr txBox="1">
            <a:spLocks noChangeArrowheads="1"/>
          </p:cNvSpPr>
          <p:nvPr/>
        </p:nvSpPr>
        <p:spPr bwMode="auto">
          <a:xfrm>
            <a:off x="2002800" y="1660738"/>
            <a:ext cx="336952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2</a:t>
            </a:r>
            <a:endParaRPr lang="en-US" altLang="ko-KR" sz="2000" dirty="0">
              <a:latin typeface="+mn-ea"/>
            </a:endParaRPr>
          </a:p>
        </p:txBody>
      </p:sp>
      <p:cxnSp>
        <p:nvCxnSpPr>
          <p:cNvPr id="75" name="AutoShape 17"/>
          <p:cNvCxnSpPr>
            <a:cxnSpLocks noChangeShapeType="1"/>
          </p:cNvCxnSpPr>
          <p:nvPr/>
        </p:nvCxnSpPr>
        <p:spPr bwMode="auto">
          <a:xfrm flipH="1">
            <a:off x="1716848" y="2380817"/>
            <a:ext cx="1116000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6" name="Text Box 20"/>
          <p:cNvSpPr txBox="1">
            <a:spLocks noChangeArrowheads="1"/>
          </p:cNvSpPr>
          <p:nvPr/>
        </p:nvSpPr>
        <p:spPr bwMode="auto">
          <a:xfrm>
            <a:off x="2064676" y="2020778"/>
            <a:ext cx="336952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3</a:t>
            </a:r>
            <a:endParaRPr lang="en-US" altLang="ko-KR" sz="2000" dirty="0">
              <a:latin typeface="+mn-ea"/>
            </a:endParaRPr>
          </a:p>
        </p:txBody>
      </p:sp>
      <p:cxnSp>
        <p:nvCxnSpPr>
          <p:cNvPr id="77" name="AutoShape 17"/>
          <p:cNvCxnSpPr>
            <a:cxnSpLocks noChangeShapeType="1"/>
          </p:cNvCxnSpPr>
          <p:nvPr/>
        </p:nvCxnSpPr>
        <p:spPr bwMode="auto">
          <a:xfrm flipH="1">
            <a:off x="1716848" y="2747529"/>
            <a:ext cx="1332000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8" name="Text Box 20"/>
          <p:cNvSpPr txBox="1">
            <a:spLocks noChangeArrowheads="1"/>
          </p:cNvSpPr>
          <p:nvPr/>
        </p:nvSpPr>
        <p:spPr bwMode="auto">
          <a:xfrm>
            <a:off x="2218824" y="2412756"/>
            <a:ext cx="336952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4</a:t>
            </a:r>
            <a:endParaRPr lang="en-US" altLang="ko-KR" sz="2000" dirty="0">
              <a:latin typeface="+mn-ea"/>
            </a:endParaRPr>
          </a:p>
        </p:txBody>
      </p:sp>
      <p:cxnSp>
        <p:nvCxnSpPr>
          <p:cNvPr id="79" name="AutoShape 17"/>
          <p:cNvCxnSpPr>
            <a:cxnSpLocks noChangeShapeType="1"/>
          </p:cNvCxnSpPr>
          <p:nvPr/>
        </p:nvCxnSpPr>
        <p:spPr bwMode="auto">
          <a:xfrm flipH="1">
            <a:off x="1716848" y="3107569"/>
            <a:ext cx="1332000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0" name="Text Box 20"/>
          <p:cNvSpPr txBox="1">
            <a:spLocks noChangeArrowheads="1"/>
          </p:cNvSpPr>
          <p:nvPr/>
        </p:nvSpPr>
        <p:spPr bwMode="auto">
          <a:xfrm>
            <a:off x="2218824" y="2772796"/>
            <a:ext cx="336952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4</a:t>
            </a:r>
            <a:endParaRPr lang="en-US" altLang="ko-KR" sz="2000" dirty="0">
              <a:latin typeface="+mn-ea"/>
            </a:endParaRPr>
          </a:p>
        </p:txBody>
      </p:sp>
      <p:cxnSp>
        <p:nvCxnSpPr>
          <p:cNvPr id="81" name="AutoShape 17"/>
          <p:cNvCxnSpPr>
            <a:cxnSpLocks noChangeShapeType="1"/>
          </p:cNvCxnSpPr>
          <p:nvPr/>
        </p:nvCxnSpPr>
        <p:spPr bwMode="auto">
          <a:xfrm flipH="1">
            <a:off x="1716848" y="3460938"/>
            <a:ext cx="1764000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" name="Text Box 20"/>
          <p:cNvSpPr txBox="1">
            <a:spLocks noChangeArrowheads="1"/>
          </p:cNvSpPr>
          <p:nvPr/>
        </p:nvSpPr>
        <p:spPr bwMode="auto">
          <a:xfrm>
            <a:off x="2506856" y="3116867"/>
            <a:ext cx="336952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7</a:t>
            </a:r>
            <a:endParaRPr lang="en-US" altLang="ko-KR" sz="2000" dirty="0">
              <a:latin typeface="+mn-ea"/>
            </a:endParaRPr>
          </a:p>
        </p:txBody>
      </p:sp>
      <p:cxnSp>
        <p:nvCxnSpPr>
          <p:cNvPr id="83" name="AutoShape 17"/>
          <p:cNvCxnSpPr>
            <a:cxnSpLocks noChangeShapeType="1"/>
          </p:cNvCxnSpPr>
          <p:nvPr/>
        </p:nvCxnSpPr>
        <p:spPr bwMode="auto">
          <a:xfrm flipH="1">
            <a:off x="1716848" y="3827649"/>
            <a:ext cx="1872000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Text Box 20"/>
          <p:cNvSpPr txBox="1">
            <a:spLocks noChangeArrowheads="1"/>
          </p:cNvSpPr>
          <p:nvPr/>
        </p:nvSpPr>
        <p:spPr bwMode="auto">
          <a:xfrm>
            <a:off x="2558744" y="3467610"/>
            <a:ext cx="336952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8</a:t>
            </a:r>
            <a:endParaRPr lang="en-US" altLang="ko-KR" sz="2000" dirty="0">
              <a:latin typeface="+mn-ea"/>
            </a:endParaRPr>
          </a:p>
        </p:txBody>
      </p:sp>
      <p:cxnSp>
        <p:nvCxnSpPr>
          <p:cNvPr id="85" name="AutoShape 17"/>
          <p:cNvCxnSpPr>
            <a:cxnSpLocks noChangeShapeType="1"/>
          </p:cNvCxnSpPr>
          <p:nvPr/>
        </p:nvCxnSpPr>
        <p:spPr bwMode="auto">
          <a:xfrm flipH="1">
            <a:off x="1716848" y="4181017"/>
            <a:ext cx="2088000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7" name="Text Box 20"/>
          <p:cNvSpPr txBox="1">
            <a:spLocks noChangeArrowheads="1"/>
          </p:cNvSpPr>
          <p:nvPr/>
        </p:nvSpPr>
        <p:spPr bwMode="auto">
          <a:xfrm>
            <a:off x="2614609" y="3805009"/>
            <a:ext cx="336952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9</a:t>
            </a:r>
            <a:endParaRPr lang="en-US" altLang="ko-KR" sz="2000" dirty="0">
              <a:latin typeface="+mn-ea"/>
            </a:endParaRPr>
          </a:p>
        </p:txBody>
      </p:sp>
      <p:sp>
        <p:nvSpPr>
          <p:cNvPr id="88" name="Text Box 20"/>
          <p:cNvSpPr txBox="1">
            <a:spLocks noChangeArrowheads="1"/>
          </p:cNvSpPr>
          <p:nvPr/>
        </p:nvSpPr>
        <p:spPr bwMode="auto">
          <a:xfrm>
            <a:off x="1416912" y="652626"/>
            <a:ext cx="338554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b</a:t>
            </a:r>
            <a:endParaRPr lang="en-US" altLang="ko-KR" sz="2000" dirty="0">
              <a:latin typeface="+mn-ea"/>
            </a:endParaRPr>
          </a:p>
        </p:txBody>
      </p:sp>
      <p:sp>
        <p:nvSpPr>
          <p:cNvPr id="90" name="Text Box 20"/>
          <p:cNvSpPr txBox="1">
            <a:spLocks noChangeArrowheads="1"/>
          </p:cNvSpPr>
          <p:nvPr/>
        </p:nvSpPr>
        <p:spPr bwMode="auto">
          <a:xfrm>
            <a:off x="2316625" y="612556"/>
            <a:ext cx="306494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c</a:t>
            </a:r>
            <a:endParaRPr lang="en-US" altLang="ko-KR" sz="2000" dirty="0">
              <a:latin typeface="+mn-ea"/>
            </a:endParaRPr>
          </a:p>
        </p:txBody>
      </p:sp>
      <p:sp>
        <p:nvSpPr>
          <p:cNvPr id="91" name="Text Box 20"/>
          <p:cNvSpPr txBox="1">
            <a:spLocks noChangeArrowheads="1"/>
          </p:cNvSpPr>
          <p:nvPr/>
        </p:nvSpPr>
        <p:spPr bwMode="auto">
          <a:xfrm>
            <a:off x="1398955" y="1098054"/>
            <a:ext cx="306494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c</a:t>
            </a:r>
            <a:endParaRPr lang="en-US" altLang="ko-KR" sz="2000" dirty="0">
              <a:latin typeface="+mn-ea"/>
            </a:endParaRPr>
          </a:p>
        </p:txBody>
      </p:sp>
      <p:sp>
        <p:nvSpPr>
          <p:cNvPr id="92" name="Text Box 20"/>
          <p:cNvSpPr txBox="1">
            <a:spLocks noChangeArrowheads="1"/>
          </p:cNvSpPr>
          <p:nvPr/>
        </p:nvSpPr>
        <p:spPr bwMode="auto">
          <a:xfrm>
            <a:off x="1398955" y="1437714"/>
            <a:ext cx="338554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b</a:t>
            </a:r>
            <a:endParaRPr lang="en-US" altLang="ko-KR" sz="2000" dirty="0">
              <a:latin typeface="+mn-ea"/>
            </a:endParaRPr>
          </a:p>
        </p:txBody>
      </p:sp>
      <p:sp>
        <p:nvSpPr>
          <p:cNvPr id="93" name="Text Box 20"/>
          <p:cNvSpPr txBox="1">
            <a:spLocks noChangeArrowheads="1"/>
          </p:cNvSpPr>
          <p:nvPr/>
        </p:nvSpPr>
        <p:spPr bwMode="auto">
          <a:xfrm>
            <a:off x="1384412" y="1818134"/>
            <a:ext cx="324128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a</a:t>
            </a:r>
            <a:endParaRPr lang="en-US" altLang="ko-KR" sz="2000" dirty="0">
              <a:latin typeface="+mn-ea"/>
            </a:endParaRPr>
          </a:p>
        </p:txBody>
      </p:sp>
      <p:sp>
        <p:nvSpPr>
          <p:cNvPr id="94" name="Text Box 20"/>
          <p:cNvSpPr txBox="1">
            <a:spLocks noChangeArrowheads="1"/>
          </p:cNvSpPr>
          <p:nvPr/>
        </p:nvSpPr>
        <p:spPr bwMode="auto">
          <a:xfrm>
            <a:off x="1374081" y="2164794"/>
            <a:ext cx="338554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d</a:t>
            </a:r>
            <a:endParaRPr lang="en-US" altLang="ko-KR" sz="2000" dirty="0">
              <a:latin typeface="+mn-ea"/>
            </a:endParaRPr>
          </a:p>
        </p:txBody>
      </p:sp>
      <p:sp>
        <p:nvSpPr>
          <p:cNvPr id="95" name="Text Box 20"/>
          <p:cNvSpPr txBox="1">
            <a:spLocks noChangeArrowheads="1"/>
          </p:cNvSpPr>
          <p:nvPr/>
        </p:nvSpPr>
        <p:spPr bwMode="auto">
          <a:xfrm>
            <a:off x="1384412" y="2515542"/>
            <a:ext cx="324128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a</a:t>
            </a:r>
            <a:endParaRPr lang="en-US" altLang="ko-KR" sz="2000" dirty="0">
              <a:latin typeface="+mn-ea"/>
            </a:endParaRPr>
          </a:p>
        </p:txBody>
      </p:sp>
      <p:sp>
        <p:nvSpPr>
          <p:cNvPr id="96" name="Text Box 20"/>
          <p:cNvSpPr txBox="1">
            <a:spLocks noChangeArrowheads="1"/>
          </p:cNvSpPr>
          <p:nvPr/>
        </p:nvSpPr>
        <p:spPr bwMode="auto">
          <a:xfrm>
            <a:off x="1384412" y="2884874"/>
            <a:ext cx="338554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b</a:t>
            </a:r>
            <a:endParaRPr lang="en-US" altLang="ko-KR" sz="2000" dirty="0">
              <a:latin typeface="+mn-ea"/>
            </a:endParaRPr>
          </a:p>
        </p:txBody>
      </p:sp>
      <p:sp>
        <p:nvSpPr>
          <p:cNvPr id="97" name="Text Box 20"/>
          <p:cNvSpPr txBox="1">
            <a:spLocks noChangeArrowheads="1"/>
          </p:cNvSpPr>
          <p:nvPr/>
        </p:nvSpPr>
        <p:spPr bwMode="auto">
          <a:xfrm>
            <a:off x="1398955" y="3244914"/>
            <a:ext cx="338554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d</a:t>
            </a:r>
            <a:endParaRPr lang="en-US" altLang="ko-KR" sz="2000" dirty="0">
              <a:latin typeface="+mn-ea"/>
            </a:endParaRPr>
          </a:p>
        </p:txBody>
      </p:sp>
      <p:sp>
        <p:nvSpPr>
          <p:cNvPr id="98" name="Text Box 20"/>
          <p:cNvSpPr txBox="1">
            <a:spLocks noChangeArrowheads="1"/>
          </p:cNvSpPr>
          <p:nvPr/>
        </p:nvSpPr>
        <p:spPr bwMode="auto">
          <a:xfrm>
            <a:off x="1398955" y="3604954"/>
            <a:ext cx="324128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a</a:t>
            </a:r>
            <a:endParaRPr lang="en-US" altLang="ko-KR" sz="2000" dirty="0">
              <a:latin typeface="+mn-ea"/>
            </a:endParaRPr>
          </a:p>
        </p:txBody>
      </p:sp>
      <p:sp>
        <p:nvSpPr>
          <p:cNvPr id="99" name="Text Box 20"/>
          <p:cNvSpPr txBox="1">
            <a:spLocks noChangeArrowheads="1"/>
          </p:cNvSpPr>
          <p:nvPr/>
        </p:nvSpPr>
        <p:spPr bwMode="auto">
          <a:xfrm>
            <a:off x="1398955" y="3964994"/>
            <a:ext cx="332142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e</a:t>
            </a:r>
            <a:endParaRPr lang="en-US" altLang="ko-KR" sz="2000" dirty="0">
              <a:latin typeface="+mn-ea"/>
            </a:endParaRPr>
          </a:p>
        </p:txBody>
      </p:sp>
      <p:sp>
        <p:nvSpPr>
          <p:cNvPr id="100" name="Text Box 20"/>
          <p:cNvSpPr txBox="1">
            <a:spLocks noChangeArrowheads="1"/>
          </p:cNvSpPr>
          <p:nvPr/>
        </p:nvSpPr>
        <p:spPr bwMode="auto">
          <a:xfrm>
            <a:off x="2350144" y="1084674"/>
            <a:ext cx="266420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f</a:t>
            </a:r>
            <a:endParaRPr lang="en-US" altLang="ko-KR" sz="2000" dirty="0">
              <a:latin typeface="+mn-ea"/>
            </a:endParaRPr>
          </a:p>
        </p:txBody>
      </p:sp>
      <p:sp>
        <p:nvSpPr>
          <p:cNvPr id="105" name="Text Box 20"/>
          <p:cNvSpPr txBox="1">
            <a:spLocks noChangeArrowheads="1"/>
          </p:cNvSpPr>
          <p:nvPr/>
        </p:nvSpPr>
        <p:spPr bwMode="auto">
          <a:xfrm>
            <a:off x="2638176" y="1444714"/>
            <a:ext cx="266420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f</a:t>
            </a:r>
            <a:endParaRPr lang="en-US" altLang="ko-KR" sz="2000" dirty="0">
              <a:latin typeface="+mn-ea"/>
            </a:endParaRPr>
          </a:p>
        </p:txBody>
      </p:sp>
      <p:sp>
        <p:nvSpPr>
          <p:cNvPr id="144" name="Text Box 20"/>
          <p:cNvSpPr txBox="1">
            <a:spLocks noChangeArrowheads="1"/>
          </p:cNvSpPr>
          <p:nvPr/>
        </p:nvSpPr>
        <p:spPr bwMode="auto">
          <a:xfrm>
            <a:off x="2583674" y="1804754"/>
            <a:ext cx="338554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d</a:t>
            </a:r>
            <a:endParaRPr lang="en-US" altLang="ko-KR" sz="2000" dirty="0">
              <a:latin typeface="+mn-ea"/>
            </a:endParaRPr>
          </a:p>
        </p:txBody>
      </p:sp>
      <p:sp>
        <p:nvSpPr>
          <p:cNvPr id="145" name="Text Box 20"/>
          <p:cNvSpPr txBox="1">
            <a:spLocks noChangeArrowheads="1"/>
          </p:cNvSpPr>
          <p:nvPr/>
        </p:nvSpPr>
        <p:spPr bwMode="auto">
          <a:xfrm>
            <a:off x="3042273" y="2524834"/>
            <a:ext cx="332142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e</a:t>
            </a:r>
            <a:endParaRPr lang="en-US" altLang="ko-KR" sz="2000" dirty="0">
              <a:latin typeface="+mn-ea"/>
            </a:endParaRPr>
          </a:p>
        </p:txBody>
      </p:sp>
      <p:sp>
        <p:nvSpPr>
          <p:cNvPr id="146" name="Text Box 20"/>
          <p:cNvSpPr txBox="1">
            <a:spLocks noChangeArrowheads="1"/>
          </p:cNvSpPr>
          <p:nvPr/>
        </p:nvSpPr>
        <p:spPr bwMode="auto">
          <a:xfrm>
            <a:off x="3060127" y="2884874"/>
            <a:ext cx="338554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d</a:t>
            </a:r>
            <a:endParaRPr lang="en-US" altLang="ko-KR" sz="2000" dirty="0">
              <a:latin typeface="+mn-ea"/>
            </a:endParaRPr>
          </a:p>
        </p:txBody>
      </p:sp>
      <p:sp>
        <p:nvSpPr>
          <p:cNvPr id="147" name="Text Box 20"/>
          <p:cNvSpPr txBox="1">
            <a:spLocks noChangeArrowheads="1"/>
          </p:cNvSpPr>
          <p:nvPr/>
        </p:nvSpPr>
        <p:spPr bwMode="auto">
          <a:xfrm>
            <a:off x="3474669" y="3244914"/>
            <a:ext cx="266420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f</a:t>
            </a:r>
            <a:endParaRPr lang="en-US" altLang="ko-KR" sz="2000" dirty="0">
              <a:latin typeface="+mn-ea"/>
            </a:endParaRPr>
          </a:p>
        </p:txBody>
      </p:sp>
      <p:sp>
        <p:nvSpPr>
          <p:cNvPr id="148" name="Text Box 20"/>
          <p:cNvSpPr txBox="1">
            <a:spLocks noChangeArrowheads="1"/>
          </p:cNvSpPr>
          <p:nvPr/>
        </p:nvSpPr>
        <p:spPr bwMode="auto">
          <a:xfrm>
            <a:off x="3606911" y="3604954"/>
            <a:ext cx="338554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b</a:t>
            </a:r>
            <a:endParaRPr lang="en-US" altLang="ko-KR" sz="2000" dirty="0">
              <a:latin typeface="+mn-ea"/>
            </a:endParaRPr>
          </a:p>
        </p:txBody>
      </p:sp>
      <p:sp>
        <p:nvSpPr>
          <p:cNvPr id="149" name="Text Box 20"/>
          <p:cNvSpPr txBox="1">
            <a:spLocks noChangeArrowheads="1"/>
          </p:cNvSpPr>
          <p:nvPr/>
        </p:nvSpPr>
        <p:spPr bwMode="auto">
          <a:xfrm>
            <a:off x="2868977" y="2155502"/>
            <a:ext cx="332142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e</a:t>
            </a:r>
            <a:endParaRPr lang="en-US" altLang="ko-KR" sz="2000" dirty="0">
              <a:latin typeface="+mn-ea"/>
            </a:endParaRPr>
          </a:p>
        </p:txBody>
      </p:sp>
      <p:sp>
        <p:nvSpPr>
          <p:cNvPr id="150" name="Text Box 20"/>
          <p:cNvSpPr txBox="1">
            <a:spLocks noChangeArrowheads="1"/>
          </p:cNvSpPr>
          <p:nvPr/>
        </p:nvSpPr>
        <p:spPr bwMode="auto">
          <a:xfrm>
            <a:off x="3862312" y="3964994"/>
            <a:ext cx="266420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f</a:t>
            </a:r>
            <a:endParaRPr lang="en-US" altLang="ko-KR" sz="2000" dirty="0">
              <a:latin typeface="+mn-ea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323528" y="2155503"/>
            <a:ext cx="974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+mn-ea"/>
              </a:rPr>
              <a:t>리스트</a:t>
            </a:r>
            <a:endParaRPr lang="en-US" altLang="ko-KR" sz="2000" dirty="0" smtClean="0">
              <a:latin typeface="+mn-ea"/>
            </a:endParaRPr>
          </a:p>
          <a:p>
            <a:pPr algn="ctr"/>
            <a:r>
              <a:rPr lang="en-US" altLang="ko-KR" sz="2000" dirty="0" smtClean="0">
                <a:latin typeface="+mn-ea"/>
              </a:rPr>
              <a:t>L</a:t>
            </a:r>
            <a:endParaRPr lang="en-US" sz="2000" dirty="0">
              <a:latin typeface="+mn-ea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5939415" y="3532946"/>
            <a:ext cx="1921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+mn-ea"/>
              </a:rPr>
              <a:t>선분</a:t>
            </a:r>
            <a:r>
              <a:rPr lang="en-US" altLang="ko-KR" sz="2000" dirty="0" smtClean="0">
                <a:latin typeface="+mn-ea"/>
              </a:rPr>
              <a:t> (</a:t>
            </a:r>
            <a:r>
              <a:rPr lang="en-US" altLang="ko-KR" sz="2000" dirty="0" err="1" smtClean="0">
                <a:latin typeface="+mn-ea"/>
              </a:rPr>
              <a:t>b,c</a:t>
            </a:r>
            <a:r>
              <a:rPr lang="en-US" altLang="ko-KR" sz="2000" dirty="0" smtClean="0">
                <a:latin typeface="+mn-ea"/>
              </a:rPr>
              <a:t>) </a:t>
            </a:r>
            <a:r>
              <a:rPr lang="ko-KR" altLang="en-US" sz="2000" dirty="0" smtClean="0">
                <a:latin typeface="+mn-ea"/>
              </a:rPr>
              <a:t>추가</a:t>
            </a:r>
            <a:endParaRPr lang="en-US" altLang="ko-KR" sz="2000" dirty="0" smtClean="0">
              <a:latin typeface="+mn-e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7691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1174760" y="927278"/>
            <a:ext cx="1656079" cy="413490"/>
          </a:xfrm>
          <a:prstGeom prst="rect">
            <a:avLst/>
          </a:prstGeom>
          <a:solidFill>
            <a:srgbClr val="E1FFFF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cxnSp>
        <p:nvCxnSpPr>
          <p:cNvPr id="68" name="AutoShape 17"/>
          <p:cNvCxnSpPr>
            <a:cxnSpLocks noChangeShapeType="1"/>
          </p:cNvCxnSpPr>
          <p:nvPr/>
        </p:nvCxnSpPr>
        <p:spPr bwMode="auto">
          <a:xfrm flipH="1">
            <a:off x="1716849" y="1180084"/>
            <a:ext cx="576000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9" name="Text Box 20"/>
          <p:cNvSpPr txBox="1">
            <a:spLocks noChangeArrowheads="1"/>
          </p:cNvSpPr>
          <p:nvPr/>
        </p:nvSpPr>
        <p:spPr bwMode="auto">
          <a:xfrm>
            <a:off x="1835696" y="836712"/>
            <a:ext cx="336952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1</a:t>
            </a:r>
            <a:endParaRPr lang="en-US" altLang="ko-KR" sz="2000" dirty="0">
              <a:latin typeface="+mn-ea"/>
            </a:endParaRPr>
          </a:p>
        </p:txBody>
      </p:sp>
      <p:cxnSp>
        <p:nvCxnSpPr>
          <p:cNvPr id="70" name="AutoShape 17"/>
          <p:cNvCxnSpPr>
            <a:cxnSpLocks noChangeShapeType="1"/>
          </p:cNvCxnSpPr>
          <p:nvPr/>
        </p:nvCxnSpPr>
        <p:spPr bwMode="auto">
          <a:xfrm flipH="1">
            <a:off x="1716848" y="1660737"/>
            <a:ext cx="864000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" name="Text Box 20"/>
          <p:cNvSpPr txBox="1">
            <a:spLocks noChangeArrowheads="1"/>
          </p:cNvSpPr>
          <p:nvPr/>
        </p:nvSpPr>
        <p:spPr bwMode="auto">
          <a:xfrm>
            <a:off x="2002800" y="1300729"/>
            <a:ext cx="336952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2</a:t>
            </a:r>
            <a:endParaRPr lang="en-US" altLang="ko-KR" sz="2000" dirty="0">
              <a:latin typeface="+mn-ea"/>
            </a:endParaRPr>
          </a:p>
        </p:txBody>
      </p:sp>
      <p:cxnSp>
        <p:nvCxnSpPr>
          <p:cNvPr id="72" name="AutoShape 17"/>
          <p:cNvCxnSpPr>
            <a:cxnSpLocks noChangeShapeType="1"/>
          </p:cNvCxnSpPr>
          <p:nvPr/>
        </p:nvCxnSpPr>
        <p:spPr bwMode="auto">
          <a:xfrm flipH="1">
            <a:off x="1716848" y="2020777"/>
            <a:ext cx="864000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3" name="Text Box 20"/>
          <p:cNvSpPr txBox="1">
            <a:spLocks noChangeArrowheads="1"/>
          </p:cNvSpPr>
          <p:nvPr/>
        </p:nvSpPr>
        <p:spPr bwMode="auto">
          <a:xfrm>
            <a:off x="2002800" y="1660738"/>
            <a:ext cx="336952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2</a:t>
            </a:r>
            <a:endParaRPr lang="en-US" altLang="ko-KR" sz="2000" dirty="0">
              <a:latin typeface="+mn-ea"/>
            </a:endParaRPr>
          </a:p>
        </p:txBody>
      </p:sp>
      <p:cxnSp>
        <p:nvCxnSpPr>
          <p:cNvPr id="74" name="AutoShape 17"/>
          <p:cNvCxnSpPr>
            <a:cxnSpLocks noChangeShapeType="1"/>
          </p:cNvCxnSpPr>
          <p:nvPr/>
        </p:nvCxnSpPr>
        <p:spPr bwMode="auto">
          <a:xfrm flipH="1">
            <a:off x="1716848" y="2380817"/>
            <a:ext cx="1116000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Text Box 20"/>
          <p:cNvSpPr txBox="1">
            <a:spLocks noChangeArrowheads="1"/>
          </p:cNvSpPr>
          <p:nvPr/>
        </p:nvSpPr>
        <p:spPr bwMode="auto">
          <a:xfrm>
            <a:off x="2064676" y="2020778"/>
            <a:ext cx="336952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3</a:t>
            </a:r>
            <a:endParaRPr lang="en-US" altLang="ko-KR" sz="2000" dirty="0">
              <a:latin typeface="+mn-ea"/>
            </a:endParaRPr>
          </a:p>
        </p:txBody>
      </p:sp>
      <p:cxnSp>
        <p:nvCxnSpPr>
          <p:cNvPr id="76" name="AutoShape 17"/>
          <p:cNvCxnSpPr>
            <a:cxnSpLocks noChangeShapeType="1"/>
          </p:cNvCxnSpPr>
          <p:nvPr/>
        </p:nvCxnSpPr>
        <p:spPr bwMode="auto">
          <a:xfrm flipH="1">
            <a:off x="1716848" y="2747529"/>
            <a:ext cx="1332000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 Box 20"/>
          <p:cNvSpPr txBox="1">
            <a:spLocks noChangeArrowheads="1"/>
          </p:cNvSpPr>
          <p:nvPr/>
        </p:nvSpPr>
        <p:spPr bwMode="auto">
          <a:xfrm>
            <a:off x="2218824" y="2412756"/>
            <a:ext cx="336952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4</a:t>
            </a:r>
            <a:endParaRPr lang="en-US" altLang="ko-KR" sz="2000" dirty="0">
              <a:latin typeface="+mn-ea"/>
            </a:endParaRPr>
          </a:p>
        </p:txBody>
      </p:sp>
      <p:cxnSp>
        <p:nvCxnSpPr>
          <p:cNvPr id="78" name="AutoShape 17"/>
          <p:cNvCxnSpPr>
            <a:cxnSpLocks noChangeShapeType="1"/>
          </p:cNvCxnSpPr>
          <p:nvPr/>
        </p:nvCxnSpPr>
        <p:spPr bwMode="auto">
          <a:xfrm flipH="1">
            <a:off x="1716848" y="3107569"/>
            <a:ext cx="1332000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9" name="Text Box 20"/>
          <p:cNvSpPr txBox="1">
            <a:spLocks noChangeArrowheads="1"/>
          </p:cNvSpPr>
          <p:nvPr/>
        </p:nvSpPr>
        <p:spPr bwMode="auto">
          <a:xfrm>
            <a:off x="2218824" y="2772796"/>
            <a:ext cx="336952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4</a:t>
            </a:r>
            <a:endParaRPr lang="en-US" altLang="ko-KR" sz="2000" dirty="0">
              <a:latin typeface="+mn-ea"/>
            </a:endParaRPr>
          </a:p>
        </p:txBody>
      </p:sp>
      <p:cxnSp>
        <p:nvCxnSpPr>
          <p:cNvPr id="80" name="AutoShape 17"/>
          <p:cNvCxnSpPr>
            <a:cxnSpLocks noChangeShapeType="1"/>
          </p:cNvCxnSpPr>
          <p:nvPr/>
        </p:nvCxnSpPr>
        <p:spPr bwMode="auto">
          <a:xfrm flipH="1">
            <a:off x="1716848" y="3460938"/>
            <a:ext cx="1764000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1" name="Text Box 20"/>
          <p:cNvSpPr txBox="1">
            <a:spLocks noChangeArrowheads="1"/>
          </p:cNvSpPr>
          <p:nvPr/>
        </p:nvSpPr>
        <p:spPr bwMode="auto">
          <a:xfrm>
            <a:off x="2506856" y="3116867"/>
            <a:ext cx="336952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7</a:t>
            </a:r>
            <a:endParaRPr lang="en-US" altLang="ko-KR" sz="2000" dirty="0">
              <a:latin typeface="+mn-ea"/>
            </a:endParaRPr>
          </a:p>
        </p:txBody>
      </p:sp>
      <p:cxnSp>
        <p:nvCxnSpPr>
          <p:cNvPr id="82" name="AutoShape 17"/>
          <p:cNvCxnSpPr>
            <a:cxnSpLocks noChangeShapeType="1"/>
          </p:cNvCxnSpPr>
          <p:nvPr/>
        </p:nvCxnSpPr>
        <p:spPr bwMode="auto">
          <a:xfrm flipH="1">
            <a:off x="1716848" y="3827649"/>
            <a:ext cx="1872000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" name="Text Box 20"/>
          <p:cNvSpPr txBox="1">
            <a:spLocks noChangeArrowheads="1"/>
          </p:cNvSpPr>
          <p:nvPr/>
        </p:nvSpPr>
        <p:spPr bwMode="auto">
          <a:xfrm>
            <a:off x="2558744" y="3467610"/>
            <a:ext cx="336952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8</a:t>
            </a:r>
            <a:endParaRPr lang="en-US" altLang="ko-KR" sz="2000" dirty="0">
              <a:latin typeface="+mn-ea"/>
            </a:endParaRPr>
          </a:p>
        </p:txBody>
      </p:sp>
      <p:cxnSp>
        <p:nvCxnSpPr>
          <p:cNvPr id="84" name="AutoShape 17"/>
          <p:cNvCxnSpPr>
            <a:cxnSpLocks noChangeShapeType="1"/>
          </p:cNvCxnSpPr>
          <p:nvPr/>
        </p:nvCxnSpPr>
        <p:spPr bwMode="auto">
          <a:xfrm flipH="1">
            <a:off x="1716848" y="4181017"/>
            <a:ext cx="2088000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Text Box 20"/>
          <p:cNvSpPr txBox="1">
            <a:spLocks noChangeArrowheads="1"/>
          </p:cNvSpPr>
          <p:nvPr/>
        </p:nvSpPr>
        <p:spPr bwMode="auto">
          <a:xfrm>
            <a:off x="2614609" y="3805009"/>
            <a:ext cx="336952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9</a:t>
            </a:r>
            <a:endParaRPr lang="en-US" altLang="ko-KR" sz="2000" dirty="0">
              <a:latin typeface="+mn-ea"/>
            </a:endParaRPr>
          </a:p>
        </p:txBody>
      </p:sp>
      <p:sp>
        <p:nvSpPr>
          <p:cNvPr id="88" name="Text Box 20"/>
          <p:cNvSpPr txBox="1">
            <a:spLocks noChangeArrowheads="1"/>
          </p:cNvSpPr>
          <p:nvPr/>
        </p:nvSpPr>
        <p:spPr bwMode="auto">
          <a:xfrm>
            <a:off x="1398955" y="994108"/>
            <a:ext cx="306494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c</a:t>
            </a:r>
            <a:endParaRPr lang="en-US" altLang="ko-KR" sz="2000" dirty="0">
              <a:latin typeface="+mn-ea"/>
            </a:endParaRPr>
          </a:p>
        </p:txBody>
      </p:sp>
      <p:sp>
        <p:nvSpPr>
          <p:cNvPr id="89" name="Text Box 20"/>
          <p:cNvSpPr txBox="1">
            <a:spLocks noChangeArrowheads="1"/>
          </p:cNvSpPr>
          <p:nvPr/>
        </p:nvSpPr>
        <p:spPr bwMode="auto">
          <a:xfrm>
            <a:off x="1398955" y="1437714"/>
            <a:ext cx="338554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b</a:t>
            </a:r>
            <a:endParaRPr lang="en-US" altLang="ko-KR" sz="2000" dirty="0">
              <a:latin typeface="+mn-ea"/>
            </a:endParaRPr>
          </a:p>
        </p:txBody>
      </p:sp>
      <p:sp>
        <p:nvSpPr>
          <p:cNvPr id="90" name="Text Box 20"/>
          <p:cNvSpPr txBox="1">
            <a:spLocks noChangeArrowheads="1"/>
          </p:cNvSpPr>
          <p:nvPr/>
        </p:nvSpPr>
        <p:spPr bwMode="auto">
          <a:xfrm>
            <a:off x="1384412" y="1818134"/>
            <a:ext cx="324128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a</a:t>
            </a:r>
            <a:endParaRPr lang="en-US" altLang="ko-KR" sz="2000" dirty="0">
              <a:latin typeface="+mn-ea"/>
            </a:endParaRPr>
          </a:p>
        </p:txBody>
      </p:sp>
      <p:sp>
        <p:nvSpPr>
          <p:cNvPr id="91" name="Text Box 20"/>
          <p:cNvSpPr txBox="1">
            <a:spLocks noChangeArrowheads="1"/>
          </p:cNvSpPr>
          <p:nvPr/>
        </p:nvSpPr>
        <p:spPr bwMode="auto">
          <a:xfrm>
            <a:off x="1374081" y="2164794"/>
            <a:ext cx="338554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d</a:t>
            </a:r>
            <a:endParaRPr lang="en-US" altLang="ko-KR" sz="2000" dirty="0">
              <a:latin typeface="+mn-ea"/>
            </a:endParaRPr>
          </a:p>
        </p:txBody>
      </p:sp>
      <p:sp>
        <p:nvSpPr>
          <p:cNvPr id="92" name="Text Box 20"/>
          <p:cNvSpPr txBox="1">
            <a:spLocks noChangeArrowheads="1"/>
          </p:cNvSpPr>
          <p:nvPr/>
        </p:nvSpPr>
        <p:spPr bwMode="auto">
          <a:xfrm>
            <a:off x="1384412" y="2515542"/>
            <a:ext cx="324128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a</a:t>
            </a:r>
            <a:endParaRPr lang="en-US" altLang="ko-KR" sz="2000" dirty="0">
              <a:latin typeface="+mn-ea"/>
            </a:endParaRPr>
          </a:p>
        </p:txBody>
      </p:sp>
      <p:sp>
        <p:nvSpPr>
          <p:cNvPr id="93" name="Text Box 20"/>
          <p:cNvSpPr txBox="1">
            <a:spLocks noChangeArrowheads="1"/>
          </p:cNvSpPr>
          <p:nvPr/>
        </p:nvSpPr>
        <p:spPr bwMode="auto">
          <a:xfrm>
            <a:off x="1384412" y="2884874"/>
            <a:ext cx="338554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b</a:t>
            </a:r>
            <a:endParaRPr lang="en-US" altLang="ko-KR" sz="2000" dirty="0">
              <a:latin typeface="+mn-ea"/>
            </a:endParaRPr>
          </a:p>
        </p:txBody>
      </p:sp>
      <p:sp>
        <p:nvSpPr>
          <p:cNvPr id="94" name="Text Box 20"/>
          <p:cNvSpPr txBox="1">
            <a:spLocks noChangeArrowheads="1"/>
          </p:cNvSpPr>
          <p:nvPr/>
        </p:nvSpPr>
        <p:spPr bwMode="auto">
          <a:xfrm>
            <a:off x="1398955" y="3244914"/>
            <a:ext cx="338554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d</a:t>
            </a:r>
            <a:endParaRPr lang="en-US" altLang="ko-KR" sz="2000" dirty="0">
              <a:latin typeface="+mn-ea"/>
            </a:endParaRPr>
          </a:p>
        </p:txBody>
      </p:sp>
      <p:sp>
        <p:nvSpPr>
          <p:cNvPr id="95" name="Text Box 20"/>
          <p:cNvSpPr txBox="1">
            <a:spLocks noChangeArrowheads="1"/>
          </p:cNvSpPr>
          <p:nvPr/>
        </p:nvSpPr>
        <p:spPr bwMode="auto">
          <a:xfrm>
            <a:off x="1398955" y="3604954"/>
            <a:ext cx="324128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a</a:t>
            </a:r>
            <a:endParaRPr lang="en-US" altLang="ko-KR" sz="2000" dirty="0">
              <a:latin typeface="+mn-ea"/>
            </a:endParaRPr>
          </a:p>
        </p:txBody>
      </p:sp>
      <p:sp>
        <p:nvSpPr>
          <p:cNvPr id="96" name="Text Box 20"/>
          <p:cNvSpPr txBox="1">
            <a:spLocks noChangeArrowheads="1"/>
          </p:cNvSpPr>
          <p:nvPr/>
        </p:nvSpPr>
        <p:spPr bwMode="auto">
          <a:xfrm>
            <a:off x="1398955" y="3964994"/>
            <a:ext cx="332142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e</a:t>
            </a:r>
            <a:endParaRPr lang="en-US" altLang="ko-KR" sz="2000" dirty="0">
              <a:latin typeface="+mn-ea"/>
            </a:endParaRPr>
          </a:p>
        </p:txBody>
      </p:sp>
      <p:sp>
        <p:nvSpPr>
          <p:cNvPr id="97" name="Text Box 20"/>
          <p:cNvSpPr txBox="1">
            <a:spLocks noChangeArrowheads="1"/>
          </p:cNvSpPr>
          <p:nvPr/>
        </p:nvSpPr>
        <p:spPr bwMode="auto">
          <a:xfrm>
            <a:off x="2350144" y="980728"/>
            <a:ext cx="266420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f</a:t>
            </a:r>
            <a:endParaRPr lang="en-US" altLang="ko-KR" sz="2000" dirty="0">
              <a:latin typeface="+mn-ea"/>
            </a:endParaRPr>
          </a:p>
        </p:txBody>
      </p:sp>
      <p:sp>
        <p:nvSpPr>
          <p:cNvPr id="98" name="Text Box 20"/>
          <p:cNvSpPr txBox="1">
            <a:spLocks noChangeArrowheads="1"/>
          </p:cNvSpPr>
          <p:nvPr/>
        </p:nvSpPr>
        <p:spPr bwMode="auto">
          <a:xfrm>
            <a:off x="2627784" y="1412776"/>
            <a:ext cx="266420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f</a:t>
            </a:r>
            <a:endParaRPr lang="en-US" altLang="ko-KR" sz="2000" dirty="0">
              <a:latin typeface="+mn-ea"/>
            </a:endParaRPr>
          </a:p>
        </p:txBody>
      </p:sp>
      <p:sp>
        <p:nvSpPr>
          <p:cNvPr id="99" name="Text Box 20"/>
          <p:cNvSpPr txBox="1">
            <a:spLocks noChangeArrowheads="1"/>
          </p:cNvSpPr>
          <p:nvPr/>
        </p:nvSpPr>
        <p:spPr bwMode="auto">
          <a:xfrm>
            <a:off x="2583674" y="1804754"/>
            <a:ext cx="338554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d</a:t>
            </a:r>
            <a:endParaRPr lang="en-US" altLang="ko-KR" sz="2000" dirty="0">
              <a:latin typeface="+mn-ea"/>
            </a:endParaRPr>
          </a:p>
        </p:txBody>
      </p:sp>
      <p:sp>
        <p:nvSpPr>
          <p:cNvPr id="100" name="Text Box 20"/>
          <p:cNvSpPr txBox="1">
            <a:spLocks noChangeArrowheads="1"/>
          </p:cNvSpPr>
          <p:nvPr/>
        </p:nvSpPr>
        <p:spPr bwMode="auto">
          <a:xfrm>
            <a:off x="3042273" y="2524834"/>
            <a:ext cx="332142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e</a:t>
            </a:r>
            <a:endParaRPr lang="en-US" altLang="ko-KR" sz="2000" dirty="0">
              <a:latin typeface="+mn-ea"/>
            </a:endParaRPr>
          </a:p>
        </p:txBody>
      </p:sp>
      <p:sp>
        <p:nvSpPr>
          <p:cNvPr id="105" name="Text Box 20"/>
          <p:cNvSpPr txBox="1">
            <a:spLocks noChangeArrowheads="1"/>
          </p:cNvSpPr>
          <p:nvPr/>
        </p:nvSpPr>
        <p:spPr bwMode="auto">
          <a:xfrm>
            <a:off x="3060127" y="2884874"/>
            <a:ext cx="338554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d</a:t>
            </a:r>
            <a:endParaRPr lang="en-US" altLang="ko-KR" sz="2000" dirty="0">
              <a:latin typeface="+mn-ea"/>
            </a:endParaRPr>
          </a:p>
        </p:txBody>
      </p:sp>
      <p:sp>
        <p:nvSpPr>
          <p:cNvPr id="126" name="Text Box 20"/>
          <p:cNvSpPr txBox="1">
            <a:spLocks noChangeArrowheads="1"/>
          </p:cNvSpPr>
          <p:nvPr/>
        </p:nvSpPr>
        <p:spPr bwMode="auto">
          <a:xfrm>
            <a:off x="3474669" y="3244914"/>
            <a:ext cx="266420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f</a:t>
            </a:r>
            <a:endParaRPr lang="en-US" altLang="ko-KR" sz="2000" dirty="0">
              <a:latin typeface="+mn-ea"/>
            </a:endParaRPr>
          </a:p>
        </p:txBody>
      </p:sp>
      <p:sp>
        <p:nvSpPr>
          <p:cNvPr id="127" name="Text Box 20"/>
          <p:cNvSpPr txBox="1">
            <a:spLocks noChangeArrowheads="1"/>
          </p:cNvSpPr>
          <p:nvPr/>
        </p:nvSpPr>
        <p:spPr bwMode="auto">
          <a:xfrm>
            <a:off x="3606911" y="3604954"/>
            <a:ext cx="338554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b</a:t>
            </a:r>
            <a:endParaRPr lang="en-US" altLang="ko-KR" sz="2000" dirty="0">
              <a:latin typeface="+mn-ea"/>
            </a:endParaRPr>
          </a:p>
        </p:txBody>
      </p:sp>
      <p:sp>
        <p:nvSpPr>
          <p:cNvPr id="144" name="Text Box 20"/>
          <p:cNvSpPr txBox="1">
            <a:spLocks noChangeArrowheads="1"/>
          </p:cNvSpPr>
          <p:nvPr/>
        </p:nvSpPr>
        <p:spPr bwMode="auto">
          <a:xfrm>
            <a:off x="2868977" y="2155502"/>
            <a:ext cx="332142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e</a:t>
            </a:r>
            <a:endParaRPr lang="en-US" altLang="ko-KR" sz="2000" dirty="0">
              <a:latin typeface="+mn-ea"/>
            </a:endParaRPr>
          </a:p>
        </p:txBody>
      </p:sp>
      <p:sp>
        <p:nvSpPr>
          <p:cNvPr id="145" name="Text Box 20"/>
          <p:cNvSpPr txBox="1">
            <a:spLocks noChangeArrowheads="1"/>
          </p:cNvSpPr>
          <p:nvPr/>
        </p:nvSpPr>
        <p:spPr bwMode="auto">
          <a:xfrm>
            <a:off x="3862312" y="3964994"/>
            <a:ext cx="266420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f</a:t>
            </a:r>
            <a:endParaRPr lang="en-US" altLang="ko-KR" sz="2000" dirty="0">
              <a:latin typeface="+mn-ea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284642" y="2201669"/>
            <a:ext cx="974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+mn-ea"/>
              </a:rPr>
              <a:t>리스트</a:t>
            </a:r>
            <a:endParaRPr lang="en-US" altLang="ko-KR" sz="2000" dirty="0" smtClean="0">
              <a:latin typeface="+mn-ea"/>
            </a:endParaRPr>
          </a:p>
          <a:p>
            <a:pPr algn="ctr"/>
            <a:r>
              <a:rPr lang="en-US" altLang="ko-KR" sz="2000" dirty="0" smtClean="0">
                <a:latin typeface="+mn-ea"/>
              </a:rPr>
              <a:t>L</a:t>
            </a:r>
            <a:endParaRPr lang="en-US" sz="2000" dirty="0">
              <a:latin typeface="+mn-ea"/>
            </a:endParaRPr>
          </a:p>
        </p:txBody>
      </p:sp>
      <p:sp>
        <p:nvSpPr>
          <p:cNvPr id="147" name="Oval 4"/>
          <p:cNvSpPr>
            <a:spLocks noChangeArrowheads="1"/>
          </p:cNvSpPr>
          <p:nvPr/>
        </p:nvSpPr>
        <p:spPr bwMode="auto">
          <a:xfrm>
            <a:off x="5651087" y="1643894"/>
            <a:ext cx="180000" cy="180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2000" dirty="0">
              <a:latin typeface="+mn-ea"/>
            </a:endParaRPr>
          </a:p>
        </p:txBody>
      </p:sp>
      <p:sp>
        <p:nvSpPr>
          <p:cNvPr id="148" name="Oval 5"/>
          <p:cNvSpPr>
            <a:spLocks noChangeArrowheads="1"/>
          </p:cNvSpPr>
          <p:nvPr/>
        </p:nvSpPr>
        <p:spPr bwMode="auto">
          <a:xfrm>
            <a:off x="7632288" y="1525069"/>
            <a:ext cx="180000" cy="180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2000" dirty="0">
              <a:latin typeface="+mn-ea"/>
            </a:endParaRPr>
          </a:p>
        </p:txBody>
      </p:sp>
      <p:sp>
        <p:nvSpPr>
          <p:cNvPr id="149" name="Oval 6"/>
          <p:cNvSpPr>
            <a:spLocks noChangeArrowheads="1"/>
          </p:cNvSpPr>
          <p:nvPr/>
        </p:nvSpPr>
        <p:spPr bwMode="auto">
          <a:xfrm>
            <a:off x="6336887" y="2253494"/>
            <a:ext cx="180000" cy="180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2000" dirty="0">
              <a:latin typeface="+mn-ea"/>
            </a:endParaRPr>
          </a:p>
        </p:txBody>
      </p:sp>
      <p:sp>
        <p:nvSpPr>
          <p:cNvPr id="150" name="Oval 7"/>
          <p:cNvSpPr>
            <a:spLocks noChangeArrowheads="1"/>
          </p:cNvSpPr>
          <p:nvPr/>
        </p:nvSpPr>
        <p:spPr bwMode="auto">
          <a:xfrm>
            <a:off x="5346287" y="2939294"/>
            <a:ext cx="180000" cy="180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2000" dirty="0">
              <a:latin typeface="+mn-ea"/>
            </a:endParaRPr>
          </a:p>
        </p:txBody>
      </p:sp>
      <p:sp>
        <p:nvSpPr>
          <p:cNvPr id="151" name="Oval 8"/>
          <p:cNvSpPr>
            <a:spLocks noChangeArrowheads="1"/>
          </p:cNvSpPr>
          <p:nvPr/>
        </p:nvSpPr>
        <p:spPr bwMode="auto">
          <a:xfrm>
            <a:off x="8318086" y="2222538"/>
            <a:ext cx="180000" cy="180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2000" dirty="0">
              <a:latin typeface="+mn-ea"/>
            </a:endParaRPr>
          </a:p>
        </p:txBody>
      </p:sp>
      <p:sp>
        <p:nvSpPr>
          <p:cNvPr id="155" name="Oval 9"/>
          <p:cNvSpPr>
            <a:spLocks noChangeArrowheads="1"/>
          </p:cNvSpPr>
          <p:nvPr/>
        </p:nvSpPr>
        <p:spPr bwMode="auto">
          <a:xfrm>
            <a:off x="7909750" y="2939294"/>
            <a:ext cx="180000" cy="180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2000" dirty="0">
              <a:latin typeface="+mn-ea"/>
            </a:endParaRPr>
          </a:p>
        </p:txBody>
      </p:sp>
      <p:cxnSp>
        <p:nvCxnSpPr>
          <p:cNvPr id="156" name="AutoShape 10"/>
          <p:cNvCxnSpPr>
            <a:cxnSpLocks noChangeShapeType="1"/>
            <a:stCxn id="147" idx="5"/>
            <a:endCxn id="149" idx="1"/>
          </p:cNvCxnSpPr>
          <p:nvPr/>
        </p:nvCxnSpPr>
        <p:spPr bwMode="auto">
          <a:xfrm>
            <a:off x="5804727" y="1797534"/>
            <a:ext cx="558520" cy="482320"/>
          </a:xfrm>
          <a:prstGeom prst="straightConnector1">
            <a:avLst/>
          </a:prstGeom>
          <a:noFill/>
          <a:ln w="635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7" name="AutoShape 11"/>
          <p:cNvCxnSpPr>
            <a:cxnSpLocks noChangeShapeType="1"/>
            <a:stCxn id="149" idx="3"/>
            <a:endCxn id="150" idx="7"/>
          </p:cNvCxnSpPr>
          <p:nvPr/>
        </p:nvCxnSpPr>
        <p:spPr bwMode="auto">
          <a:xfrm flipH="1">
            <a:off x="5499927" y="2407134"/>
            <a:ext cx="863320" cy="558520"/>
          </a:xfrm>
          <a:prstGeom prst="straightConnector1">
            <a:avLst/>
          </a:prstGeom>
          <a:noFill/>
          <a:ln w="635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8" name="AutoShape 12"/>
          <p:cNvCxnSpPr>
            <a:cxnSpLocks noChangeShapeType="1"/>
            <a:stCxn id="147" idx="3"/>
            <a:endCxn id="150" idx="0"/>
          </p:cNvCxnSpPr>
          <p:nvPr/>
        </p:nvCxnSpPr>
        <p:spPr bwMode="auto">
          <a:xfrm flipH="1">
            <a:off x="5436287" y="1797534"/>
            <a:ext cx="241160" cy="1141760"/>
          </a:xfrm>
          <a:prstGeom prst="straightConnector1">
            <a:avLst/>
          </a:prstGeom>
          <a:noFill/>
          <a:ln w="635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AutoShape 13"/>
          <p:cNvCxnSpPr>
            <a:cxnSpLocks noChangeShapeType="1"/>
            <a:stCxn id="149" idx="6"/>
            <a:endCxn id="155" idx="1"/>
          </p:cNvCxnSpPr>
          <p:nvPr/>
        </p:nvCxnSpPr>
        <p:spPr bwMode="auto">
          <a:xfrm>
            <a:off x="6516887" y="2343494"/>
            <a:ext cx="1419223" cy="622160"/>
          </a:xfrm>
          <a:prstGeom prst="straightConnector1">
            <a:avLst/>
          </a:prstGeom>
          <a:noFill/>
          <a:ln w="635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0" name="AutoShape 14"/>
          <p:cNvCxnSpPr>
            <a:cxnSpLocks noChangeShapeType="1"/>
            <a:stCxn id="150" idx="6"/>
            <a:endCxn id="155" idx="2"/>
          </p:cNvCxnSpPr>
          <p:nvPr/>
        </p:nvCxnSpPr>
        <p:spPr bwMode="auto">
          <a:xfrm>
            <a:off x="5526287" y="3029294"/>
            <a:ext cx="2383463" cy="0"/>
          </a:xfrm>
          <a:prstGeom prst="straightConnector1">
            <a:avLst/>
          </a:prstGeom>
          <a:noFill/>
          <a:ln w="635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1" name="AutoShape 15"/>
          <p:cNvCxnSpPr>
            <a:cxnSpLocks noChangeShapeType="1"/>
            <a:stCxn id="147" idx="6"/>
            <a:endCxn id="148" idx="2"/>
          </p:cNvCxnSpPr>
          <p:nvPr/>
        </p:nvCxnSpPr>
        <p:spPr bwMode="auto">
          <a:xfrm flipV="1">
            <a:off x="5831087" y="1615069"/>
            <a:ext cx="1801201" cy="118825"/>
          </a:xfrm>
          <a:prstGeom prst="straightConnector1">
            <a:avLst/>
          </a:prstGeom>
          <a:noFill/>
          <a:ln w="3175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AutoShape 16"/>
          <p:cNvCxnSpPr>
            <a:cxnSpLocks noChangeShapeType="1"/>
            <a:stCxn id="149" idx="7"/>
            <a:endCxn id="148" idx="3"/>
          </p:cNvCxnSpPr>
          <p:nvPr/>
        </p:nvCxnSpPr>
        <p:spPr bwMode="auto">
          <a:xfrm flipV="1">
            <a:off x="6490527" y="1678709"/>
            <a:ext cx="1168121" cy="601145"/>
          </a:xfrm>
          <a:prstGeom prst="straightConnector1">
            <a:avLst/>
          </a:prstGeom>
          <a:noFill/>
          <a:ln w="635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3" name="AutoShape 17"/>
          <p:cNvCxnSpPr>
            <a:cxnSpLocks noChangeShapeType="1"/>
            <a:stCxn id="151" idx="1"/>
            <a:endCxn id="148" idx="5"/>
          </p:cNvCxnSpPr>
          <p:nvPr/>
        </p:nvCxnSpPr>
        <p:spPr bwMode="auto">
          <a:xfrm flipH="1" flipV="1">
            <a:off x="7785928" y="1678709"/>
            <a:ext cx="558518" cy="570189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" name="AutoShape 18"/>
          <p:cNvCxnSpPr>
            <a:cxnSpLocks noChangeShapeType="1"/>
            <a:stCxn id="155" idx="7"/>
            <a:endCxn id="151" idx="3"/>
          </p:cNvCxnSpPr>
          <p:nvPr/>
        </p:nvCxnSpPr>
        <p:spPr bwMode="auto">
          <a:xfrm flipV="1">
            <a:off x="8063390" y="2376178"/>
            <a:ext cx="281056" cy="589476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5" name="Text Box 20"/>
          <p:cNvSpPr txBox="1">
            <a:spLocks noChangeArrowheads="1"/>
          </p:cNvSpPr>
          <p:nvPr/>
        </p:nvSpPr>
        <p:spPr bwMode="auto">
          <a:xfrm>
            <a:off x="8175970" y="2510757"/>
            <a:ext cx="336952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1</a:t>
            </a:r>
            <a:endParaRPr lang="en-US" altLang="ko-KR" sz="2000" dirty="0">
              <a:latin typeface="+mn-ea"/>
            </a:endParaRPr>
          </a:p>
        </p:txBody>
      </p:sp>
      <p:cxnSp>
        <p:nvCxnSpPr>
          <p:cNvPr id="166" name="직선 연결선 165"/>
          <p:cNvCxnSpPr>
            <a:stCxn id="148" idx="4"/>
            <a:endCxn id="155" idx="0"/>
          </p:cNvCxnSpPr>
          <p:nvPr/>
        </p:nvCxnSpPr>
        <p:spPr>
          <a:xfrm>
            <a:off x="7722288" y="1705069"/>
            <a:ext cx="277462" cy="1234225"/>
          </a:xfrm>
          <a:prstGeom prst="line">
            <a:avLst/>
          </a:prstGeom>
          <a:ln w="63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Box 21"/>
          <p:cNvSpPr txBox="1">
            <a:spLocks noChangeArrowheads="1"/>
          </p:cNvSpPr>
          <p:nvPr/>
        </p:nvSpPr>
        <p:spPr bwMode="auto">
          <a:xfrm>
            <a:off x="5437713" y="1246551"/>
            <a:ext cx="324128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a</a:t>
            </a:r>
            <a:endParaRPr lang="en-US" altLang="ko-KR" sz="2000" dirty="0">
              <a:latin typeface="+mn-ea"/>
            </a:endParaRPr>
          </a:p>
        </p:txBody>
      </p:sp>
      <p:sp>
        <p:nvSpPr>
          <p:cNvPr id="168" name="Text Box 21"/>
          <p:cNvSpPr txBox="1">
            <a:spLocks noChangeArrowheads="1"/>
          </p:cNvSpPr>
          <p:nvPr/>
        </p:nvSpPr>
        <p:spPr bwMode="auto">
          <a:xfrm>
            <a:off x="7534536" y="1196752"/>
            <a:ext cx="338554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b</a:t>
            </a:r>
            <a:endParaRPr lang="en-US" altLang="ko-KR" sz="2000" dirty="0">
              <a:latin typeface="+mn-ea"/>
            </a:endParaRPr>
          </a:p>
        </p:txBody>
      </p:sp>
      <p:sp>
        <p:nvSpPr>
          <p:cNvPr id="169" name="Text Box 21"/>
          <p:cNvSpPr txBox="1">
            <a:spLocks noChangeArrowheads="1"/>
          </p:cNvSpPr>
          <p:nvPr/>
        </p:nvSpPr>
        <p:spPr bwMode="auto">
          <a:xfrm>
            <a:off x="8462627" y="2042498"/>
            <a:ext cx="306494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c</a:t>
            </a:r>
            <a:endParaRPr lang="en-US" altLang="ko-KR" sz="2000" dirty="0">
              <a:latin typeface="+mn-ea"/>
            </a:endParaRPr>
          </a:p>
        </p:txBody>
      </p:sp>
      <p:sp>
        <p:nvSpPr>
          <p:cNvPr id="170" name="Text Box 21"/>
          <p:cNvSpPr txBox="1">
            <a:spLocks noChangeArrowheads="1"/>
          </p:cNvSpPr>
          <p:nvPr/>
        </p:nvSpPr>
        <p:spPr bwMode="auto">
          <a:xfrm>
            <a:off x="6300192" y="1865117"/>
            <a:ext cx="338554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d</a:t>
            </a:r>
            <a:endParaRPr lang="en-US" altLang="ko-KR" sz="2000" dirty="0">
              <a:latin typeface="+mn-ea"/>
            </a:endParaRPr>
          </a:p>
        </p:txBody>
      </p:sp>
      <p:sp>
        <p:nvSpPr>
          <p:cNvPr id="171" name="Text Box 21"/>
          <p:cNvSpPr txBox="1">
            <a:spLocks noChangeArrowheads="1"/>
          </p:cNvSpPr>
          <p:nvPr/>
        </p:nvSpPr>
        <p:spPr bwMode="auto">
          <a:xfrm flipH="1">
            <a:off x="5098720" y="2974946"/>
            <a:ext cx="312088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e</a:t>
            </a:r>
            <a:endParaRPr lang="en-US" altLang="ko-KR" sz="2000" dirty="0">
              <a:latin typeface="+mn-ea"/>
            </a:endParaRPr>
          </a:p>
        </p:txBody>
      </p:sp>
      <p:sp>
        <p:nvSpPr>
          <p:cNvPr id="172" name="Text Box 21"/>
          <p:cNvSpPr txBox="1">
            <a:spLocks noChangeArrowheads="1"/>
          </p:cNvSpPr>
          <p:nvPr/>
        </p:nvSpPr>
        <p:spPr bwMode="auto">
          <a:xfrm>
            <a:off x="8019917" y="3011188"/>
            <a:ext cx="266420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f</a:t>
            </a:r>
            <a:endParaRPr lang="en-US" altLang="ko-KR" sz="2000" dirty="0">
              <a:latin typeface="+mn-ea"/>
            </a:endParaRPr>
          </a:p>
        </p:txBody>
      </p:sp>
      <p:sp>
        <p:nvSpPr>
          <p:cNvPr id="173" name="Text Box 20"/>
          <p:cNvSpPr txBox="1">
            <a:spLocks noChangeArrowheads="1"/>
          </p:cNvSpPr>
          <p:nvPr/>
        </p:nvSpPr>
        <p:spPr bwMode="auto">
          <a:xfrm>
            <a:off x="8242150" y="1815090"/>
            <a:ext cx="336952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1</a:t>
            </a:r>
            <a:endParaRPr lang="en-US" altLang="ko-KR" sz="2000" dirty="0">
              <a:latin typeface="+mn-ea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5939415" y="3405330"/>
            <a:ext cx="1921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+mn-ea"/>
              </a:rPr>
              <a:t>선분</a:t>
            </a:r>
            <a:r>
              <a:rPr lang="en-US" altLang="ko-KR" sz="2000" dirty="0" smtClean="0">
                <a:latin typeface="+mn-ea"/>
              </a:rPr>
              <a:t> (</a:t>
            </a:r>
            <a:r>
              <a:rPr lang="en-US" altLang="ko-KR" sz="2000" dirty="0" err="1" smtClean="0">
                <a:latin typeface="+mn-ea"/>
              </a:rPr>
              <a:t>c,f</a:t>
            </a:r>
            <a:r>
              <a:rPr lang="en-US" altLang="ko-KR" sz="2000" dirty="0" smtClean="0">
                <a:latin typeface="+mn-ea"/>
              </a:rPr>
              <a:t>) </a:t>
            </a:r>
            <a:r>
              <a:rPr lang="ko-KR" altLang="en-US" sz="2000" dirty="0" smtClean="0">
                <a:latin typeface="+mn-ea"/>
              </a:rPr>
              <a:t>추가</a:t>
            </a:r>
            <a:endParaRPr lang="en-US" altLang="ko-KR" sz="2000" dirty="0" smtClean="0">
              <a:latin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3152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24128" y="3375056"/>
            <a:ext cx="2275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+mn-ea"/>
              </a:rPr>
              <a:t>사이클</a:t>
            </a:r>
            <a:r>
              <a:rPr lang="en-US" sz="2000" dirty="0" smtClean="0">
                <a:latin typeface="+mn-ea"/>
              </a:rPr>
              <a:t> b-c-f-b</a:t>
            </a:r>
            <a:endParaRPr lang="en-US" sz="2000" dirty="0">
              <a:latin typeface="+mn-ea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7845472" y="1879544"/>
            <a:ext cx="348890" cy="826614"/>
          </a:xfrm>
          <a:custGeom>
            <a:avLst/>
            <a:gdLst>
              <a:gd name="connsiteX0" fmla="*/ 179 w 348890"/>
              <a:gd name="connsiteY0" fmla="*/ 0 h 826614"/>
              <a:gd name="connsiteX1" fmla="*/ 56163 w 348890"/>
              <a:gd name="connsiteY1" fmla="*/ 83975 h 826614"/>
              <a:gd name="connsiteX2" fmla="*/ 345412 w 348890"/>
              <a:gd name="connsiteY2" fmla="*/ 466530 h 826614"/>
              <a:gd name="connsiteX3" fmla="*/ 205453 w 348890"/>
              <a:gd name="connsiteY3" fmla="*/ 821093 h 826614"/>
              <a:gd name="connsiteX4" fmla="*/ 46832 w 348890"/>
              <a:gd name="connsiteY4" fmla="*/ 177281 h 826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890" h="826614">
                <a:moveTo>
                  <a:pt x="179" y="0"/>
                </a:moveTo>
                <a:cubicBezTo>
                  <a:pt x="-599" y="3110"/>
                  <a:pt x="-1376" y="6220"/>
                  <a:pt x="56163" y="83975"/>
                </a:cubicBezTo>
                <a:cubicBezTo>
                  <a:pt x="113702" y="161730"/>
                  <a:pt x="320530" y="343677"/>
                  <a:pt x="345412" y="466530"/>
                </a:cubicBezTo>
                <a:cubicBezTo>
                  <a:pt x="370294" y="589383"/>
                  <a:pt x="255216" y="869301"/>
                  <a:pt x="205453" y="821093"/>
                </a:cubicBezTo>
                <a:cubicBezTo>
                  <a:pt x="155690" y="772885"/>
                  <a:pt x="101261" y="475083"/>
                  <a:pt x="46832" y="177281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331745" y="1287318"/>
            <a:ext cx="1656079" cy="413490"/>
          </a:xfrm>
          <a:prstGeom prst="rect">
            <a:avLst/>
          </a:prstGeom>
          <a:solidFill>
            <a:srgbClr val="E1FFFF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cxnSp>
        <p:nvCxnSpPr>
          <p:cNvPr id="65" name="AutoShape 17"/>
          <p:cNvCxnSpPr>
            <a:cxnSpLocks noChangeShapeType="1"/>
          </p:cNvCxnSpPr>
          <p:nvPr/>
        </p:nvCxnSpPr>
        <p:spPr bwMode="auto">
          <a:xfrm flipH="1">
            <a:off x="1716848" y="1556760"/>
            <a:ext cx="864000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6" name="Text Box 20"/>
          <p:cNvSpPr txBox="1">
            <a:spLocks noChangeArrowheads="1"/>
          </p:cNvSpPr>
          <p:nvPr/>
        </p:nvSpPr>
        <p:spPr bwMode="auto">
          <a:xfrm>
            <a:off x="2002800" y="1196752"/>
            <a:ext cx="336952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2</a:t>
            </a:r>
            <a:endParaRPr lang="en-US" altLang="ko-KR" sz="2000" dirty="0">
              <a:latin typeface="+mn-ea"/>
            </a:endParaRPr>
          </a:p>
        </p:txBody>
      </p:sp>
      <p:cxnSp>
        <p:nvCxnSpPr>
          <p:cNvPr id="68" name="AutoShape 17"/>
          <p:cNvCxnSpPr>
            <a:cxnSpLocks noChangeShapeType="1"/>
          </p:cNvCxnSpPr>
          <p:nvPr/>
        </p:nvCxnSpPr>
        <p:spPr bwMode="auto">
          <a:xfrm flipH="1">
            <a:off x="1716848" y="2020777"/>
            <a:ext cx="864000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9" name="Text Box 20"/>
          <p:cNvSpPr txBox="1">
            <a:spLocks noChangeArrowheads="1"/>
          </p:cNvSpPr>
          <p:nvPr/>
        </p:nvSpPr>
        <p:spPr bwMode="auto">
          <a:xfrm>
            <a:off x="2002800" y="1660738"/>
            <a:ext cx="336952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2</a:t>
            </a:r>
            <a:endParaRPr lang="en-US" altLang="ko-KR" sz="2000" dirty="0">
              <a:latin typeface="+mn-ea"/>
            </a:endParaRPr>
          </a:p>
        </p:txBody>
      </p:sp>
      <p:cxnSp>
        <p:nvCxnSpPr>
          <p:cNvPr id="70" name="AutoShape 17"/>
          <p:cNvCxnSpPr>
            <a:cxnSpLocks noChangeShapeType="1"/>
          </p:cNvCxnSpPr>
          <p:nvPr/>
        </p:nvCxnSpPr>
        <p:spPr bwMode="auto">
          <a:xfrm flipH="1">
            <a:off x="1716848" y="2380817"/>
            <a:ext cx="1116000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" name="Text Box 20"/>
          <p:cNvSpPr txBox="1">
            <a:spLocks noChangeArrowheads="1"/>
          </p:cNvSpPr>
          <p:nvPr/>
        </p:nvSpPr>
        <p:spPr bwMode="auto">
          <a:xfrm>
            <a:off x="2064676" y="2020778"/>
            <a:ext cx="336952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3</a:t>
            </a:r>
            <a:endParaRPr lang="en-US" altLang="ko-KR" sz="2000" dirty="0">
              <a:latin typeface="+mn-ea"/>
            </a:endParaRPr>
          </a:p>
        </p:txBody>
      </p:sp>
      <p:cxnSp>
        <p:nvCxnSpPr>
          <p:cNvPr id="72" name="AutoShape 17"/>
          <p:cNvCxnSpPr>
            <a:cxnSpLocks noChangeShapeType="1"/>
          </p:cNvCxnSpPr>
          <p:nvPr/>
        </p:nvCxnSpPr>
        <p:spPr bwMode="auto">
          <a:xfrm flipH="1">
            <a:off x="1716848" y="2747529"/>
            <a:ext cx="1332000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3" name="Text Box 20"/>
          <p:cNvSpPr txBox="1">
            <a:spLocks noChangeArrowheads="1"/>
          </p:cNvSpPr>
          <p:nvPr/>
        </p:nvSpPr>
        <p:spPr bwMode="auto">
          <a:xfrm>
            <a:off x="2218824" y="2412756"/>
            <a:ext cx="336952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4</a:t>
            </a:r>
            <a:endParaRPr lang="en-US" altLang="ko-KR" sz="2000" dirty="0">
              <a:latin typeface="+mn-ea"/>
            </a:endParaRPr>
          </a:p>
        </p:txBody>
      </p:sp>
      <p:cxnSp>
        <p:nvCxnSpPr>
          <p:cNvPr id="74" name="AutoShape 17"/>
          <p:cNvCxnSpPr>
            <a:cxnSpLocks noChangeShapeType="1"/>
          </p:cNvCxnSpPr>
          <p:nvPr/>
        </p:nvCxnSpPr>
        <p:spPr bwMode="auto">
          <a:xfrm flipH="1">
            <a:off x="1716848" y="3107569"/>
            <a:ext cx="1332000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Text Box 20"/>
          <p:cNvSpPr txBox="1">
            <a:spLocks noChangeArrowheads="1"/>
          </p:cNvSpPr>
          <p:nvPr/>
        </p:nvSpPr>
        <p:spPr bwMode="auto">
          <a:xfrm>
            <a:off x="2218824" y="2772796"/>
            <a:ext cx="336952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4</a:t>
            </a:r>
            <a:endParaRPr lang="en-US" altLang="ko-KR" sz="2000" dirty="0">
              <a:latin typeface="+mn-ea"/>
            </a:endParaRPr>
          </a:p>
        </p:txBody>
      </p:sp>
      <p:cxnSp>
        <p:nvCxnSpPr>
          <p:cNvPr id="76" name="AutoShape 17"/>
          <p:cNvCxnSpPr>
            <a:cxnSpLocks noChangeShapeType="1"/>
          </p:cNvCxnSpPr>
          <p:nvPr/>
        </p:nvCxnSpPr>
        <p:spPr bwMode="auto">
          <a:xfrm flipH="1">
            <a:off x="1716848" y="3460938"/>
            <a:ext cx="1764000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 Box 20"/>
          <p:cNvSpPr txBox="1">
            <a:spLocks noChangeArrowheads="1"/>
          </p:cNvSpPr>
          <p:nvPr/>
        </p:nvSpPr>
        <p:spPr bwMode="auto">
          <a:xfrm>
            <a:off x="2506856" y="3116867"/>
            <a:ext cx="336952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7</a:t>
            </a:r>
            <a:endParaRPr lang="en-US" altLang="ko-KR" sz="2000" dirty="0">
              <a:latin typeface="+mn-ea"/>
            </a:endParaRPr>
          </a:p>
        </p:txBody>
      </p:sp>
      <p:cxnSp>
        <p:nvCxnSpPr>
          <p:cNvPr id="78" name="AutoShape 17"/>
          <p:cNvCxnSpPr>
            <a:cxnSpLocks noChangeShapeType="1"/>
          </p:cNvCxnSpPr>
          <p:nvPr/>
        </p:nvCxnSpPr>
        <p:spPr bwMode="auto">
          <a:xfrm flipH="1">
            <a:off x="1716848" y="3827649"/>
            <a:ext cx="1872000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9" name="Text Box 20"/>
          <p:cNvSpPr txBox="1">
            <a:spLocks noChangeArrowheads="1"/>
          </p:cNvSpPr>
          <p:nvPr/>
        </p:nvSpPr>
        <p:spPr bwMode="auto">
          <a:xfrm>
            <a:off x="2558744" y="3467610"/>
            <a:ext cx="336952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8</a:t>
            </a:r>
            <a:endParaRPr lang="en-US" altLang="ko-KR" sz="2000" dirty="0">
              <a:latin typeface="+mn-ea"/>
            </a:endParaRPr>
          </a:p>
        </p:txBody>
      </p:sp>
      <p:cxnSp>
        <p:nvCxnSpPr>
          <p:cNvPr id="80" name="AutoShape 17"/>
          <p:cNvCxnSpPr>
            <a:cxnSpLocks noChangeShapeType="1"/>
          </p:cNvCxnSpPr>
          <p:nvPr/>
        </p:nvCxnSpPr>
        <p:spPr bwMode="auto">
          <a:xfrm flipH="1">
            <a:off x="1716848" y="4181017"/>
            <a:ext cx="2088000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1" name="Text Box 20"/>
          <p:cNvSpPr txBox="1">
            <a:spLocks noChangeArrowheads="1"/>
          </p:cNvSpPr>
          <p:nvPr/>
        </p:nvSpPr>
        <p:spPr bwMode="auto">
          <a:xfrm>
            <a:off x="2614609" y="3805009"/>
            <a:ext cx="336952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9</a:t>
            </a:r>
            <a:endParaRPr lang="en-US" altLang="ko-KR" sz="2000" dirty="0">
              <a:latin typeface="+mn-ea"/>
            </a:endParaRPr>
          </a:p>
        </p:txBody>
      </p:sp>
      <p:sp>
        <p:nvSpPr>
          <p:cNvPr id="83" name="Text Box 20"/>
          <p:cNvSpPr txBox="1">
            <a:spLocks noChangeArrowheads="1"/>
          </p:cNvSpPr>
          <p:nvPr/>
        </p:nvSpPr>
        <p:spPr bwMode="auto">
          <a:xfrm>
            <a:off x="1398955" y="1333737"/>
            <a:ext cx="338554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b</a:t>
            </a:r>
            <a:endParaRPr lang="en-US" altLang="ko-KR" sz="2000" dirty="0">
              <a:latin typeface="+mn-ea"/>
            </a:endParaRPr>
          </a:p>
        </p:txBody>
      </p:sp>
      <p:sp>
        <p:nvSpPr>
          <p:cNvPr id="84" name="Text Box 20"/>
          <p:cNvSpPr txBox="1">
            <a:spLocks noChangeArrowheads="1"/>
          </p:cNvSpPr>
          <p:nvPr/>
        </p:nvSpPr>
        <p:spPr bwMode="auto">
          <a:xfrm>
            <a:off x="1384412" y="1818134"/>
            <a:ext cx="324128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a</a:t>
            </a:r>
            <a:endParaRPr lang="en-US" altLang="ko-KR" sz="2000" dirty="0">
              <a:latin typeface="+mn-ea"/>
            </a:endParaRPr>
          </a:p>
        </p:txBody>
      </p:sp>
      <p:sp>
        <p:nvSpPr>
          <p:cNvPr id="85" name="Text Box 20"/>
          <p:cNvSpPr txBox="1">
            <a:spLocks noChangeArrowheads="1"/>
          </p:cNvSpPr>
          <p:nvPr/>
        </p:nvSpPr>
        <p:spPr bwMode="auto">
          <a:xfrm>
            <a:off x="1374081" y="2164794"/>
            <a:ext cx="338554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d</a:t>
            </a:r>
            <a:endParaRPr lang="en-US" altLang="ko-KR" sz="2000" dirty="0">
              <a:latin typeface="+mn-ea"/>
            </a:endParaRPr>
          </a:p>
        </p:txBody>
      </p:sp>
      <p:sp>
        <p:nvSpPr>
          <p:cNvPr id="86" name="Text Box 20"/>
          <p:cNvSpPr txBox="1">
            <a:spLocks noChangeArrowheads="1"/>
          </p:cNvSpPr>
          <p:nvPr/>
        </p:nvSpPr>
        <p:spPr bwMode="auto">
          <a:xfrm>
            <a:off x="1384412" y="2515542"/>
            <a:ext cx="324128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a</a:t>
            </a:r>
            <a:endParaRPr lang="en-US" altLang="ko-KR" sz="2000" dirty="0">
              <a:latin typeface="+mn-ea"/>
            </a:endParaRPr>
          </a:p>
        </p:txBody>
      </p:sp>
      <p:sp>
        <p:nvSpPr>
          <p:cNvPr id="87" name="Text Box 20"/>
          <p:cNvSpPr txBox="1">
            <a:spLocks noChangeArrowheads="1"/>
          </p:cNvSpPr>
          <p:nvPr/>
        </p:nvSpPr>
        <p:spPr bwMode="auto">
          <a:xfrm>
            <a:off x="1384412" y="2884874"/>
            <a:ext cx="338554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b</a:t>
            </a:r>
            <a:endParaRPr lang="en-US" altLang="ko-KR" sz="2000" dirty="0">
              <a:latin typeface="+mn-ea"/>
            </a:endParaRPr>
          </a:p>
        </p:txBody>
      </p:sp>
      <p:sp>
        <p:nvSpPr>
          <p:cNvPr id="88" name="Text Box 20"/>
          <p:cNvSpPr txBox="1">
            <a:spLocks noChangeArrowheads="1"/>
          </p:cNvSpPr>
          <p:nvPr/>
        </p:nvSpPr>
        <p:spPr bwMode="auto">
          <a:xfrm>
            <a:off x="1398955" y="3244914"/>
            <a:ext cx="338554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d</a:t>
            </a:r>
            <a:endParaRPr lang="en-US" altLang="ko-KR" sz="2000" dirty="0">
              <a:latin typeface="+mn-ea"/>
            </a:endParaRPr>
          </a:p>
        </p:txBody>
      </p:sp>
      <p:sp>
        <p:nvSpPr>
          <p:cNvPr id="89" name="Text Box 20"/>
          <p:cNvSpPr txBox="1">
            <a:spLocks noChangeArrowheads="1"/>
          </p:cNvSpPr>
          <p:nvPr/>
        </p:nvSpPr>
        <p:spPr bwMode="auto">
          <a:xfrm>
            <a:off x="1398955" y="3604954"/>
            <a:ext cx="324128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a</a:t>
            </a:r>
            <a:endParaRPr lang="en-US" altLang="ko-KR" sz="2000" dirty="0">
              <a:latin typeface="+mn-ea"/>
            </a:endParaRPr>
          </a:p>
        </p:txBody>
      </p:sp>
      <p:sp>
        <p:nvSpPr>
          <p:cNvPr id="90" name="Text Box 20"/>
          <p:cNvSpPr txBox="1">
            <a:spLocks noChangeArrowheads="1"/>
          </p:cNvSpPr>
          <p:nvPr/>
        </p:nvSpPr>
        <p:spPr bwMode="auto">
          <a:xfrm>
            <a:off x="1398955" y="3964994"/>
            <a:ext cx="332142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e</a:t>
            </a:r>
            <a:endParaRPr lang="en-US" altLang="ko-KR" sz="2000" dirty="0">
              <a:latin typeface="+mn-ea"/>
            </a:endParaRPr>
          </a:p>
        </p:txBody>
      </p:sp>
      <p:sp>
        <p:nvSpPr>
          <p:cNvPr id="92" name="Text Box 20"/>
          <p:cNvSpPr txBox="1">
            <a:spLocks noChangeArrowheads="1"/>
          </p:cNvSpPr>
          <p:nvPr/>
        </p:nvSpPr>
        <p:spPr bwMode="auto">
          <a:xfrm>
            <a:off x="2627784" y="1308799"/>
            <a:ext cx="266420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f</a:t>
            </a:r>
            <a:endParaRPr lang="en-US" altLang="ko-KR" sz="2000" dirty="0">
              <a:latin typeface="+mn-ea"/>
            </a:endParaRPr>
          </a:p>
        </p:txBody>
      </p:sp>
      <p:sp>
        <p:nvSpPr>
          <p:cNvPr id="93" name="Text Box 20"/>
          <p:cNvSpPr txBox="1">
            <a:spLocks noChangeArrowheads="1"/>
          </p:cNvSpPr>
          <p:nvPr/>
        </p:nvSpPr>
        <p:spPr bwMode="auto">
          <a:xfrm>
            <a:off x="2583674" y="1804754"/>
            <a:ext cx="338554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d</a:t>
            </a:r>
            <a:endParaRPr lang="en-US" altLang="ko-KR" sz="2000" dirty="0">
              <a:latin typeface="+mn-ea"/>
            </a:endParaRPr>
          </a:p>
        </p:txBody>
      </p:sp>
      <p:sp>
        <p:nvSpPr>
          <p:cNvPr id="94" name="Text Box 20"/>
          <p:cNvSpPr txBox="1">
            <a:spLocks noChangeArrowheads="1"/>
          </p:cNvSpPr>
          <p:nvPr/>
        </p:nvSpPr>
        <p:spPr bwMode="auto">
          <a:xfrm>
            <a:off x="3042273" y="2524834"/>
            <a:ext cx="332142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e</a:t>
            </a:r>
            <a:endParaRPr lang="en-US" altLang="ko-KR" sz="2000" dirty="0">
              <a:latin typeface="+mn-ea"/>
            </a:endParaRPr>
          </a:p>
        </p:txBody>
      </p:sp>
      <p:sp>
        <p:nvSpPr>
          <p:cNvPr id="95" name="Text Box 20"/>
          <p:cNvSpPr txBox="1">
            <a:spLocks noChangeArrowheads="1"/>
          </p:cNvSpPr>
          <p:nvPr/>
        </p:nvSpPr>
        <p:spPr bwMode="auto">
          <a:xfrm>
            <a:off x="3060127" y="2884874"/>
            <a:ext cx="338554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d</a:t>
            </a:r>
            <a:endParaRPr lang="en-US" altLang="ko-KR" sz="2000" dirty="0">
              <a:latin typeface="+mn-ea"/>
            </a:endParaRPr>
          </a:p>
        </p:txBody>
      </p:sp>
      <p:sp>
        <p:nvSpPr>
          <p:cNvPr id="96" name="Text Box 20"/>
          <p:cNvSpPr txBox="1">
            <a:spLocks noChangeArrowheads="1"/>
          </p:cNvSpPr>
          <p:nvPr/>
        </p:nvSpPr>
        <p:spPr bwMode="auto">
          <a:xfrm>
            <a:off x="3474669" y="3244914"/>
            <a:ext cx="266420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f</a:t>
            </a:r>
            <a:endParaRPr lang="en-US" altLang="ko-KR" sz="2000" dirty="0">
              <a:latin typeface="+mn-ea"/>
            </a:endParaRPr>
          </a:p>
        </p:txBody>
      </p:sp>
      <p:sp>
        <p:nvSpPr>
          <p:cNvPr id="97" name="Text Box 20"/>
          <p:cNvSpPr txBox="1">
            <a:spLocks noChangeArrowheads="1"/>
          </p:cNvSpPr>
          <p:nvPr/>
        </p:nvSpPr>
        <p:spPr bwMode="auto">
          <a:xfrm>
            <a:off x="3606911" y="3604954"/>
            <a:ext cx="338554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b</a:t>
            </a:r>
            <a:endParaRPr lang="en-US" altLang="ko-KR" sz="2000" dirty="0">
              <a:latin typeface="+mn-ea"/>
            </a:endParaRPr>
          </a:p>
        </p:txBody>
      </p:sp>
      <p:sp>
        <p:nvSpPr>
          <p:cNvPr id="98" name="Text Box 20"/>
          <p:cNvSpPr txBox="1">
            <a:spLocks noChangeArrowheads="1"/>
          </p:cNvSpPr>
          <p:nvPr/>
        </p:nvSpPr>
        <p:spPr bwMode="auto">
          <a:xfrm>
            <a:off x="2868977" y="2155502"/>
            <a:ext cx="332142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e</a:t>
            </a:r>
            <a:endParaRPr lang="en-US" altLang="ko-KR" sz="2000" dirty="0">
              <a:latin typeface="+mn-ea"/>
            </a:endParaRPr>
          </a:p>
        </p:txBody>
      </p:sp>
      <p:sp>
        <p:nvSpPr>
          <p:cNvPr id="99" name="Text Box 20"/>
          <p:cNvSpPr txBox="1">
            <a:spLocks noChangeArrowheads="1"/>
          </p:cNvSpPr>
          <p:nvPr/>
        </p:nvSpPr>
        <p:spPr bwMode="auto">
          <a:xfrm>
            <a:off x="3862312" y="3964994"/>
            <a:ext cx="266420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f</a:t>
            </a:r>
            <a:endParaRPr lang="en-US" altLang="ko-KR" sz="2000" dirty="0">
              <a:latin typeface="+mn-ea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51520" y="2348880"/>
            <a:ext cx="974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바탕" pitchFamily="18" charset="-127"/>
                <a:ea typeface="바탕" pitchFamily="18" charset="-127"/>
              </a:rPr>
              <a:t>리스트</a:t>
            </a:r>
            <a:endParaRPr lang="en-US" altLang="ko-KR" sz="2000" dirty="0" smtClean="0">
              <a:latin typeface="바탕" pitchFamily="18" charset="-127"/>
              <a:ea typeface="바탕" pitchFamily="18" charset="-127"/>
            </a:endParaRPr>
          </a:p>
          <a:p>
            <a:pPr algn="ctr"/>
            <a:r>
              <a:rPr lang="en-US" altLang="ko-KR" sz="2000" dirty="0" smtClean="0">
                <a:latin typeface="바탕" pitchFamily="18" charset="-127"/>
                <a:ea typeface="바탕" pitchFamily="18" charset="-127"/>
              </a:rPr>
              <a:t>L</a:t>
            </a:r>
            <a:endParaRPr lang="en-US" sz="2000" dirty="0"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101" name="Oval 4"/>
          <p:cNvSpPr>
            <a:spLocks noChangeArrowheads="1"/>
          </p:cNvSpPr>
          <p:nvPr/>
        </p:nvSpPr>
        <p:spPr bwMode="auto">
          <a:xfrm>
            <a:off x="5651087" y="1643894"/>
            <a:ext cx="180000" cy="180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2000" dirty="0">
              <a:latin typeface="+mn-ea"/>
            </a:endParaRPr>
          </a:p>
        </p:txBody>
      </p:sp>
      <p:sp>
        <p:nvSpPr>
          <p:cNvPr id="102" name="Oval 5"/>
          <p:cNvSpPr>
            <a:spLocks noChangeArrowheads="1"/>
          </p:cNvSpPr>
          <p:nvPr/>
        </p:nvSpPr>
        <p:spPr bwMode="auto">
          <a:xfrm>
            <a:off x="7632288" y="1525069"/>
            <a:ext cx="180000" cy="180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2000" dirty="0">
              <a:latin typeface="+mn-ea"/>
            </a:endParaRPr>
          </a:p>
        </p:txBody>
      </p:sp>
      <p:sp>
        <p:nvSpPr>
          <p:cNvPr id="105" name="Oval 6"/>
          <p:cNvSpPr>
            <a:spLocks noChangeArrowheads="1"/>
          </p:cNvSpPr>
          <p:nvPr/>
        </p:nvSpPr>
        <p:spPr bwMode="auto">
          <a:xfrm>
            <a:off x="6336887" y="2253494"/>
            <a:ext cx="180000" cy="180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2000" dirty="0">
              <a:latin typeface="+mn-ea"/>
            </a:endParaRPr>
          </a:p>
        </p:txBody>
      </p:sp>
      <p:sp>
        <p:nvSpPr>
          <p:cNvPr id="126" name="Oval 7"/>
          <p:cNvSpPr>
            <a:spLocks noChangeArrowheads="1"/>
          </p:cNvSpPr>
          <p:nvPr/>
        </p:nvSpPr>
        <p:spPr bwMode="auto">
          <a:xfrm>
            <a:off x="5346287" y="2939294"/>
            <a:ext cx="180000" cy="180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2000" dirty="0">
              <a:latin typeface="+mn-ea"/>
            </a:endParaRPr>
          </a:p>
        </p:txBody>
      </p:sp>
      <p:sp>
        <p:nvSpPr>
          <p:cNvPr id="127" name="Oval 8"/>
          <p:cNvSpPr>
            <a:spLocks noChangeArrowheads="1"/>
          </p:cNvSpPr>
          <p:nvPr/>
        </p:nvSpPr>
        <p:spPr bwMode="auto">
          <a:xfrm>
            <a:off x="8318086" y="2222538"/>
            <a:ext cx="180000" cy="180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2000" dirty="0">
              <a:latin typeface="+mn-ea"/>
            </a:endParaRPr>
          </a:p>
        </p:txBody>
      </p:sp>
      <p:sp>
        <p:nvSpPr>
          <p:cNvPr id="128" name="Oval 9"/>
          <p:cNvSpPr>
            <a:spLocks noChangeArrowheads="1"/>
          </p:cNvSpPr>
          <p:nvPr/>
        </p:nvSpPr>
        <p:spPr bwMode="auto">
          <a:xfrm>
            <a:off x="7909750" y="2939294"/>
            <a:ext cx="180000" cy="180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2000" dirty="0">
              <a:latin typeface="+mn-ea"/>
            </a:endParaRPr>
          </a:p>
        </p:txBody>
      </p:sp>
      <p:cxnSp>
        <p:nvCxnSpPr>
          <p:cNvPr id="137" name="AutoShape 10"/>
          <p:cNvCxnSpPr>
            <a:cxnSpLocks noChangeShapeType="1"/>
            <a:stCxn id="101" idx="5"/>
            <a:endCxn id="105" idx="1"/>
          </p:cNvCxnSpPr>
          <p:nvPr/>
        </p:nvCxnSpPr>
        <p:spPr bwMode="auto">
          <a:xfrm>
            <a:off x="5804727" y="1797534"/>
            <a:ext cx="558520" cy="482320"/>
          </a:xfrm>
          <a:prstGeom prst="straightConnector1">
            <a:avLst/>
          </a:prstGeom>
          <a:noFill/>
          <a:ln w="635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4" name="AutoShape 11"/>
          <p:cNvCxnSpPr>
            <a:cxnSpLocks noChangeShapeType="1"/>
            <a:stCxn id="105" idx="3"/>
            <a:endCxn id="126" idx="7"/>
          </p:cNvCxnSpPr>
          <p:nvPr/>
        </p:nvCxnSpPr>
        <p:spPr bwMode="auto">
          <a:xfrm flipH="1">
            <a:off x="5499927" y="2407134"/>
            <a:ext cx="863320" cy="558520"/>
          </a:xfrm>
          <a:prstGeom prst="straightConnector1">
            <a:avLst/>
          </a:prstGeom>
          <a:noFill/>
          <a:ln w="635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AutoShape 12"/>
          <p:cNvCxnSpPr>
            <a:cxnSpLocks noChangeShapeType="1"/>
            <a:stCxn id="101" idx="3"/>
            <a:endCxn id="126" idx="0"/>
          </p:cNvCxnSpPr>
          <p:nvPr/>
        </p:nvCxnSpPr>
        <p:spPr bwMode="auto">
          <a:xfrm flipH="1">
            <a:off x="5436287" y="1797534"/>
            <a:ext cx="241160" cy="1141760"/>
          </a:xfrm>
          <a:prstGeom prst="straightConnector1">
            <a:avLst/>
          </a:prstGeom>
          <a:noFill/>
          <a:ln w="635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6" name="AutoShape 13"/>
          <p:cNvCxnSpPr>
            <a:cxnSpLocks noChangeShapeType="1"/>
            <a:stCxn id="105" idx="6"/>
            <a:endCxn id="128" idx="1"/>
          </p:cNvCxnSpPr>
          <p:nvPr/>
        </p:nvCxnSpPr>
        <p:spPr bwMode="auto">
          <a:xfrm>
            <a:off x="6516887" y="2343494"/>
            <a:ext cx="1419223" cy="622160"/>
          </a:xfrm>
          <a:prstGeom prst="straightConnector1">
            <a:avLst/>
          </a:prstGeom>
          <a:noFill/>
          <a:ln w="635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7" name="AutoShape 14"/>
          <p:cNvCxnSpPr>
            <a:cxnSpLocks noChangeShapeType="1"/>
            <a:stCxn id="126" idx="6"/>
            <a:endCxn id="128" idx="2"/>
          </p:cNvCxnSpPr>
          <p:nvPr/>
        </p:nvCxnSpPr>
        <p:spPr bwMode="auto">
          <a:xfrm>
            <a:off x="5526287" y="3029294"/>
            <a:ext cx="2383463" cy="0"/>
          </a:xfrm>
          <a:prstGeom prst="straightConnector1">
            <a:avLst/>
          </a:prstGeom>
          <a:noFill/>
          <a:ln w="635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8" name="AutoShape 15"/>
          <p:cNvCxnSpPr>
            <a:cxnSpLocks noChangeShapeType="1"/>
            <a:stCxn id="101" idx="6"/>
            <a:endCxn id="102" idx="2"/>
          </p:cNvCxnSpPr>
          <p:nvPr/>
        </p:nvCxnSpPr>
        <p:spPr bwMode="auto">
          <a:xfrm flipV="1">
            <a:off x="5831087" y="1615069"/>
            <a:ext cx="1801201" cy="118825"/>
          </a:xfrm>
          <a:prstGeom prst="straightConnector1">
            <a:avLst/>
          </a:prstGeom>
          <a:noFill/>
          <a:ln w="3175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AutoShape 16"/>
          <p:cNvCxnSpPr>
            <a:cxnSpLocks noChangeShapeType="1"/>
            <a:stCxn id="105" idx="7"/>
            <a:endCxn id="102" idx="3"/>
          </p:cNvCxnSpPr>
          <p:nvPr/>
        </p:nvCxnSpPr>
        <p:spPr bwMode="auto">
          <a:xfrm flipV="1">
            <a:off x="6490527" y="1678709"/>
            <a:ext cx="1168121" cy="601145"/>
          </a:xfrm>
          <a:prstGeom prst="straightConnector1">
            <a:avLst/>
          </a:prstGeom>
          <a:noFill/>
          <a:ln w="635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0" name="AutoShape 17"/>
          <p:cNvCxnSpPr>
            <a:cxnSpLocks noChangeShapeType="1"/>
            <a:stCxn id="127" idx="1"/>
            <a:endCxn id="102" idx="5"/>
          </p:cNvCxnSpPr>
          <p:nvPr/>
        </p:nvCxnSpPr>
        <p:spPr bwMode="auto">
          <a:xfrm flipH="1" flipV="1">
            <a:off x="7785928" y="1678709"/>
            <a:ext cx="558518" cy="570189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1" name="AutoShape 18"/>
          <p:cNvCxnSpPr>
            <a:cxnSpLocks noChangeShapeType="1"/>
            <a:stCxn id="128" idx="7"/>
            <a:endCxn id="127" idx="3"/>
          </p:cNvCxnSpPr>
          <p:nvPr/>
        </p:nvCxnSpPr>
        <p:spPr bwMode="auto">
          <a:xfrm flipV="1">
            <a:off x="8063390" y="2376178"/>
            <a:ext cx="281056" cy="589476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Text Box 20"/>
          <p:cNvSpPr txBox="1">
            <a:spLocks noChangeArrowheads="1"/>
          </p:cNvSpPr>
          <p:nvPr/>
        </p:nvSpPr>
        <p:spPr bwMode="auto">
          <a:xfrm>
            <a:off x="8175970" y="2510757"/>
            <a:ext cx="336952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1</a:t>
            </a:r>
            <a:endParaRPr lang="en-US" altLang="ko-KR" sz="2000" dirty="0">
              <a:latin typeface="+mn-ea"/>
            </a:endParaRPr>
          </a:p>
        </p:txBody>
      </p:sp>
      <p:cxnSp>
        <p:nvCxnSpPr>
          <p:cNvPr id="156" name="직선 연결선 155"/>
          <p:cNvCxnSpPr>
            <a:stCxn id="102" idx="4"/>
            <a:endCxn id="128" idx="0"/>
          </p:cNvCxnSpPr>
          <p:nvPr/>
        </p:nvCxnSpPr>
        <p:spPr>
          <a:xfrm>
            <a:off x="7722288" y="1705069"/>
            <a:ext cx="277462" cy="1234225"/>
          </a:xfrm>
          <a:prstGeom prst="line">
            <a:avLst/>
          </a:prstGeom>
          <a:ln w="28575">
            <a:solidFill>
              <a:srgbClr val="0000CC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 Box 21"/>
          <p:cNvSpPr txBox="1">
            <a:spLocks noChangeArrowheads="1"/>
          </p:cNvSpPr>
          <p:nvPr/>
        </p:nvSpPr>
        <p:spPr bwMode="auto">
          <a:xfrm>
            <a:off x="5437713" y="1246551"/>
            <a:ext cx="324128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a</a:t>
            </a:r>
            <a:endParaRPr lang="en-US" altLang="ko-KR" sz="2000" dirty="0">
              <a:latin typeface="+mn-ea"/>
            </a:endParaRPr>
          </a:p>
        </p:txBody>
      </p:sp>
      <p:sp>
        <p:nvSpPr>
          <p:cNvPr id="158" name="Text Box 21"/>
          <p:cNvSpPr txBox="1">
            <a:spLocks noChangeArrowheads="1"/>
          </p:cNvSpPr>
          <p:nvPr/>
        </p:nvSpPr>
        <p:spPr bwMode="auto">
          <a:xfrm>
            <a:off x="7534536" y="1196752"/>
            <a:ext cx="338554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b</a:t>
            </a:r>
            <a:endParaRPr lang="en-US" altLang="ko-KR" sz="2000" dirty="0">
              <a:latin typeface="+mn-ea"/>
            </a:endParaRPr>
          </a:p>
        </p:txBody>
      </p:sp>
      <p:sp>
        <p:nvSpPr>
          <p:cNvPr id="159" name="Text Box 21"/>
          <p:cNvSpPr txBox="1">
            <a:spLocks noChangeArrowheads="1"/>
          </p:cNvSpPr>
          <p:nvPr/>
        </p:nvSpPr>
        <p:spPr bwMode="auto">
          <a:xfrm>
            <a:off x="8462627" y="2042498"/>
            <a:ext cx="306494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c</a:t>
            </a:r>
            <a:endParaRPr lang="en-US" altLang="ko-KR" sz="2000" dirty="0">
              <a:latin typeface="+mn-ea"/>
            </a:endParaRPr>
          </a:p>
        </p:txBody>
      </p:sp>
      <p:sp>
        <p:nvSpPr>
          <p:cNvPr id="160" name="Text Box 21"/>
          <p:cNvSpPr txBox="1">
            <a:spLocks noChangeArrowheads="1"/>
          </p:cNvSpPr>
          <p:nvPr/>
        </p:nvSpPr>
        <p:spPr bwMode="auto">
          <a:xfrm>
            <a:off x="6300192" y="1865117"/>
            <a:ext cx="338554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d</a:t>
            </a:r>
            <a:endParaRPr lang="en-US" altLang="ko-KR" sz="2000" dirty="0">
              <a:latin typeface="+mn-ea"/>
            </a:endParaRPr>
          </a:p>
        </p:txBody>
      </p:sp>
      <p:sp>
        <p:nvSpPr>
          <p:cNvPr id="161" name="Text Box 21"/>
          <p:cNvSpPr txBox="1">
            <a:spLocks noChangeArrowheads="1"/>
          </p:cNvSpPr>
          <p:nvPr/>
        </p:nvSpPr>
        <p:spPr bwMode="auto">
          <a:xfrm flipH="1">
            <a:off x="5098720" y="2974946"/>
            <a:ext cx="312088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e</a:t>
            </a:r>
            <a:endParaRPr lang="en-US" altLang="ko-KR" sz="2000" dirty="0">
              <a:latin typeface="+mn-ea"/>
            </a:endParaRPr>
          </a:p>
        </p:txBody>
      </p:sp>
      <p:sp>
        <p:nvSpPr>
          <p:cNvPr id="162" name="Text Box 21"/>
          <p:cNvSpPr txBox="1">
            <a:spLocks noChangeArrowheads="1"/>
          </p:cNvSpPr>
          <p:nvPr/>
        </p:nvSpPr>
        <p:spPr bwMode="auto">
          <a:xfrm>
            <a:off x="8019917" y="3011188"/>
            <a:ext cx="266420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f</a:t>
            </a:r>
            <a:endParaRPr lang="en-US" altLang="ko-KR" sz="2000" dirty="0">
              <a:latin typeface="+mn-ea"/>
            </a:endParaRPr>
          </a:p>
        </p:txBody>
      </p:sp>
      <p:sp>
        <p:nvSpPr>
          <p:cNvPr id="163" name="Text Box 20"/>
          <p:cNvSpPr txBox="1">
            <a:spLocks noChangeArrowheads="1"/>
          </p:cNvSpPr>
          <p:nvPr/>
        </p:nvSpPr>
        <p:spPr bwMode="auto">
          <a:xfrm>
            <a:off x="8242150" y="1815090"/>
            <a:ext cx="336952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1</a:t>
            </a:r>
            <a:endParaRPr lang="en-US" altLang="ko-KR" sz="2000" dirty="0">
              <a:latin typeface="+mn-ea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5945074" y="3808041"/>
            <a:ext cx="1921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FF0000"/>
                </a:solidFill>
                <a:latin typeface="+mn-ea"/>
              </a:rPr>
              <a:t>선분</a:t>
            </a:r>
            <a:r>
              <a:rPr lang="en-US" altLang="ko-KR" sz="2000" dirty="0" smtClean="0">
                <a:solidFill>
                  <a:srgbClr val="FF0000"/>
                </a:solidFill>
                <a:latin typeface="+mn-ea"/>
              </a:rPr>
              <a:t> (</a:t>
            </a:r>
            <a:r>
              <a:rPr lang="en-US" altLang="ko-KR" sz="2000" dirty="0" err="1" smtClean="0">
                <a:solidFill>
                  <a:srgbClr val="FF0000"/>
                </a:solidFill>
                <a:latin typeface="+mn-ea"/>
              </a:rPr>
              <a:t>b,f</a:t>
            </a:r>
            <a:r>
              <a:rPr lang="en-US" altLang="ko-KR" sz="2000" dirty="0" smtClean="0">
                <a:solidFill>
                  <a:srgbClr val="FF0000"/>
                </a:solidFill>
                <a:latin typeface="+mn-ea"/>
              </a:rPr>
              <a:t>) </a:t>
            </a:r>
            <a:r>
              <a:rPr lang="ko-KR" altLang="en-US" sz="2000" dirty="0" smtClean="0">
                <a:solidFill>
                  <a:srgbClr val="FF0000"/>
                </a:solidFill>
                <a:latin typeface="+mn-ea"/>
              </a:rPr>
              <a:t>버림</a:t>
            </a:r>
            <a:endParaRPr lang="en-US" altLang="ko-KR" sz="2000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6340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4"/>
          <p:cNvSpPr>
            <a:spLocks noChangeArrowheads="1"/>
          </p:cNvSpPr>
          <p:nvPr/>
        </p:nvSpPr>
        <p:spPr bwMode="auto">
          <a:xfrm>
            <a:off x="5651087" y="1404342"/>
            <a:ext cx="180000" cy="180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1800" dirty="0">
              <a:latin typeface="+mn-ea"/>
            </a:endParaRPr>
          </a:p>
        </p:txBody>
      </p:sp>
      <p:sp>
        <p:nvSpPr>
          <p:cNvPr id="11" name="Oval 5"/>
          <p:cNvSpPr>
            <a:spLocks noChangeArrowheads="1"/>
          </p:cNvSpPr>
          <p:nvPr/>
        </p:nvSpPr>
        <p:spPr bwMode="auto">
          <a:xfrm>
            <a:off x="7632288" y="1285517"/>
            <a:ext cx="180000" cy="180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1800" dirty="0">
              <a:latin typeface="+mn-ea"/>
            </a:endParaRPr>
          </a:p>
        </p:txBody>
      </p:sp>
      <p:sp>
        <p:nvSpPr>
          <p:cNvPr id="12" name="Oval 6"/>
          <p:cNvSpPr>
            <a:spLocks noChangeArrowheads="1"/>
          </p:cNvSpPr>
          <p:nvPr/>
        </p:nvSpPr>
        <p:spPr bwMode="auto">
          <a:xfrm>
            <a:off x="6336887" y="2013942"/>
            <a:ext cx="180000" cy="180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1800" dirty="0">
              <a:latin typeface="+mn-ea"/>
            </a:endParaRPr>
          </a:p>
        </p:txBody>
      </p:sp>
      <p:sp>
        <p:nvSpPr>
          <p:cNvPr id="13" name="Oval 7"/>
          <p:cNvSpPr>
            <a:spLocks noChangeArrowheads="1"/>
          </p:cNvSpPr>
          <p:nvPr/>
        </p:nvSpPr>
        <p:spPr bwMode="auto">
          <a:xfrm>
            <a:off x="5346287" y="2699742"/>
            <a:ext cx="180000" cy="180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1800" dirty="0">
              <a:latin typeface="+mn-ea"/>
            </a:endParaRPr>
          </a:p>
        </p:txBody>
      </p:sp>
      <p:sp>
        <p:nvSpPr>
          <p:cNvPr id="14" name="Oval 8"/>
          <p:cNvSpPr>
            <a:spLocks noChangeArrowheads="1"/>
          </p:cNvSpPr>
          <p:nvPr/>
        </p:nvSpPr>
        <p:spPr bwMode="auto">
          <a:xfrm>
            <a:off x="8318086" y="1982986"/>
            <a:ext cx="180000" cy="180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1800" dirty="0">
              <a:latin typeface="+mn-ea"/>
            </a:endParaRPr>
          </a:p>
        </p:txBody>
      </p:sp>
      <p:sp>
        <p:nvSpPr>
          <p:cNvPr id="15" name="Oval 9"/>
          <p:cNvSpPr>
            <a:spLocks noChangeArrowheads="1"/>
          </p:cNvSpPr>
          <p:nvPr/>
        </p:nvSpPr>
        <p:spPr bwMode="auto">
          <a:xfrm>
            <a:off x="7909750" y="2699742"/>
            <a:ext cx="180000" cy="180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1800" dirty="0">
              <a:latin typeface="+mn-ea"/>
            </a:endParaRPr>
          </a:p>
        </p:txBody>
      </p:sp>
      <p:cxnSp>
        <p:nvCxnSpPr>
          <p:cNvPr id="16" name="AutoShape 10"/>
          <p:cNvCxnSpPr>
            <a:cxnSpLocks noChangeShapeType="1"/>
            <a:stCxn id="10" idx="5"/>
            <a:endCxn id="12" idx="1"/>
          </p:cNvCxnSpPr>
          <p:nvPr/>
        </p:nvCxnSpPr>
        <p:spPr bwMode="auto">
          <a:xfrm>
            <a:off x="5804727" y="1557982"/>
            <a:ext cx="558520" cy="482320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AutoShape 11"/>
          <p:cNvCxnSpPr>
            <a:cxnSpLocks noChangeShapeType="1"/>
            <a:stCxn id="12" idx="3"/>
            <a:endCxn id="13" idx="7"/>
          </p:cNvCxnSpPr>
          <p:nvPr/>
        </p:nvCxnSpPr>
        <p:spPr bwMode="auto">
          <a:xfrm flipH="1">
            <a:off x="5499927" y="2167582"/>
            <a:ext cx="863320" cy="558520"/>
          </a:xfrm>
          <a:prstGeom prst="straightConnector1">
            <a:avLst/>
          </a:prstGeom>
          <a:noFill/>
          <a:ln w="635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AutoShape 12"/>
          <p:cNvCxnSpPr>
            <a:cxnSpLocks noChangeShapeType="1"/>
            <a:stCxn id="10" idx="3"/>
            <a:endCxn id="13" idx="0"/>
          </p:cNvCxnSpPr>
          <p:nvPr/>
        </p:nvCxnSpPr>
        <p:spPr bwMode="auto">
          <a:xfrm flipH="1">
            <a:off x="5436287" y="1557982"/>
            <a:ext cx="241160" cy="1141760"/>
          </a:xfrm>
          <a:prstGeom prst="straightConnector1">
            <a:avLst/>
          </a:prstGeom>
          <a:noFill/>
          <a:ln w="635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AutoShape 13"/>
          <p:cNvCxnSpPr>
            <a:cxnSpLocks noChangeShapeType="1"/>
            <a:stCxn id="12" idx="6"/>
            <a:endCxn id="15" idx="1"/>
          </p:cNvCxnSpPr>
          <p:nvPr/>
        </p:nvCxnSpPr>
        <p:spPr bwMode="auto">
          <a:xfrm>
            <a:off x="6516887" y="2103942"/>
            <a:ext cx="1419223" cy="622160"/>
          </a:xfrm>
          <a:prstGeom prst="straightConnector1">
            <a:avLst/>
          </a:prstGeom>
          <a:noFill/>
          <a:ln w="635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AutoShape 14"/>
          <p:cNvCxnSpPr>
            <a:cxnSpLocks noChangeShapeType="1"/>
            <a:stCxn id="13" idx="6"/>
            <a:endCxn id="15" idx="2"/>
          </p:cNvCxnSpPr>
          <p:nvPr/>
        </p:nvCxnSpPr>
        <p:spPr bwMode="auto">
          <a:xfrm>
            <a:off x="5526287" y="2789742"/>
            <a:ext cx="2383463" cy="0"/>
          </a:xfrm>
          <a:prstGeom prst="straightConnector1">
            <a:avLst/>
          </a:prstGeom>
          <a:noFill/>
          <a:ln w="635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AutoShape 15"/>
          <p:cNvCxnSpPr>
            <a:cxnSpLocks noChangeShapeType="1"/>
            <a:stCxn id="10" idx="6"/>
            <a:endCxn id="11" idx="2"/>
          </p:cNvCxnSpPr>
          <p:nvPr/>
        </p:nvCxnSpPr>
        <p:spPr bwMode="auto">
          <a:xfrm flipV="1">
            <a:off x="5831087" y="1375517"/>
            <a:ext cx="1801201" cy="118825"/>
          </a:xfrm>
          <a:prstGeom prst="straightConnector1">
            <a:avLst/>
          </a:prstGeom>
          <a:noFill/>
          <a:ln w="3175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AutoShape 16"/>
          <p:cNvCxnSpPr>
            <a:cxnSpLocks noChangeShapeType="1"/>
            <a:stCxn id="12" idx="7"/>
            <a:endCxn id="11" idx="3"/>
          </p:cNvCxnSpPr>
          <p:nvPr/>
        </p:nvCxnSpPr>
        <p:spPr bwMode="auto">
          <a:xfrm flipV="1">
            <a:off x="6490527" y="1439157"/>
            <a:ext cx="1168121" cy="601145"/>
          </a:xfrm>
          <a:prstGeom prst="straightConnector1">
            <a:avLst/>
          </a:prstGeom>
          <a:noFill/>
          <a:ln w="635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AutoShape 17"/>
          <p:cNvCxnSpPr>
            <a:cxnSpLocks noChangeShapeType="1"/>
            <a:stCxn id="14" idx="1"/>
            <a:endCxn id="11" idx="5"/>
          </p:cNvCxnSpPr>
          <p:nvPr/>
        </p:nvCxnSpPr>
        <p:spPr bwMode="auto">
          <a:xfrm flipH="1" flipV="1">
            <a:off x="7785928" y="1439157"/>
            <a:ext cx="558518" cy="570189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AutoShape 18"/>
          <p:cNvCxnSpPr>
            <a:cxnSpLocks noChangeShapeType="1"/>
            <a:stCxn id="15" idx="7"/>
            <a:endCxn id="14" idx="3"/>
          </p:cNvCxnSpPr>
          <p:nvPr/>
        </p:nvCxnSpPr>
        <p:spPr bwMode="auto">
          <a:xfrm flipV="1">
            <a:off x="8063390" y="2136626"/>
            <a:ext cx="281056" cy="589476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Text Box 20"/>
          <p:cNvSpPr txBox="1">
            <a:spLocks noChangeArrowheads="1"/>
          </p:cNvSpPr>
          <p:nvPr/>
        </p:nvSpPr>
        <p:spPr bwMode="auto">
          <a:xfrm>
            <a:off x="8089750" y="1423138"/>
            <a:ext cx="309563" cy="3667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1</a:t>
            </a:r>
            <a:endParaRPr lang="en-US" altLang="ko-KR" sz="1800" dirty="0">
              <a:latin typeface="+mn-ea"/>
            </a:endParaRPr>
          </a:p>
        </p:txBody>
      </p:sp>
      <p:cxnSp>
        <p:nvCxnSpPr>
          <p:cNvPr id="106" name="AutoShape 17"/>
          <p:cNvCxnSpPr>
            <a:cxnSpLocks noChangeShapeType="1"/>
          </p:cNvCxnSpPr>
          <p:nvPr/>
        </p:nvCxnSpPr>
        <p:spPr bwMode="auto">
          <a:xfrm flipH="1">
            <a:off x="2063991" y="1268759"/>
            <a:ext cx="864000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7" name="Text Box 20"/>
          <p:cNvSpPr txBox="1">
            <a:spLocks noChangeArrowheads="1"/>
          </p:cNvSpPr>
          <p:nvPr/>
        </p:nvSpPr>
        <p:spPr bwMode="auto">
          <a:xfrm>
            <a:off x="1343912" y="1118072"/>
            <a:ext cx="309563" cy="3667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2</a:t>
            </a:r>
            <a:endParaRPr lang="en-US" altLang="ko-KR" sz="1800" dirty="0">
              <a:latin typeface="+mn-ea"/>
            </a:endParaRPr>
          </a:p>
        </p:txBody>
      </p:sp>
      <p:cxnSp>
        <p:nvCxnSpPr>
          <p:cNvPr id="108" name="AutoShape 17"/>
          <p:cNvCxnSpPr>
            <a:cxnSpLocks noChangeShapeType="1"/>
          </p:cNvCxnSpPr>
          <p:nvPr/>
        </p:nvCxnSpPr>
        <p:spPr bwMode="auto">
          <a:xfrm flipH="1">
            <a:off x="2063991" y="1694339"/>
            <a:ext cx="1116000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9" name="Text Box 20"/>
          <p:cNvSpPr txBox="1">
            <a:spLocks noChangeArrowheads="1"/>
          </p:cNvSpPr>
          <p:nvPr/>
        </p:nvSpPr>
        <p:spPr bwMode="auto">
          <a:xfrm>
            <a:off x="1343912" y="1543652"/>
            <a:ext cx="309563" cy="3667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3</a:t>
            </a:r>
            <a:endParaRPr lang="en-US" altLang="ko-KR" sz="1800" dirty="0">
              <a:latin typeface="+mn-ea"/>
            </a:endParaRPr>
          </a:p>
        </p:txBody>
      </p:sp>
      <p:cxnSp>
        <p:nvCxnSpPr>
          <p:cNvPr id="110" name="AutoShape 17"/>
          <p:cNvCxnSpPr>
            <a:cxnSpLocks noChangeShapeType="1"/>
          </p:cNvCxnSpPr>
          <p:nvPr/>
        </p:nvCxnSpPr>
        <p:spPr bwMode="auto">
          <a:xfrm flipH="1">
            <a:off x="2063991" y="1989043"/>
            <a:ext cx="1332000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1" name="Text Box 20"/>
          <p:cNvSpPr txBox="1">
            <a:spLocks noChangeArrowheads="1"/>
          </p:cNvSpPr>
          <p:nvPr/>
        </p:nvSpPr>
        <p:spPr bwMode="auto">
          <a:xfrm>
            <a:off x="1343912" y="1838356"/>
            <a:ext cx="309563" cy="3667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4</a:t>
            </a:r>
            <a:endParaRPr lang="en-US" altLang="ko-KR" sz="1800" dirty="0">
              <a:latin typeface="+mn-ea"/>
            </a:endParaRPr>
          </a:p>
        </p:txBody>
      </p:sp>
      <p:cxnSp>
        <p:nvCxnSpPr>
          <p:cNvPr id="112" name="AutoShape 17"/>
          <p:cNvCxnSpPr>
            <a:cxnSpLocks noChangeShapeType="1"/>
          </p:cNvCxnSpPr>
          <p:nvPr/>
        </p:nvCxnSpPr>
        <p:spPr bwMode="auto">
          <a:xfrm flipH="1">
            <a:off x="2063991" y="2277075"/>
            <a:ext cx="1332000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3" name="Text Box 20"/>
          <p:cNvSpPr txBox="1">
            <a:spLocks noChangeArrowheads="1"/>
          </p:cNvSpPr>
          <p:nvPr/>
        </p:nvSpPr>
        <p:spPr bwMode="auto">
          <a:xfrm>
            <a:off x="1343912" y="2126388"/>
            <a:ext cx="309563" cy="3667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4</a:t>
            </a:r>
            <a:endParaRPr lang="en-US" altLang="ko-KR" sz="1800" dirty="0">
              <a:latin typeface="+mn-ea"/>
            </a:endParaRPr>
          </a:p>
        </p:txBody>
      </p:sp>
      <p:cxnSp>
        <p:nvCxnSpPr>
          <p:cNvPr id="114" name="AutoShape 17"/>
          <p:cNvCxnSpPr>
            <a:cxnSpLocks noChangeShapeType="1"/>
          </p:cNvCxnSpPr>
          <p:nvPr/>
        </p:nvCxnSpPr>
        <p:spPr bwMode="auto">
          <a:xfrm flipH="1">
            <a:off x="2063991" y="2565107"/>
            <a:ext cx="1764000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5" name="Text Box 20"/>
          <p:cNvSpPr txBox="1">
            <a:spLocks noChangeArrowheads="1"/>
          </p:cNvSpPr>
          <p:nvPr/>
        </p:nvSpPr>
        <p:spPr bwMode="auto">
          <a:xfrm>
            <a:off x="1343912" y="2414420"/>
            <a:ext cx="309563" cy="3667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7</a:t>
            </a:r>
            <a:endParaRPr lang="en-US" altLang="ko-KR" sz="1800" dirty="0">
              <a:latin typeface="+mn-ea"/>
            </a:endParaRPr>
          </a:p>
        </p:txBody>
      </p:sp>
      <p:cxnSp>
        <p:nvCxnSpPr>
          <p:cNvPr id="116" name="AutoShape 17"/>
          <p:cNvCxnSpPr>
            <a:cxnSpLocks noChangeShapeType="1"/>
          </p:cNvCxnSpPr>
          <p:nvPr/>
        </p:nvCxnSpPr>
        <p:spPr bwMode="auto">
          <a:xfrm flipH="1">
            <a:off x="2063991" y="2853139"/>
            <a:ext cx="1872000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7" name="Text Box 20"/>
          <p:cNvSpPr txBox="1">
            <a:spLocks noChangeArrowheads="1"/>
          </p:cNvSpPr>
          <p:nvPr/>
        </p:nvSpPr>
        <p:spPr bwMode="auto">
          <a:xfrm>
            <a:off x="1343912" y="2702452"/>
            <a:ext cx="309563" cy="3667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8</a:t>
            </a:r>
            <a:endParaRPr lang="en-US" altLang="ko-KR" sz="1800" dirty="0">
              <a:latin typeface="+mn-ea"/>
            </a:endParaRPr>
          </a:p>
        </p:txBody>
      </p:sp>
      <p:cxnSp>
        <p:nvCxnSpPr>
          <p:cNvPr id="118" name="AutoShape 17"/>
          <p:cNvCxnSpPr>
            <a:cxnSpLocks noChangeShapeType="1"/>
          </p:cNvCxnSpPr>
          <p:nvPr/>
        </p:nvCxnSpPr>
        <p:spPr bwMode="auto">
          <a:xfrm flipH="1">
            <a:off x="2063991" y="3134499"/>
            <a:ext cx="2088000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Text Box 20"/>
          <p:cNvSpPr txBox="1">
            <a:spLocks noChangeArrowheads="1"/>
          </p:cNvSpPr>
          <p:nvPr/>
        </p:nvSpPr>
        <p:spPr bwMode="auto">
          <a:xfrm>
            <a:off x="1343912" y="2983812"/>
            <a:ext cx="309563" cy="3667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9</a:t>
            </a:r>
            <a:endParaRPr lang="en-US" altLang="ko-KR" sz="1800" dirty="0">
              <a:latin typeface="+mn-ea"/>
            </a:endParaRPr>
          </a:p>
        </p:txBody>
      </p:sp>
      <p:sp>
        <p:nvSpPr>
          <p:cNvPr id="120" name="Text Box 21"/>
          <p:cNvSpPr txBox="1">
            <a:spLocks noChangeArrowheads="1"/>
          </p:cNvSpPr>
          <p:nvPr/>
        </p:nvSpPr>
        <p:spPr bwMode="auto">
          <a:xfrm>
            <a:off x="5437713" y="1081736"/>
            <a:ext cx="309562" cy="3667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a</a:t>
            </a:r>
            <a:endParaRPr lang="en-US" altLang="ko-KR" sz="1800" dirty="0">
              <a:latin typeface="+mn-ea"/>
            </a:endParaRPr>
          </a:p>
        </p:txBody>
      </p:sp>
      <p:sp>
        <p:nvSpPr>
          <p:cNvPr id="121" name="Text Box 21"/>
          <p:cNvSpPr txBox="1">
            <a:spLocks noChangeArrowheads="1"/>
          </p:cNvSpPr>
          <p:nvPr/>
        </p:nvSpPr>
        <p:spPr bwMode="auto">
          <a:xfrm>
            <a:off x="7534536" y="957200"/>
            <a:ext cx="322524" cy="369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b</a:t>
            </a:r>
            <a:endParaRPr lang="en-US" altLang="ko-KR" sz="1800" dirty="0">
              <a:latin typeface="+mn-ea"/>
            </a:endParaRPr>
          </a:p>
        </p:txBody>
      </p:sp>
      <p:sp>
        <p:nvSpPr>
          <p:cNvPr id="122" name="Text Box 21"/>
          <p:cNvSpPr txBox="1">
            <a:spLocks noChangeArrowheads="1"/>
          </p:cNvSpPr>
          <p:nvPr/>
        </p:nvSpPr>
        <p:spPr bwMode="auto">
          <a:xfrm>
            <a:off x="8462627" y="1802946"/>
            <a:ext cx="293670" cy="369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c</a:t>
            </a:r>
            <a:endParaRPr lang="en-US" altLang="ko-KR" sz="1800" dirty="0">
              <a:latin typeface="+mn-ea"/>
            </a:endParaRPr>
          </a:p>
        </p:txBody>
      </p:sp>
      <p:sp>
        <p:nvSpPr>
          <p:cNvPr id="123" name="Text Box 21"/>
          <p:cNvSpPr txBox="1">
            <a:spLocks noChangeArrowheads="1"/>
          </p:cNvSpPr>
          <p:nvPr/>
        </p:nvSpPr>
        <p:spPr bwMode="auto">
          <a:xfrm>
            <a:off x="6300192" y="1625565"/>
            <a:ext cx="324128" cy="369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d</a:t>
            </a:r>
            <a:endParaRPr lang="en-US" altLang="ko-KR" sz="1800" dirty="0">
              <a:latin typeface="+mn-ea"/>
            </a:endParaRPr>
          </a:p>
        </p:txBody>
      </p:sp>
      <p:sp>
        <p:nvSpPr>
          <p:cNvPr id="124" name="Text Box 21"/>
          <p:cNvSpPr txBox="1">
            <a:spLocks noChangeArrowheads="1"/>
          </p:cNvSpPr>
          <p:nvPr/>
        </p:nvSpPr>
        <p:spPr bwMode="auto">
          <a:xfrm flipH="1">
            <a:off x="5098720" y="2735394"/>
            <a:ext cx="312088" cy="3667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e</a:t>
            </a:r>
            <a:endParaRPr lang="en-US" altLang="ko-KR" sz="1800" dirty="0">
              <a:latin typeface="+mn-ea"/>
            </a:endParaRPr>
          </a:p>
        </p:txBody>
      </p:sp>
      <p:sp>
        <p:nvSpPr>
          <p:cNvPr id="125" name="Text Box 21"/>
          <p:cNvSpPr txBox="1">
            <a:spLocks noChangeArrowheads="1"/>
          </p:cNvSpPr>
          <p:nvPr/>
        </p:nvSpPr>
        <p:spPr bwMode="auto">
          <a:xfrm>
            <a:off x="8019917" y="2771636"/>
            <a:ext cx="258404" cy="369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f</a:t>
            </a:r>
            <a:endParaRPr lang="en-US" altLang="ko-KR" sz="1800" dirty="0">
              <a:latin typeface="+mn-ea"/>
            </a:endParaRPr>
          </a:p>
        </p:txBody>
      </p:sp>
      <p:sp>
        <p:nvSpPr>
          <p:cNvPr id="130" name="Text Box 20"/>
          <p:cNvSpPr txBox="1">
            <a:spLocks noChangeArrowheads="1"/>
          </p:cNvSpPr>
          <p:nvPr/>
        </p:nvSpPr>
        <p:spPr bwMode="auto">
          <a:xfrm>
            <a:off x="1775960" y="1115452"/>
            <a:ext cx="312906" cy="369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a</a:t>
            </a:r>
            <a:endParaRPr lang="en-US" altLang="ko-KR" sz="1800" dirty="0">
              <a:latin typeface="+mn-ea"/>
            </a:endParaRPr>
          </a:p>
        </p:txBody>
      </p:sp>
      <p:sp>
        <p:nvSpPr>
          <p:cNvPr id="131" name="Text Box 20"/>
          <p:cNvSpPr txBox="1">
            <a:spLocks noChangeArrowheads="1"/>
          </p:cNvSpPr>
          <p:nvPr/>
        </p:nvSpPr>
        <p:spPr bwMode="auto">
          <a:xfrm>
            <a:off x="1775960" y="1520652"/>
            <a:ext cx="324128" cy="369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d</a:t>
            </a:r>
            <a:endParaRPr lang="en-US" altLang="ko-KR" sz="1800" dirty="0">
              <a:latin typeface="+mn-ea"/>
            </a:endParaRPr>
          </a:p>
        </p:txBody>
      </p:sp>
      <p:sp>
        <p:nvSpPr>
          <p:cNvPr id="132" name="Text Box 20"/>
          <p:cNvSpPr txBox="1">
            <a:spLocks noChangeArrowheads="1"/>
          </p:cNvSpPr>
          <p:nvPr/>
        </p:nvSpPr>
        <p:spPr bwMode="auto">
          <a:xfrm>
            <a:off x="1763688" y="1772816"/>
            <a:ext cx="312906" cy="369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a</a:t>
            </a:r>
            <a:endParaRPr lang="en-US" altLang="ko-KR" sz="1800" dirty="0">
              <a:latin typeface="+mn-ea"/>
            </a:endParaRPr>
          </a:p>
        </p:txBody>
      </p:sp>
      <p:sp>
        <p:nvSpPr>
          <p:cNvPr id="133" name="Text Box 20"/>
          <p:cNvSpPr txBox="1">
            <a:spLocks noChangeArrowheads="1"/>
          </p:cNvSpPr>
          <p:nvPr/>
        </p:nvSpPr>
        <p:spPr bwMode="auto">
          <a:xfrm>
            <a:off x="1763688" y="2123564"/>
            <a:ext cx="322524" cy="369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b</a:t>
            </a:r>
            <a:endParaRPr lang="en-US" altLang="ko-KR" sz="1800" dirty="0">
              <a:latin typeface="+mn-ea"/>
            </a:endParaRPr>
          </a:p>
        </p:txBody>
      </p:sp>
      <p:sp>
        <p:nvSpPr>
          <p:cNvPr id="134" name="Text Box 20"/>
          <p:cNvSpPr txBox="1">
            <a:spLocks noChangeArrowheads="1"/>
          </p:cNvSpPr>
          <p:nvPr/>
        </p:nvSpPr>
        <p:spPr bwMode="auto">
          <a:xfrm>
            <a:off x="1775960" y="2405128"/>
            <a:ext cx="324128" cy="369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d</a:t>
            </a:r>
            <a:endParaRPr lang="en-US" altLang="ko-KR" sz="1800" dirty="0">
              <a:latin typeface="+mn-ea"/>
            </a:endParaRPr>
          </a:p>
        </p:txBody>
      </p:sp>
      <p:sp>
        <p:nvSpPr>
          <p:cNvPr id="135" name="Text Box 20"/>
          <p:cNvSpPr txBox="1">
            <a:spLocks noChangeArrowheads="1"/>
          </p:cNvSpPr>
          <p:nvPr/>
        </p:nvSpPr>
        <p:spPr bwMode="auto">
          <a:xfrm>
            <a:off x="1775960" y="2693160"/>
            <a:ext cx="312906" cy="369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a</a:t>
            </a:r>
            <a:endParaRPr lang="en-US" altLang="ko-KR" sz="1800" dirty="0">
              <a:latin typeface="+mn-ea"/>
            </a:endParaRPr>
          </a:p>
        </p:txBody>
      </p:sp>
      <p:sp>
        <p:nvSpPr>
          <p:cNvPr id="136" name="Text Box 20"/>
          <p:cNvSpPr txBox="1">
            <a:spLocks noChangeArrowheads="1"/>
          </p:cNvSpPr>
          <p:nvPr/>
        </p:nvSpPr>
        <p:spPr bwMode="auto">
          <a:xfrm>
            <a:off x="1775960" y="2981192"/>
            <a:ext cx="312906" cy="369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e</a:t>
            </a:r>
            <a:endParaRPr lang="en-US" altLang="ko-KR" sz="1800" dirty="0">
              <a:latin typeface="+mn-ea"/>
            </a:endParaRPr>
          </a:p>
        </p:txBody>
      </p:sp>
      <p:sp>
        <p:nvSpPr>
          <p:cNvPr id="139" name="Text Box 20"/>
          <p:cNvSpPr txBox="1">
            <a:spLocks noChangeArrowheads="1"/>
          </p:cNvSpPr>
          <p:nvPr/>
        </p:nvSpPr>
        <p:spPr bwMode="auto">
          <a:xfrm>
            <a:off x="2903214" y="1115452"/>
            <a:ext cx="324128" cy="369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d</a:t>
            </a:r>
            <a:endParaRPr lang="en-US" altLang="ko-KR" sz="1800" dirty="0">
              <a:latin typeface="+mn-ea"/>
            </a:endParaRPr>
          </a:p>
        </p:txBody>
      </p:sp>
      <p:sp>
        <p:nvSpPr>
          <p:cNvPr id="140" name="Text Box 20"/>
          <p:cNvSpPr txBox="1">
            <a:spLocks noChangeArrowheads="1"/>
          </p:cNvSpPr>
          <p:nvPr/>
        </p:nvSpPr>
        <p:spPr bwMode="auto">
          <a:xfrm>
            <a:off x="3389416" y="1806064"/>
            <a:ext cx="306494" cy="369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e</a:t>
            </a:r>
            <a:endParaRPr lang="en-US" altLang="ko-KR" sz="1800" dirty="0">
              <a:latin typeface="+mn-ea"/>
            </a:endParaRPr>
          </a:p>
        </p:txBody>
      </p:sp>
      <p:sp>
        <p:nvSpPr>
          <p:cNvPr id="141" name="Text Box 20"/>
          <p:cNvSpPr txBox="1">
            <a:spLocks noChangeArrowheads="1"/>
          </p:cNvSpPr>
          <p:nvPr/>
        </p:nvSpPr>
        <p:spPr bwMode="auto">
          <a:xfrm>
            <a:off x="3407270" y="2117096"/>
            <a:ext cx="324128" cy="369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d</a:t>
            </a:r>
            <a:endParaRPr lang="en-US" altLang="ko-KR" sz="1800" dirty="0">
              <a:latin typeface="+mn-ea"/>
            </a:endParaRPr>
          </a:p>
        </p:txBody>
      </p:sp>
      <p:sp>
        <p:nvSpPr>
          <p:cNvPr id="142" name="Text Box 20"/>
          <p:cNvSpPr txBox="1">
            <a:spLocks noChangeArrowheads="1"/>
          </p:cNvSpPr>
          <p:nvPr/>
        </p:nvSpPr>
        <p:spPr bwMode="auto">
          <a:xfrm>
            <a:off x="3821812" y="2342412"/>
            <a:ext cx="258404" cy="369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f</a:t>
            </a:r>
            <a:endParaRPr lang="en-US" altLang="ko-KR" sz="1800" dirty="0">
              <a:latin typeface="+mn-ea"/>
            </a:endParaRPr>
          </a:p>
        </p:txBody>
      </p:sp>
      <p:sp>
        <p:nvSpPr>
          <p:cNvPr id="152" name="Text Box 20"/>
          <p:cNvSpPr txBox="1">
            <a:spLocks noChangeArrowheads="1"/>
          </p:cNvSpPr>
          <p:nvPr/>
        </p:nvSpPr>
        <p:spPr bwMode="auto">
          <a:xfrm>
            <a:off x="3954054" y="2621152"/>
            <a:ext cx="322524" cy="369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b</a:t>
            </a:r>
            <a:endParaRPr lang="en-US" altLang="ko-KR" sz="1800" dirty="0">
              <a:latin typeface="+mn-ea"/>
            </a:endParaRPr>
          </a:p>
        </p:txBody>
      </p:sp>
      <p:sp>
        <p:nvSpPr>
          <p:cNvPr id="153" name="Text Box 20"/>
          <p:cNvSpPr txBox="1">
            <a:spLocks noChangeArrowheads="1"/>
          </p:cNvSpPr>
          <p:nvPr/>
        </p:nvSpPr>
        <p:spPr bwMode="auto">
          <a:xfrm>
            <a:off x="3216120" y="1478316"/>
            <a:ext cx="306494" cy="369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e</a:t>
            </a:r>
            <a:endParaRPr lang="en-US" altLang="ko-KR" sz="1800" dirty="0">
              <a:latin typeface="+mn-ea"/>
            </a:endParaRPr>
          </a:p>
        </p:txBody>
      </p:sp>
      <p:sp>
        <p:nvSpPr>
          <p:cNvPr id="154" name="Text Box 20"/>
          <p:cNvSpPr txBox="1">
            <a:spLocks noChangeArrowheads="1"/>
          </p:cNvSpPr>
          <p:nvPr/>
        </p:nvSpPr>
        <p:spPr bwMode="auto">
          <a:xfrm>
            <a:off x="4209455" y="2918476"/>
            <a:ext cx="258404" cy="369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f</a:t>
            </a:r>
            <a:endParaRPr lang="en-US" altLang="ko-KR" sz="1800" dirty="0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2550" y="1565333"/>
            <a:ext cx="9749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n-ea"/>
              </a:rPr>
              <a:t>정렬된 리스트</a:t>
            </a:r>
            <a:endParaRPr lang="en-US" altLang="ko-KR" dirty="0" smtClean="0">
              <a:latin typeface="+mn-ea"/>
            </a:endParaRPr>
          </a:p>
          <a:p>
            <a:pPr algn="ctr"/>
            <a:r>
              <a:rPr lang="en-US" altLang="ko-KR" sz="2800" dirty="0" smtClean="0">
                <a:latin typeface="+mn-ea"/>
              </a:rPr>
              <a:t>L</a:t>
            </a:r>
            <a:endParaRPr lang="en-US" sz="2800" dirty="0"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01827" y="1083585"/>
            <a:ext cx="176433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67" name="Text Box 20"/>
          <p:cNvSpPr txBox="1">
            <a:spLocks noChangeArrowheads="1"/>
          </p:cNvSpPr>
          <p:nvPr/>
        </p:nvSpPr>
        <p:spPr bwMode="auto">
          <a:xfrm>
            <a:off x="8172400" y="2296471"/>
            <a:ext cx="309563" cy="3667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1</a:t>
            </a:r>
            <a:endParaRPr lang="en-US" altLang="ko-KR" sz="1800" dirty="0">
              <a:latin typeface="+mn-ea"/>
            </a:endParaRPr>
          </a:p>
        </p:txBody>
      </p:sp>
      <p:sp>
        <p:nvSpPr>
          <p:cNvPr id="62" name="Text Box 20"/>
          <p:cNvSpPr txBox="1">
            <a:spLocks noChangeArrowheads="1"/>
          </p:cNvSpPr>
          <p:nvPr/>
        </p:nvSpPr>
        <p:spPr bwMode="auto">
          <a:xfrm>
            <a:off x="5796136" y="1681670"/>
            <a:ext cx="309563" cy="3667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2</a:t>
            </a:r>
            <a:endParaRPr lang="en-US" altLang="ko-KR" sz="1800" dirty="0">
              <a:latin typeface="+mn-ea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939415" y="3405330"/>
            <a:ext cx="1921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+mn-ea"/>
              </a:rPr>
              <a:t>선분</a:t>
            </a:r>
            <a:r>
              <a:rPr lang="en-US" altLang="ko-KR" sz="2000" dirty="0" smtClean="0">
                <a:latin typeface="+mn-ea"/>
              </a:rPr>
              <a:t> (</a:t>
            </a:r>
            <a:r>
              <a:rPr lang="en-US" altLang="ko-KR" sz="2000" dirty="0" err="1" smtClean="0">
                <a:latin typeface="+mn-ea"/>
              </a:rPr>
              <a:t>a,d</a:t>
            </a:r>
            <a:r>
              <a:rPr lang="en-US" altLang="ko-KR" sz="2000" dirty="0" smtClean="0">
                <a:latin typeface="+mn-ea"/>
              </a:rPr>
              <a:t>) </a:t>
            </a:r>
            <a:r>
              <a:rPr lang="ko-KR" altLang="en-US" sz="2000" dirty="0" smtClean="0">
                <a:latin typeface="+mn-ea"/>
              </a:rPr>
              <a:t>추가</a:t>
            </a:r>
            <a:endParaRPr lang="en-US" altLang="ko-KR" sz="2000" dirty="0" smtClean="0">
              <a:latin typeface="+mn-e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2197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4"/>
          <p:cNvSpPr>
            <a:spLocks noChangeArrowheads="1"/>
          </p:cNvSpPr>
          <p:nvPr/>
        </p:nvSpPr>
        <p:spPr bwMode="auto">
          <a:xfrm>
            <a:off x="5651087" y="1548358"/>
            <a:ext cx="180000" cy="180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1800" dirty="0">
              <a:latin typeface="+mn-ea"/>
            </a:endParaRPr>
          </a:p>
        </p:txBody>
      </p:sp>
      <p:sp>
        <p:nvSpPr>
          <p:cNvPr id="11" name="Oval 5"/>
          <p:cNvSpPr>
            <a:spLocks noChangeArrowheads="1"/>
          </p:cNvSpPr>
          <p:nvPr/>
        </p:nvSpPr>
        <p:spPr bwMode="auto">
          <a:xfrm>
            <a:off x="7632288" y="1429533"/>
            <a:ext cx="180000" cy="180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1800" dirty="0">
              <a:latin typeface="+mn-ea"/>
            </a:endParaRPr>
          </a:p>
        </p:txBody>
      </p:sp>
      <p:sp>
        <p:nvSpPr>
          <p:cNvPr id="12" name="Oval 6"/>
          <p:cNvSpPr>
            <a:spLocks noChangeArrowheads="1"/>
          </p:cNvSpPr>
          <p:nvPr/>
        </p:nvSpPr>
        <p:spPr bwMode="auto">
          <a:xfrm>
            <a:off x="6336887" y="2157958"/>
            <a:ext cx="180000" cy="180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1800" dirty="0">
              <a:latin typeface="+mn-ea"/>
            </a:endParaRPr>
          </a:p>
        </p:txBody>
      </p:sp>
      <p:sp>
        <p:nvSpPr>
          <p:cNvPr id="13" name="Oval 7"/>
          <p:cNvSpPr>
            <a:spLocks noChangeArrowheads="1"/>
          </p:cNvSpPr>
          <p:nvPr/>
        </p:nvSpPr>
        <p:spPr bwMode="auto">
          <a:xfrm>
            <a:off x="5346287" y="2843758"/>
            <a:ext cx="180000" cy="180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1800" dirty="0">
              <a:latin typeface="+mn-ea"/>
            </a:endParaRPr>
          </a:p>
        </p:txBody>
      </p:sp>
      <p:sp>
        <p:nvSpPr>
          <p:cNvPr id="14" name="Oval 8"/>
          <p:cNvSpPr>
            <a:spLocks noChangeArrowheads="1"/>
          </p:cNvSpPr>
          <p:nvPr/>
        </p:nvSpPr>
        <p:spPr bwMode="auto">
          <a:xfrm>
            <a:off x="8318086" y="2127002"/>
            <a:ext cx="180000" cy="180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1800" dirty="0">
              <a:latin typeface="+mn-ea"/>
            </a:endParaRPr>
          </a:p>
        </p:txBody>
      </p:sp>
      <p:sp>
        <p:nvSpPr>
          <p:cNvPr id="15" name="Oval 9"/>
          <p:cNvSpPr>
            <a:spLocks noChangeArrowheads="1"/>
          </p:cNvSpPr>
          <p:nvPr/>
        </p:nvSpPr>
        <p:spPr bwMode="auto">
          <a:xfrm>
            <a:off x="7909750" y="2843758"/>
            <a:ext cx="180000" cy="180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1800" dirty="0">
              <a:latin typeface="+mn-ea"/>
            </a:endParaRPr>
          </a:p>
        </p:txBody>
      </p:sp>
      <p:cxnSp>
        <p:nvCxnSpPr>
          <p:cNvPr id="16" name="AutoShape 10"/>
          <p:cNvCxnSpPr>
            <a:cxnSpLocks noChangeShapeType="1"/>
            <a:stCxn id="10" idx="5"/>
            <a:endCxn id="12" idx="1"/>
          </p:cNvCxnSpPr>
          <p:nvPr/>
        </p:nvCxnSpPr>
        <p:spPr bwMode="auto">
          <a:xfrm>
            <a:off x="5804727" y="1701998"/>
            <a:ext cx="558520" cy="482320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AutoShape 11"/>
          <p:cNvCxnSpPr>
            <a:cxnSpLocks noChangeShapeType="1"/>
            <a:stCxn id="12" idx="3"/>
            <a:endCxn id="13" idx="7"/>
          </p:cNvCxnSpPr>
          <p:nvPr/>
        </p:nvCxnSpPr>
        <p:spPr bwMode="auto">
          <a:xfrm flipH="1">
            <a:off x="5499927" y="2311598"/>
            <a:ext cx="863320" cy="558520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AutoShape 12"/>
          <p:cNvCxnSpPr>
            <a:cxnSpLocks noChangeShapeType="1"/>
            <a:stCxn id="10" idx="3"/>
            <a:endCxn id="13" idx="0"/>
          </p:cNvCxnSpPr>
          <p:nvPr/>
        </p:nvCxnSpPr>
        <p:spPr bwMode="auto">
          <a:xfrm flipH="1">
            <a:off x="5436287" y="1701998"/>
            <a:ext cx="241160" cy="1141760"/>
          </a:xfrm>
          <a:prstGeom prst="straightConnector1">
            <a:avLst/>
          </a:prstGeom>
          <a:noFill/>
          <a:ln w="635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AutoShape 13"/>
          <p:cNvCxnSpPr>
            <a:cxnSpLocks noChangeShapeType="1"/>
            <a:stCxn id="12" idx="6"/>
            <a:endCxn id="15" idx="1"/>
          </p:cNvCxnSpPr>
          <p:nvPr/>
        </p:nvCxnSpPr>
        <p:spPr bwMode="auto">
          <a:xfrm>
            <a:off x="6516887" y="2247958"/>
            <a:ext cx="1419223" cy="622160"/>
          </a:xfrm>
          <a:prstGeom prst="straightConnector1">
            <a:avLst/>
          </a:prstGeom>
          <a:noFill/>
          <a:ln w="635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AutoShape 14"/>
          <p:cNvCxnSpPr>
            <a:cxnSpLocks noChangeShapeType="1"/>
            <a:stCxn id="13" idx="6"/>
            <a:endCxn id="15" idx="2"/>
          </p:cNvCxnSpPr>
          <p:nvPr/>
        </p:nvCxnSpPr>
        <p:spPr bwMode="auto">
          <a:xfrm>
            <a:off x="5526287" y="2933758"/>
            <a:ext cx="2383463" cy="0"/>
          </a:xfrm>
          <a:prstGeom prst="straightConnector1">
            <a:avLst/>
          </a:prstGeom>
          <a:noFill/>
          <a:ln w="635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AutoShape 15"/>
          <p:cNvCxnSpPr>
            <a:cxnSpLocks noChangeShapeType="1"/>
            <a:stCxn id="10" idx="6"/>
            <a:endCxn id="11" idx="2"/>
          </p:cNvCxnSpPr>
          <p:nvPr/>
        </p:nvCxnSpPr>
        <p:spPr bwMode="auto">
          <a:xfrm flipV="1">
            <a:off x="5831087" y="1519533"/>
            <a:ext cx="1801201" cy="118825"/>
          </a:xfrm>
          <a:prstGeom prst="straightConnector1">
            <a:avLst/>
          </a:prstGeom>
          <a:noFill/>
          <a:ln w="3175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AutoShape 16"/>
          <p:cNvCxnSpPr>
            <a:cxnSpLocks noChangeShapeType="1"/>
            <a:stCxn id="12" idx="7"/>
            <a:endCxn id="11" idx="3"/>
          </p:cNvCxnSpPr>
          <p:nvPr/>
        </p:nvCxnSpPr>
        <p:spPr bwMode="auto">
          <a:xfrm flipV="1">
            <a:off x="6490527" y="1583173"/>
            <a:ext cx="1168121" cy="601145"/>
          </a:xfrm>
          <a:prstGeom prst="straightConnector1">
            <a:avLst/>
          </a:prstGeom>
          <a:noFill/>
          <a:ln w="635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AutoShape 17"/>
          <p:cNvCxnSpPr>
            <a:cxnSpLocks noChangeShapeType="1"/>
            <a:stCxn id="14" idx="1"/>
            <a:endCxn id="11" idx="5"/>
          </p:cNvCxnSpPr>
          <p:nvPr/>
        </p:nvCxnSpPr>
        <p:spPr bwMode="auto">
          <a:xfrm flipH="1" flipV="1">
            <a:off x="7785928" y="1583173"/>
            <a:ext cx="558518" cy="570189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AutoShape 18"/>
          <p:cNvCxnSpPr>
            <a:cxnSpLocks noChangeShapeType="1"/>
            <a:stCxn id="15" idx="7"/>
            <a:endCxn id="14" idx="3"/>
          </p:cNvCxnSpPr>
          <p:nvPr/>
        </p:nvCxnSpPr>
        <p:spPr bwMode="auto">
          <a:xfrm flipV="1">
            <a:off x="8063390" y="2280642"/>
            <a:ext cx="281056" cy="589476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Text Box 20"/>
          <p:cNvSpPr txBox="1">
            <a:spLocks noChangeArrowheads="1"/>
          </p:cNvSpPr>
          <p:nvPr/>
        </p:nvSpPr>
        <p:spPr bwMode="auto">
          <a:xfrm>
            <a:off x="8089750" y="1567154"/>
            <a:ext cx="309563" cy="3667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1</a:t>
            </a:r>
            <a:endParaRPr lang="en-US" altLang="ko-KR" sz="1800" dirty="0">
              <a:latin typeface="+mn-ea"/>
            </a:endParaRPr>
          </a:p>
        </p:txBody>
      </p:sp>
      <p:cxnSp>
        <p:nvCxnSpPr>
          <p:cNvPr id="108" name="AutoShape 17"/>
          <p:cNvCxnSpPr>
            <a:cxnSpLocks noChangeShapeType="1"/>
          </p:cNvCxnSpPr>
          <p:nvPr/>
        </p:nvCxnSpPr>
        <p:spPr bwMode="auto">
          <a:xfrm flipH="1">
            <a:off x="2063991" y="1556791"/>
            <a:ext cx="1116000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9" name="Text Box 20"/>
          <p:cNvSpPr txBox="1">
            <a:spLocks noChangeArrowheads="1"/>
          </p:cNvSpPr>
          <p:nvPr/>
        </p:nvSpPr>
        <p:spPr bwMode="auto">
          <a:xfrm>
            <a:off x="1343912" y="1406104"/>
            <a:ext cx="309563" cy="3667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3</a:t>
            </a:r>
            <a:endParaRPr lang="en-US" altLang="ko-KR" sz="1800" dirty="0">
              <a:latin typeface="+mn-ea"/>
            </a:endParaRPr>
          </a:p>
        </p:txBody>
      </p:sp>
      <p:cxnSp>
        <p:nvCxnSpPr>
          <p:cNvPr id="110" name="AutoShape 17"/>
          <p:cNvCxnSpPr>
            <a:cxnSpLocks noChangeShapeType="1"/>
          </p:cNvCxnSpPr>
          <p:nvPr/>
        </p:nvCxnSpPr>
        <p:spPr bwMode="auto">
          <a:xfrm flipH="1">
            <a:off x="2063991" y="1989043"/>
            <a:ext cx="1332000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1" name="Text Box 20"/>
          <p:cNvSpPr txBox="1">
            <a:spLocks noChangeArrowheads="1"/>
          </p:cNvSpPr>
          <p:nvPr/>
        </p:nvSpPr>
        <p:spPr bwMode="auto">
          <a:xfrm>
            <a:off x="1343912" y="1838356"/>
            <a:ext cx="309563" cy="3667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4</a:t>
            </a:r>
            <a:endParaRPr lang="en-US" altLang="ko-KR" sz="1800" dirty="0">
              <a:latin typeface="+mn-ea"/>
            </a:endParaRPr>
          </a:p>
        </p:txBody>
      </p:sp>
      <p:cxnSp>
        <p:nvCxnSpPr>
          <p:cNvPr id="112" name="AutoShape 17"/>
          <p:cNvCxnSpPr>
            <a:cxnSpLocks noChangeShapeType="1"/>
          </p:cNvCxnSpPr>
          <p:nvPr/>
        </p:nvCxnSpPr>
        <p:spPr bwMode="auto">
          <a:xfrm flipH="1">
            <a:off x="2063991" y="2277075"/>
            <a:ext cx="1332000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3" name="Text Box 20"/>
          <p:cNvSpPr txBox="1">
            <a:spLocks noChangeArrowheads="1"/>
          </p:cNvSpPr>
          <p:nvPr/>
        </p:nvSpPr>
        <p:spPr bwMode="auto">
          <a:xfrm>
            <a:off x="1343912" y="2126388"/>
            <a:ext cx="309563" cy="3667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4</a:t>
            </a:r>
            <a:endParaRPr lang="en-US" altLang="ko-KR" sz="1800" dirty="0">
              <a:latin typeface="+mn-ea"/>
            </a:endParaRPr>
          </a:p>
        </p:txBody>
      </p:sp>
      <p:cxnSp>
        <p:nvCxnSpPr>
          <p:cNvPr id="114" name="AutoShape 17"/>
          <p:cNvCxnSpPr>
            <a:cxnSpLocks noChangeShapeType="1"/>
          </p:cNvCxnSpPr>
          <p:nvPr/>
        </p:nvCxnSpPr>
        <p:spPr bwMode="auto">
          <a:xfrm flipH="1">
            <a:off x="2063991" y="2565107"/>
            <a:ext cx="1764000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5" name="Text Box 20"/>
          <p:cNvSpPr txBox="1">
            <a:spLocks noChangeArrowheads="1"/>
          </p:cNvSpPr>
          <p:nvPr/>
        </p:nvSpPr>
        <p:spPr bwMode="auto">
          <a:xfrm>
            <a:off x="1343912" y="2414420"/>
            <a:ext cx="309563" cy="3667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7</a:t>
            </a:r>
            <a:endParaRPr lang="en-US" altLang="ko-KR" sz="1800" dirty="0">
              <a:latin typeface="+mn-ea"/>
            </a:endParaRPr>
          </a:p>
        </p:txBody>
      </p:sp>
      <p:cxnSp>
        <p:nvCxnSpPr>
          <p:cNvPr id="116" name="AutoShape 17"/>
          <p:cNvCxnSpPr>
            <a:cxnSpLocks noChangeShapeType="1"/>
          </p:cNvCxnSpPr>
          <p:nvPr/>
        </p:nvCxnSpPr>
        <p:spPr bwMode="auto">
          <a:xfrm flipH="1">
            <a:off x="2063991" y="2853139"/>
            <a:ext cx="1872000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7" name="Text Box 20"/>
          <p:cNvSpPr txBox="1">
            <a:spLocks noChangeArrowheads="1"/>
          </p:cNvSpPr>
          <p:nvPr/>
        </p:nvSpPr>
        <p:spPr bwMode="auto">
          <a:xfrm>
            <a:off x="1343912" y="2702452"/>
            <a:ext cx="309563" cy="3667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8</a:t>
            </a:r>
            <a:endParaRPr lang="en-US" altLang="ko-KR" sz="1800" dirty="0">
              <a:latin typeface="+mn-ea"/>
            </a:endParaRPr>
          </a:p>
        </p:txBody>
      </p:sp>
      <p:cxnSp>
        <p:nvCxnSpPr>
          <p:cNvPr id="118" name="AutoShape 17"/>
          <p:cNvCxnSpPr>
            <a:cxnSpLocks noChangeShapeType="1"/>
          </p:cNvCxnSpPr>
          <p:nvPr/>
        </p:nvCxnSpPr>
        <p:spPr bwMode="auto">
          <a:xfrm flipH="1">
            <a:off x="2063991" y="3134499"/>
            <a:ext cx="2088000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Text Box 20"/>
          <p:cNvSpPr txBox="1">
            <a:spLocks noChangeArrowheads="1"/>
          </p:cNvSpPr>
          <p:nvPr/>
        </p:nvSpPr>
        <p:spPr bwMode="auto">
          <a:xfrm>
            <a:off x="1343912" y="2983812"/>
            <a:ext cx="309563" cy="3667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9</a:t>
            </a:r>
            <a:endParaRPr lang="en-US" altLang="ko-KR" sz="1800" dirty="0">
              <a:latin typeface="+mn-ea"/>
            </a:endParaRPr>
          </a:p>
        </p:txBody>
      </p:sp>
      <p:sp>
        <p:nvSpPr>
          <p:cNvPr id="120" name="Text Box 21"/>
          <p:cNvSpPr txBox="1">
            <a:spLocks noChangeArrowheads="1"/>
          </p:cNvSpPr>
          <p:nvPr/>
        </p:nvSpPr>
        <p:spPr bwMode="auto">
          <a:xfrm>
            <a:off x="5437713" y="1225752"/>
            <a:ext cx="309562" cy="3667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a</a:t>
            </a:r>
            <a:endParaRPr lang="en-US" altLang="ko-KR" sz="1800" dirty="0">
              <a:latin typeface="+mn-ea"/>
            </a:endParaRPr>
          </a:p>
        </p:txBody>
      </p:sp>
      <p:sp>
        <p:nvSpPr>
          <p:cNvPr id="121" name="Text Box 21"/>
          <p:cNvSpPr txBox="1">
            <a:spLocks noChangeArrowheads="1"/>
          </p:cNvSpPr>
          <p:nvPr/>
        </p:nvSpPr>
        <p:spPr bwMode="auto">
          <a:xfrm>
            <a:off x="7534536" y="1101216"/>
            <a:ext cx="322524" cy="369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b</a:t>
            </a:r>
            <a:endParaRPr lang="en-US" altLang="ko-KR" sz="1800" dirty="0">
              <a:latin typeface="+mn-ea"/>
            </a:endParaRPr>
          </a:p>
        </p:txBody>
      </p:sp>
      <p:sp>
        <p:nvSpPr>
          <p:cNvPr id="122" name="Text Box 21"/>
          <p:cNvSpPr txBox="1">
            <a:spLocks noChangeArrowheads="1"/>
          </p:cNvSpPr>
          <p:nvPr/>
        </p:nvSpPr>
        <p:spPr bwMode="auto">
          <a:xfrm>
            <a:off x="8462627" y="1946962"/>
            <a:ext cx="293670" cy="369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c</a:t>
            </a:r>
            <a:endParaRPr lang="en-US" altLang="ko-KR" sz="1800" dirty="0">
              <a:latin typeface="+mn-ea"/>
            </a:endParaRPr>
          </a:p>
        </p:txBody>
      </p:sp>
      <p:sp>
        <p:nvSpPr>
          <p:cNvPr id="123" name="Text Box 21"/>
          <p:cNvSpPr txBox="1">
            <a:spLocks noChangeArrowheads="1"/>
          </p:cNvSpPr>
          <p:nvPr/>
        </p:nvSpPr>
        <p:spPr bwMode="auto">
          <a:xfrm>
            <a:off x="6300192" y="1769581"/>
            <a:ext cx="324128" cy="369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d</a:t>
            </a:r>
            <a:endParaRPr lang="en-US" altLang="ko-KR" sz="1800" dirty="0">
              <a:latin typeface="+mn-ea"/>
            </a:endParaRPr>
          </a:p>
        </p:txBody>
      </p:sp>
      <p:sp>
        <p:nvSpPr>
          <p:cNvPr id="124" name="Text Box 21"/>
          <p:cNvSpPr txBox="1">
            <a:spLocks noChangeArrowheads="1"/>
          </p:cNvSpPr>
          <p:nvPr/>
        </p:nvSpPr>
        <p:spPr bwMode="auto">
          <a:xfrm flipH="1">
            <a:off x="5098720" y="2879410"/>
            <a:ext cx="312088" cy="3667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e</a:t>
            </a:r>
            <a:endParaRPr lang="en-US" altLang="ko-KR" sz="1800" dirty="0">
              <a:latin typeface="+mn-ea"/>
            </a:endParaRPr>
          </a:p>
        </p:txBody>
      </p:sp>
      <p:sp>
        <p:nvSpPr>
          <p:cNvPr id="125" name="Text Box 21"/>
          <p:cNvSpPr txBox="1">
            <a:spLocks noChangeArrowheads="1"/>
          </p:cNvSpPr>
          <p:nvPr/>
        </p:nvSpPr>
        <p:spPr bwMode="auto">
          <a:xfrm>
            <a:off x="8019917" y="2915652"/>
            <a:ext cx="258404" cy="369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f</a:t>
            </a:r>
            <a:endParaRPr lang="en-US" altLang="ko-KR" sz="1800" dirty="0">
              <a:latin typeface="+mn-ea"/>
            </a:endParaRPr>
          </a:p>
        </p:txBody>
      </p:sp>
      <p:sp>
        <p:nvSpPr>
          <p:cNvPr id="131" name="Text Box 20"/>
          <p:cNvSpPr txBox="1">
            <a:spLocks noChangeArrowheads="1"/>
          </p:cNvSpPr>
          <p:nvPr/>
        </p:nvSpPr>
        <p:spPr bwMode="auto">
          <a:xfrm>
            <a:off x="1775960" y="1383104"/>
            <a:ext cx="324128" cy="369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d</a:t>
            </a:r>
            <a:endParaRPr lang="en-US" altLang="ko-KR" sz="1800" dirty="0">
              <a:latin typeface="+mn-ea"/>
            </a:endParaRPr>
          </a:p>
        </p:txBody>
      </p:sp>
      <p:sp>
        <p:nvSpPr>
          <p:cNvPr id="132" name="Text Box 20"/>
          <p:cNvSpPr txBox="1">
            <a:spLocks noChangeArrowheads="1"/>
          </p:cNvSpPr>
          <p:nvPr/>
        </p:nvSpPr>
        <p:spPr bwMode="auto">
          <a:xfrm>
            <a:off x="1763688" y="1772816"/>
            <a:ext cx="312906" cy="369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a</a:t>
            </a:r>
            <a:endParaRPr lang="en-US" altLang="ko-KR" sz="1800" dirty="0">
              <a:latin typeface="+mn-ea"/>
            </a:endParaRPr>
          </a:p>
        </p:txBody>
      </p:sp>
      <p:sp>
        <p:nvSpPr>
          <p:cNvPr id="133" name="Text Box 20"/>
          <p:cNvSpPr txBox="1">
            <a:spLocks noChangeArrowheads="1"/>
          </p:cNvSpPr>
          <p:nvPr/>
        </p:nvSpPr>
        <p:spPr bwMode="auto">
          <a:xfrm>
            <a:off x="1763688" y="2096716"/>
            <a:ext cx="322524" cy="369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b</a:t>
            </a:r>
            <a:endParaRPr lang="en-US" altLang="ko-KR" sz="1800" dirty="0">
              <a:latin typeface="+mn-ea"/>
            </a:endParaRPr>
          </a:p>
        </p:txBody>
      </p:sp>
      <p:sp>
        <p:nvSpPr>
          <p:cNvPr id="134" name="Text Box 20"/>
          <p:cNvSpPr txBox="1">
            <a:spLocks noChangeArrowheads="1"/>
          </p:cNvSpPr>
          <p:nvPr/>
        </p:nvSpPr>
        <p:spPr bwMode="auto">
          <a:xfrm>
            <a:off x="1775960" y="2405128"/>
            <a:ext cx="324128" cy="369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d</a:t>
            </a:r>
            <a:endParaRPr lang="en-US" altLang="ko-KR" sz="1800" dirty="0">
              <a:latin typeface="+mn-ea"/>
            </a:endParaRPr>
          </a:p>
        </p:txBody>
      </p:sp>
      <p:sp>
        <p:nvSpPr>
          <p:cNvPr id="135" name="Text Box 20"/>
          <p:cNvSpPr txBox="1">
            <a:spLocks noChangeArrowheads="1"/>
          </p:cNvSpPr>
          <p:nvPr/>
        </p:nvSpPr>
        <p:spPr bwMode="auto">
          <a:xfrm>
            <a:off x="1775960" y="2693160"/>
            <a:ext cx="312906" cy="369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a</a:t>
            </a:r>
            <a:endParaRPr lang="en-US" altLang="ko-KR" sz="1800" dirty="0">
              <a:latin typeface="+mn-ea"/>
            </a:endParaRPr>
          </a:p>
        </p:txBody>
      </p:sp>
      <p:sp>
        <p:nvSpPr>
          <p:cNvPr id="136" name="Text Box 20"/>
          <p:cNvSpPr txBox="1">
            <a:spLocks noChangeArrowheads="1"/>
          </p:cNvSpPr>
          <p:nvPr/>
        </p:nvSpPr>
        <p:spPr bwMode="auto">
          <a:xfrm>
            <a:off x="1775960" y="2981192"/>
            <a:ext cx="312906" cy="369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e</a:t>
            </a:r>
            <a:endParaRPr lang="en-US" altLang="ko-KR" sz="1800" dirty="0">
              <a:latin typeface="+mn-ea"/>
            </a:endParaRPr>
          </a:p>
        </p:txBody>
      </p:sp>
      <p:sp>
        <p:nvSpPr>
          <p:cNvPr id="140" name="Text Box 20"/>
          <p:cNvSpPr txBox="1">
            <a:spLocks noChangeArrowheads="1"/>
          </p:cNvSpPr>
          <p:nvPr/>
        </p:nvSpPr>
        <p:spPr bwMode="auto">
          <a:xfrm>
            <a:off x="3389416" y="1806064"/>
            <a:ext cx="306494" cy="369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e</a:t>
            </a:r>
            <a:endParaRPr lang="en-US" altLang="ko-KR" sz="1800" dirty="0">
              <a:latin typeface="+mn-ea"/>
            </a:endParaRPr>
          </a:p>
        </p:txBody>
      </p:sp>
      <p:sp>
        <p:nvSpPr>
          <p:cNvPr id="141" name="Text Box 20"/>
          <p:cNvSpPr txBox="1">
            <a:spLocks noChangeArrowheads="1"/>
          </p:cNvSpPr>
          <p:nvPr/>
        </p:nvSpPr>
        <p:spPr bwMode="auto">
          <a:xfrm>
            <a:off x="3407270" y="2117096"/>
            <a:ext cx="324128" cy="369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d</a:t>
            </a:r>
            <a:endParaRPr lang="en-US" altLang="ko-KR" sz="1800" dirty="0">
              <a:latin typeface="+mn-ea"/>
            </a:endParaRPr>
          </a:p>
        </p:txBody>
      </p:sp>
      <p:sp>
        <p:nvSpPr>
          <p:cNvPr id="142" name="Text Box 20"/>
          <p:cNvSpPr txBox="1">
            <a:spLocks noChangeArrowheads="1"/>
          </p:cNvSpPr>
          <p:nvPr/>
        </p:nvSpPr>
        <p:spPr bwMode="auto">
          <a:xfrm>
            <a:off x="3821812" y="2342412"/>
            <a:ext cx="258404" cy="369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f</a:t>
            </a:r>
            <a:endParaRPr lang="en-US" altLang="ko-KR" sz="1800" dirty="0">
              <a:latin typeface="+mn-ea"/>
            </a:endParaRPr>
          </a:p>
        </p:txBody>
      </p:sp>
      <p:sp>
        <p:nvSpPr>
          <p:cNvPr id="152" name="Text Box 20"/>
          <p:cNvSpPr txBox="1">
            <a:spLocks noChangeArrowheads="1"/>
          </p:cNvSpPr>
          <p:nvPr/>
        </p:nvSpPr>
        <p:spPr bwMode="auto">
          <a:xfrm>
            <a:off x="3954054" y="2621152"/>
            <a:ext cx="322524" cy="369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b</a:t>
            </a:r>
            <a:endParaRPr lang="en-US" altLang="ko-KR" sz="1800" dirty="0">
              <a:latin typeface="+mn-ea"/>
            </a:endParaRPr>
          </a:p>
        </p:txBody>
      </p:sp>
      <p:sp>
        <p:nvSpPr>
          <p:cNvPr id="153" name="Text Box 20"/>
          <p:cNvSpPr txBox="1">
            <a:spLocks noChangeArrowheads="1"/>
          </p:cNvSpPr>
          <p:nvPr/>
        </p:nvSpPr>
        <p:spPr bwMode="auto">
          <a:xfrm>
            <a:off x="3216120" y="1340768"/>
            <a:ext cx="306494" cy="369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e</a:t>
            </a:r>
            <a:endParaRPr lang="en-US" altLang="ko-KR" sz="1800" dirty="0">
              <a:latin typeface="+mn-ea"/>
            </a:endParaRPr>
          </a:p>
        </p:txBody>
      </p:sp>
      <p:sp>
        <p:nvSpPr>
          <p:cNvPr id="154" name="Text Box 20"/>
          <p:cNvSpPr txBox="1">
            <a:spLocks noChangeArrowheads="1"/>
          </p:cNvSpPr>
          <p:nvPr/>
        </p:nvSpPr>
        <p:spPr bwMode="auto">
          <a:xfrm>
            <a:off x="4209455" y="2918476"/>
            <a:ext cx="258404" cy="369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f</a:t>
            </a:r>
            <a:endParaRPr lang="en-US" altLang="ko-KR" sz="1800" dirty="0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512" y="1695434"/>
            <a:ext cx="9749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n-ea"/>
              </a:rPr>
              <a:t>정렬된 리스트</a:t>
            </a:r>
            <a:endParaRPr lang="en-US" altLang="ko-KR" dirty="0" smtClean="0">
              <a:latin typeface="+mn-ea"/>
            </a:endParaRPr>
          </a:p>
          <a:p>
            <a:pPr algn="ctr"/>
            <a:r>
              <a:rPr lang="en-US" altLang="ko-KR" sz="2800" dirty="0" smtClean="0">
                <a:latin typeface="+mn-ea"/>
              </a:rPr>
              <a:t>L</a:t>
            </a:r>
            <a:endParaRPr lang="en-US" sz="2800" dirty="0"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02153" y="1351912"/>
            <a:ext cx="226173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67" name="Text Box 20"/>
          <p:cNvSpPr txBox="1">
            <a:spLocks noChangeArrowheads="1"/>
          </p:cNvSpPr>
          <p:nvPr/>
        </p:nvSpPr>
        <p:spPr bwMode="auto">
          <a:xfrm>
            <a:off x="8172400" y="2440487"/>
            <a:ext cx="309563" cy="3667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1</a:t>
            </a:r>
            <a:endParaRPr lang="en-US" altLang="ko-KR" sz="1800" dirty="0">
              <a:latin typeface="+mn-ea"/>
            </a:endParaRPr>
          </a:p>
        </p:txBody>
      </p:sp>
      <p:sp>
        <p:nvSpPr>
          <p:cNvPr id="55" name="Text Box 20"/>
          <p:cNvSpPr txBox="1">
            <a:spLocks noChangeArrowheads="1"/>
          </p:cNvSpPr>
          <p:nvPr/>
        </p:nvSpPr>
        <p:spPr bwMode="auto">
          <a:xfrm>
            <a:off x="5796136" y="1825686"/>
            <a:ext cx="309563" cy="3667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2</a:t>
            </a:r>
            <a:endParaRPr lang="en-US" altLang="ko-KR" sz="1800" dirty="0">
              <a:latin typeface="+mn-ea"/>
            </a:endParaRPr>
          </a:p>
        </p:txBody>
      </p:sp>
      <p:sp>
        <p:nvSpPr>
          <p:cNvPr id="56" name="Text Box 20"/>
          <p:cNvSpPr txBox="1">
            <a:spLocks noChangeArrowheads="1"/>
          </p:cNvSpPr>
          <p:nvPr/>
        </p:nvSpPr>
        <p:spPr bwMode="auto">
          <a:xfrm>
            <a:off x="5950917" y="2512495"/>
            <a:ext cx="309563" cy="3667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3</a:t>
            </a:r>
            <a:endParaRPr lang="en-US" altLang="ko-KR" sz="1800" dirty="0">
              <a:latin typeface="+mn-ea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939415" y="3405330"/>
            <a:ext cx="1921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+mn-ea"/>
              </a:rPr>
              <a:t>선분</a:t>
            </a:r>
            <a:r>
              <a:rPr lang="en-US" altLang="ko-KR" sz="2000" dirty="0" smtClean="0">
                <a:latin typeface="+mn-ea"/>
              </a:rPr>
              <a:t> (</a:t>
            </a:r>
            <a:r>
              <a:rPr lang="en-US" altLang="ko-KR" sz="2000" dirty="0" err="1" smtClean="0">
                <a:latin typeface="+mn-ea"/>
              </a:rPr>
              <a:t>d,e</a:t>
            </a:r>
            <a:r>
              <a:rPr lang="en-US" altLang="ko-KR" sz="2000" dirty="0" smtClean="0">
                <a:latin typeface="+mn-ea"/>
              </a:rPr>
              <a:t>) </a:t>
            </a:r>
            <a:r>
              <a:rPr lang="ko-KR" altLang="en-US" sz="2000" dirty="0" smtClean="0">
                <a:latin typeface="+mn-ea"/>
              </a:rPr>
              <a:t>추가</a:t>
            </a:r>
            <a:endParaRPr lang="en-US" altLang="ko-KR" sz="2000" dirty="0" smtClean="0">
              <a:latin typeface="+mn-e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2689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4"/>
          <p:cNvSpPr>
            <a:spLocks noChangeArrowheads="1"/>
          </p:cNvSpPr>
          <p:nvPr/>
        </p:nvSpPr>
        <p:spPr bwMode="auto">
          <a:xfrm>
            <a:off x="6006500" y="1178586"/>
            <a:ext cx="180000" cy="180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1800" dirty="0">
              <a:latin typeface="+mn-ea"/>
            </a:endParaRPr>
          </a:p>
        </p:txBody>
      </p:sp>
      <p:sp>
        <p:nvSpPr>
          <p:cNvPr id="11" name="Oval 5"/>
          <p:cNvSpPr>
            <a:spLocks noChangeArrowheads="1"/>
          </p:cNvSpPr>
          <p:nvPr/>
        </p:nvSpPr>
        <p:spPr bwMode="auto">
          <a:xfrm>
            <a:off x="7987701" y="1059761"/>
            <a:ext cx="180000" cy="180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1800" dirty="0">
              <a:latin typeface="+mn-ea"/>
            </a:endParaRPr>
          </a:p>
        </p:txBody>
      </p:sp>
      <p:sp>
        <p:nvSpPr>
          <p:cNvPr id="12" name="Oval 6"/>
          <p:cNvSpPr>
            <a:spLocks noChangeArrowheads="1"/>
          </p:cNvSpPr>
          <p:nvPr/>
        </p:nvSpPr>
        <p:spPr bwMode="auto">
          <a:xfrm>
            <a:off x="6692300" y="1788186"/>
            <a:ext cx="180000" cy="180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1800" dirty="0">
              <a:latin typeface="+mn-ea"/>
            </a:endParaRPr>
          </a:p>
        </p:txBody>
      </p:sp>
      <p:sp>
        <p:nvSpPr>
          <p:cNvPr id="13" name="Oval 7"/>
          <p:cNvSpPr>
            <a:spLocks noChangeArrowheads="1"/>
          </p:cNvSpPr>
          <p:nvPr/>
        </p:nvSpPr>
        <p:spPr bwMode="auto">
          <a:xfrm>
            <a:off x="5701700" y="2473986"/>
            <a:ext cx="180000" cy="180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1800" dirty="0">
              <a:latin typeface="+mn-ea"/>
            </a:endParaRPr>
          </a:p>
        </p:txBody>
      </p:sp>
      <p:sp>
        <p:nvSpPr>
          <p:cNvPr id="14" name="Oval 8"/>
          <p:cNvSpPr>
            <a:spLocks noChangeArrowheads="1"/>
          </p:cNvSpPr>
          <p:nvPr/>
        </p:nvSpPr>
        <p:spPr bwMode="auto">
          <a:xfrm>
            <a:off x="8673499" y="1757230"/>
            <a:ext cx="180000" cy="180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1800" dirty="0">
              <a:latin typeface="+mn-ea"/>
            </a:endParaRPr>
          </a:p>
        </p:txBody>
      </p:sp>
      <p:sp>
        <p:nvSpPr>
          <p:cNvPr id="15" name="Oval 9"/>
          <p:cNvSpPr>
            <a:spLocks noChangeArrowheads="1"/>
          </p:cNvSpPr>
          <p:nvPr/>
        </p:nvSpPr>
        <p:spPr bwMode="auto">
          <a:xfrm>
            <a:off x="8265163" y="2473986"/>
            <a:ext cx="180000" cy="180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1800" dirty="0">
              <a:latin typeface="+mn-ea"/>
            </a:endParaRPr>
          </a:p>
        </p:txBody>
      </p:sp>
      <p:cxnSp>
        <p:nvCxnSpPr>
          <p:cNvPr id="16" name="AutoShape 10"/>
          <p:cNvCxnSpPr>
            <a:cxnSpLocks noChangeShapeType="1"/>
            <a:stCxn id="10" idx="5"/>
            <a:endCxn id="12" idx="1"/>
          </p:cNvCxnSpPr>
          <p:nvPr/>
        </p:nvCxnSpPr>
        <p:spPr bwMode="auto">
          <a:xfrm>
            <a:off x="6160140" y="1332226"/>
            <a:ext cx="558520" cy="482320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AutoShape 11"/>
          <p:cNvCxnSpPr>
            <a:cxnSpLocks noChangeShapeType="1"/>
            <a:stCxn id="12" idx="3"/>
            <a:endCxn id="13" idx="7"/>
          </p:cNvCxnSpPr>
          <p:nvPr/>
        </p:nvCxnSpPr>
        <p:spPr bwMode="auto">
          <a:xfrm flipH="1">
            <a:off x="5855340" y="1941826"/>
            <a:ext cx="863320" cy="558520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AutoShape 12"/>
          <p:cNvCxnSpPr>
            <a:cxnSpLocks noChangeShapeType="1"/>
            <a:stCxn id="10" idx="3"/>
            <a:endCxn id="13" idx="0"/>
          </p:cNvCxnSpPr>
          <p:nvPr/>
        </p:nvCxnSpPr>
        <p:spPr bwMode="auto">
          <a:xfrm flipH="1">
            <a:off x="5791700" y="1332226"/>
            <a:ext cx="241160" cy="1141760"/>
          </a:xfrm>
          <a:prstGeom prst="straightConnector1">
            <a:avLst/>
          </a:prstGeom>
          <a:noFill/>
          <a:ln w="28575">
            <a:solidFill>
              <a:srgbClr val="0000CC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AutoShape 13"/>
          <p:cNvCxnSpPr>
            <a:cxnSpLocks noChangeShapeType="1"/>
            <a:stCxn id="12" idx="6"/>
            <a:endCxn id="15" idx="1"/>
          </p:cNvCxnSpPr>
          <p:nvPr/>
        </p:nvCxnSpPr>
        <p:spPr bwMode="auto">
          <a:xfrm>
            <a:off x="6872300" y="1878186"/>
            <a:ext cx="1419223" cy="622160"/>
          </a:xfrm>
          <a:prstGeom prst="straightConnector1">
            <a:avLst/>
          </a:prstGeom>
          <a:noFill/>
          <a:ln w="635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AutoShape 14"/>
          <p:cNvCxnSpPr>
            <a:cxnSpLocks noChangeShapeType="1"/>
            <a:stCxn id="13" idx="6"/>
            <a:endCxn id="15" idx="2"/>
          </p:cNvCxnSpPr>
          <p:nvPr/>
        </p:nvCxnSpPr>
        <p:spPr bwMode="auto">
          <a:xfrm>
            <a:off x="5881700" y="2563986"/>
            <a:ext cx="2383463" cy="0"/>
          </a:xfrm>
          <a:prstGeom prst="straightConnector1">
            <a:avLst/>
          </a:prstGeom>
          <a:noFill/>
          <a:ln w="635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AutoShape 15"/>
          <p:cNvCxnSpPr>
            <a:cxnSpLocks noChangeShapeType="1"/>
            <a:stCxn id="10" idx="6"/>
            <a:endCxn id="11" idx="2"/>
          </p:cNvCxnSpPr>
          <p:nvPr/>
        </p:nvCxnSpPr>
        <p:spPr bwMode="auto">
          <a:xfrm flipV="1">
            <a:off x="6186500" y="1149761"/>
            <a:ext cx="1801201" cy="118825"/>
          </a:xfrm>
          <a:prstGeom prst="straightConnector1">
            <a:avLst/>
          </a:prstGeom>
          <a:noFill/>
          <a:ln w="3175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AutoShape 16"/>
          <p:cNvCxnSpPr>
            <a:cxnSpLocks noChangeShapeType="1"/>
            <a:stCxn id="12" idx="7"/>
            <a:endCxn id="11" idx="3"/>
          </p:cNvCxnSpPr>
          <p:nvPr/>
        </p:nvCxnSpPr>
        <p:spPr bwMode="auto">
          <a:xfrm flipV="1">
            <a:off x="6845940" y="1213401"/>
            <a:ext cx="1168121" cy="601145"/>
          </a:xfrm>
          <a:prstGeom prst="straightConnector1">
            <a:avLst/>
          </a:prstGeom>
          <a:noFill/>
          <a:ln w="635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AutoShape 17"/>
          <p:cNvCxnSpPr>
            <a:cxnSpLocks noChangeShapeType="1"/>
            <a:stCxn id="14" idx="1"/>
            <a:endCxn id="11" idx="5"/>
          </p:cNvCxnSpPr>
          <p:nvPr/>
        </p:nvCxnSpPr>
        <p:spPr bwMode="auto">
          <a:xfrm flipH="1" flipV="1">
            <a:off x="8141341" y="1213401"/>
            <a:ext cx="558518" cy="570189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AutoShape 18"/>
          <p:cNvCxnSpPr>
            <a:cxnSpLocks noChangeShapeType="1"/>
            <a:stCxn id="15" idx="7"/>
            <a:endCxn id="14" idx="3"/>
          </p:cNvCxnSpPr>
          <p:nvPr/>
        </p:nvCxnSpPr>
        <p:spPr bwMode="auto">
          <a:xfrm flipV="1">
            <a:off x="8418803" y="1910870"/>
            <a:ext cx="281056" cy="589476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Text Box 20"/>
          <p:cNvSpPr txBox="1">
            <a:spLocks noChangeArrowheads="1"/>
          </p:cNvSpPr>
          <p:nvPr/>
        </p:nvSpPr>
        <p:spPr bwMode="auto">
          <a:xfrm>
            <a:off x="8445163" y="1197382"/>
            <a:ext cx="309563" cy="3667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1</a:t>
            </a:r>
            <a:endParaRPr lang="en-US" altLang="ko-KR" sz="1800" dirty="0">
              <a:latin typeface="+mn-ea"/>
            </a:endParaRPr>
          </a:p>
        </p:txBody>
      </p:sp>
      <p:cxnSp>
        <p:nvCxnSpPr>
          <p:cNvPr id="110" name="AutoShape 17"/>
          <p:cNvCxnSpPr>
            <a:cxnSpLocks noChangeShapeType="1"/>
          </p:cNvCxnSpPr>
          <p:nvPr/>
        </p:nvCxnSpPr>
        <p:spPr bwMode="auto">
          <a:xfrm flipH="1">
            <a:off x="1937565" y="1416523"/>
            <a:ext cx="1332000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1" name="Text Box 20"/>
          <p:cNvSpPr txBox="1">
            <a:spLocks noChangeArrowheads="1"/>
          </p:cNvSpPr>
          <p:nvPr/>
        </p:nvSpPr>
        <p:spPr bwMode="auto">
          <a:xfrm>
            <a:off x="1217486" y="1265836"/>
            <a:ext cx="309563" cy="3667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4</a:t>
            </a:r>
            <a:endParaRPr lang="en-US" altLang="ko-KR" sz="1800" dirty="0">
              <a:latin typeface="+mn-ea"/>
            </a:endParaRPr>
          </a:p>
        </p:txBody>
      </p:sp>
      <p:cxnSp>
        <p:nvCxnSpPr>
          <p:cNvPr id="112" name="AutoShape 17"/>
          <p:cNvCxnSpPr>
            <a:cxnSpLocks noChangeShapeType="1"/>
          </p:cNvCxnSpPr>
          <p:nvPr/>
        </p:nvCxnSpPr>
        <p:spPr bwMode="auto">
          <a:xfrm flipH="1">
            <a:off x="1937565" y="1953827"/>
            <a:ext cx="1332000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3" name="Text Box 20"/>
          <p:cNvSpPr txBox="1">
            <a:spLocks noChangeArrowheads="1"/>
          </p:cNvSpPr>
          <p:nvPr/>
        </p:nvSpPr>
        <p:spPr bwMode="auto">
          <a:xfrm>
            <a:off x="1217486" y="1803140"/>
            <a:ext cx="309563" cy="3667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4</a:t>
            </a:r>
            <a:endParaRPr lang="en-US" altLang="ko-KR" sz="1800" dirty="0">
              <a:latin typeface="+mn-ea"/>
            </a:endParaRPr>
          </a:p>
        </p:txBody>
      </p:sp>
      <p:cxnSp>
        <p:nvCxnSpPr>
          <p:cNvPr id="114" name="AutoShape 17"/>
          <p:cNvCxnSpPr>
            <a:cxnSpLocks noChangeShapeType="1"/>
          </p:cNvCxnSpPr>
          <p:nvPr/>
        </p:nvCxnSpPr>
        <p:spPr bwMode="auto">
          <a:xfrm flipH="1">
            <a:off x="1937565" y="2241859"/>
            <a:ext cx="1764000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5" name="Text Box 20"/>
          <p:cNvSpPr txBox="1">
            <a:spLocks noChangeArrowheads="1"/>
          </p:cNvSpPr>
          <p:nvPr/>
        </p:nvSpPr>
        <p:spPr bwMode="auto">
          <a:xfrm>
            <a:off x="1217486" y="2091172"/>
            <a:ext cx="309563" cy="3667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7</a:t>
            </a:r>
            <a:endParaRPr lang="en-US" altLang="ko-KR" sz="1800" dirty="0">
              <a:latin typeface="+mn-ea"/>
            </a:endParaRPr>
          </a:p>
        </p:txBody>
      </p:sp>
      <p:cxnSp>
        <p:nvCxnSpPr>
          <p:cNvPr id="116" name="AutoShape 17"/>
          <p:cNvCxnSpPr>
            <a:cxnSpLocks noChangeShapeType="1"/>
          </p:cNvCxnSpPr>
          <p:nvPr/>
        </p:nvCxnSpPr>
        <p:spPr bwMode="auto">
          <a:xfrm flipH="1">
            <a:off x="1937565" y="2529891"/>
            <a:ext cx="1872000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7" name="Text Box 20"/>
          <p:cNvSpPr txBox="1">
            <a:spLocks noChangeArrowheads="1"/>
          </p:cNvSpPr>
          <p:nvPr/>
        </p:nvSpPr>
        <p:spPr bwMode="auto">
          <a:xfrm>
            <a:off x="1217486" y="2379204"/>
            <a:ext cx="309563" cy="3667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8</a:t>
            </a:r>
            <a:endParaRPr lang="en-US" altLang="ko-KR" sz="1800" dirty="0">
              <a:latin typeface="+mn-ea"/>
            </a:endParaRPr>
          </a:p>
        </p:txBody>
      </p:sp>
      <p:cxnSp>
        <p:nvCxnSpPr>
          <p:cNvPr id="118" name="AutoShape 17"/>
          <p:cNvCxnSpPr>
            <a:cxnSpLocks noChangeShapeType="1"/>
          </p:cNvCxnSpPr>
          <p:nvPr/>
        </p:nvCxnSpPr>
        <p:spPr bwMode="auto">
          <a:xfrm flipH="1">
            <a:off x="1937565" y="2811251"/>
            <a:ext cx="2088000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Text Box 20"/>
          <p:cNvSpPr txBox="1">
            <a:spLocks noChangeArrowheads="1"/>
          </p:cNvSpPr>
          <p:nvPr/>
        </p:nvSpPr>
        <p:spPr bwMode="auto">
          <a:xfrm>
            <a:off x="1217486" y="2660564"/>
            <a:ext cx="309563" cy="3667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9</a:t>
            </a:r>
            <a:endParaRPr lang="en-US" altLang="ko-KR" sz="1800" dirty="0">
              <a:latin typeface="+mn-ea"/>
            </a:endParaRPr>
          </a:p>
        </p:txBody>
      </p:sp>
      <p:sp>
        <p:nvSpPr>
          <p:cNvPr id="120" name="Text Box 21"/>
          <p:cNvSpPr txBox="1">
            <a:spLocks noChangeArrowheads="1"/>
          </p:cNvSpPr>
          <p:nvPr/>
        </p:nvSpPr>
        <p:spPr bwMode="auto">
          <a:xfrm>
            <a:off x="5793126" y="855980"/>
            <a:ext cx="309562" cy="3667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a</a:t>
            </a:r>
            <a:endParaRPr lang="en-US" altLang="ko-KR" sz="1800" dirty="0">
              <a:latin typeface="+mn-ea"/>
            </a:endParaRPr>
          </a:p>
        </p:txBody>
      </p:sp>
      <p:sp>
        <p:nvSpPr>
          <p:cNvPr id="121" name="Text Box 21"/>
          <p:cNvSpPr txBox="1">
            <a:spLocks noChangeArrowheads="1"/>
          </p:cNvSpPr>
          <p:nvPr/>
        </p:nvSpPr>
        <p:spPr bwMode="auto">
          <a:xfrm>
            <a:off x="7889949" y="731444"/>
            <a:ext cx="322524" cy="369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b</a:t>
            </a:r>
            <a:endParaRPr lang="en-US" altLang="ko-KR" sz="1800" dirty="0">
              <a:latin typeface="+mn-ea"/>
            </a:endParaRPr>
          </a:p>
        </p:txBody>
      </p:sp>
      <p:sp>
        <p:nvSpPr>
          <p:cNvPr id="122" name="Text Box 21"/>
          <p:cNvSpPr txBox="1">
            <a:spLocks noChangeArrowheads="1"/>
          </p:cNvSpPr>
          <p:nvPr/>
        </p:nvSpPr>
        <p:spPr bwMode="auto">
          <a:xfrm>
            <a:off x="8818040" y="1577190"/>
            <a:ext cx="293670" cy="369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c</a:t>
            </a:r>
            <a:endParaRPr lang="en-US" altLang="ko-KR" sz="1800" dirty="0">
              <a:latin typeface="+mn-ea"/>
            </a:endParaRPr>
          </a:p>
        </p:txBody>
      </p:sp>
      <p:sp>
        <p:nvSpPr>
          <p:cNvPr id="123" name="Text Box 21"/>
          <p:cNvSpPr txBox="1">
            <a:spLocks noChangeArrowheads="1"/>
          </p:cNvSpPr>
          <p:nvPr/>
        </p:nvSpPr>
        <p:spPr bwMode="auto">
          <a:xfrm>
            <a:off x="6655605" y="1399809"/>
            <a:ext cx="324128" cy="369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d</a:t>
            </a:r>
            <a:endParaRPr lang="en-US" altLang="ko-KR" sz="1800" dirty="0">
              <a:latin typeface="+mn-ea"/>
            </a:endParaRPr>
          </a:p>
        </p:txBody>
      </p:sp>
      <p:sp>
        <p:nvSpPr>
          <p:cNvPr id="124" name="Text Box 21"/>
          <p:cNvSpPr txBox="1">
            <a:spLocks noChangeArrowheads="1"/>
          </p:cNvSpPr>
          <p:nvPr/>
        </p:nvSpPr>
        <p:spPr bwMode="auto">
          <a:xfrm flipH="1">
            <a:off x="5454133" y="2509638"/>
            <a:ext cx="312088" cy="3667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e</a:t>
            </a:r>
            <a:endParaRPr lang="en-US" altLang="ko-KR" sz="1800" dirty="0">
              <a:latin typeface="+mn-ea"/>
            </a:endParaRPr>
          </a:p>
        </p:txBody>
      </p:sp>
      <p:sp>
        <p:nvSpPr>
          <p:cNvPr id="125" name="Text Box 21"/>
          <p:cNvSpPr txBox="1">
            <a:spLocks noChangeArrowheads="1"/>
          </p:cNvSpPr>
          <p:nvPr/>
        </p:nvSpPr>
        <p:spPr bwMode="auto">
          <a:xfrm>
            <a:off x="8375330" y="2545880"/>
            <a:ext cx="258404" cy="369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f</a:t>
            </a:r>
            <a:endParaRPr lang="en-US" altLang="ko-KR" sz="1800" dirty="0">
              <a:latin typeface="+mn-ea"/>
            </a:endParaRPr>
          </a:p>
        </p:txBody>
      </p:sp>
      <p:sp>
        <p:nvSpPr>
          <p:cNvPr id="132" name="Text Box 20"/>
          <p:cNvSpPr txBox="1">
            <a:spLocks noChangeArrowheads="1"/>
          </p:cNvSpPr>
          <p:nvPr/>
        </p:nvSpPr>
        <p:spPr bwMode="auto">
          <a:xfrm>
            <a:off x="1637262" y="1233544"/>
            <a:ext cx="312906" cy="369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a</a:t>
            </a:r>
            <a:endParaRPr lang="en-US" altLang="ko-KR" sz="1800" dirty="0">
              <a:latin typeface="+mn-ea"/>
            </a:endParaRPr>
          </a:p>
        </p:txBody>
      </p:sp>
      <p:sp>
        <p:nvSpPr>
          <p:cNvPr id="133" name="Text Box 20"/>
          <p:cNvSpPr txBox="1">
            <a:spLocks noChangeArrowheads="1"/>
          </p:cNvSpPr>
          <p:nvPr/>
        </p:nvSpPr>
        <p:spPr bwMode="auto">
          <a:xfrm>
            <a:off x="1637262" y="1773468"/>
            <a:ext cx="322524" cy="369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b</a:t>
            </a:r>
            <a:endParaRPr lang="en-US" altLang="ko-KR" sz="1800" dirty="0">
              <a:latin typeface="+mn-ea"/>
            </a:endParaRPr>
          </a:p>
        </p:txBody>
      </p:sp>
      <p:sp>
        <p:nvSpPr>
          <p:cNvPr id="134" name="Text Box 20"/>
          <p:cNvSpPr txBox="1">
            <a:spLocks noChangeArrowheads="1"/>
          </p:cNvSpPr>
          <p:nvPr/>
        </p:nvSpPr>
        <p:spPr bwMode="auto">
          <a:xfrm>
            <a:off x="1649534" y="2081880"/>
            <a:ext cx="324128" cy="369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d</a:t>
            </a:r>
            <a:endParaRPr lang="en-US" altLang="ko-KR" sz="1800" dirty="0">
              <a:latin typeface="+mn-ea"/>
            </a:endParaRPr>
          </a:p>
        </p:txBody>
      </p:sp>
      <p:sp>
        <p:nvSpPr>
          <p:cNvPr id="135" name="Text Box 20"/>
          <p:cNvSpPr txBox="1">
            <a:spLocks noChangeArrowheads="1"/>
          </p:cNvSpPr>
          <p:nvPr/>
        </p:nvSpPr>
        <p:spPr bwMode="auto">
          <a:xfrm>
            <a:off x="1649534" y="2369912"/>
            <a:ext cx="312906" cy="369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a</a:t>
            </a:r>
            <a:endParaRPr lang="en-US" altLang="ko-KR" sz="1800" dirty="0">
              <a:latin typeface="+mn-ea"/>
            </a:endParaRPr>
          </a:p>
        </p:txBody>
      </p:sp>
      <p:sp>
        <p:nvSpPr>
          <p:cNvPr id="136" name="Text Box 20"/>
          <p:cNvSpPr txBox="1">
            <a:spLocks noChangeArrowheads="1"/>
          </p:cNvSpPr>
          <p:nvPr/>
        </p:nvSpPr>
        <p:spPr bwMode="auto">
          <a:xfrm>
            <a:off x="1649534" y="2657944"/>
            <a:ext cx="312906" cy="369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e</a:t>
            </a:r>
            <a:endParaRPr lang="en-US" altLang="ko-KR" sz="1800" dirty="0">
              <a:latin typeface="+mn-ea"/>
            </a:endParaRPr>
          </a:p>
        </p:txBody>
      </p:sp>
      <p:sp>
        <p:nvSpPr>
          <p:cNvPr id="140" name="Text Box 20"/>
          <p:cNvSpPr txBox="1">
            <a:spLocks noChangeArrowheads="1"/>
          </p:cNvSpPr>
          <p:nvPr/>
        </p:nvSpPr>
        <p:spPr bwMode="auto">
          <a:xfrm>
            <a:off x="3262990" y="1233544"/>
            <a:ext cx="306494" cy="369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e</a:t>
            </a:r>
            <a:endParaRPr lang="en-US" altLang="ko-KR" sz="1800" dirty="0">
              <a:latin typeface="+mn-ea"/>
            </a:endParaRPr>
          </a:p>
        </p:txBody>
      </p:sp>
      <p:sp>
        <p:nvSpPr>
          <p:cNvPr id="141" name="Text Box 20"/>
          <p:cNvSpPr txBox="1">
            <a:spLocks noChangeArrowheads="1"/>
          </p:cNvSpPr>
          <p:nvPr/>
        </p:nvSpPr>
        <p:spPr bwMode="auto">
          <a:xfrm>
            <a:off x="3280844" y="1793848"/>
            <a:ext cx="324128" cy="369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d</a:t>
            </a:r>
            <a:endParaRPr lang="en-US" altLang="ko-KR" sz="1800" dirty="0">
              <a:latin typeface="+mn-ea"/>
            </a:endParaRPr>
          </a:p>
        </p:txBody>
      </p:sp>
      <p:sp>
        <p:nvSpPr>
          <p:cNvPr id="142" name="Text Box 20"/>
          <p:cNvSpPr txBox="1">
            <a:spLocks noChangeArrowheads="1"/>
          </p:cNvSpPr>
          <p:nvPr/>
        </p:nvSpPr>
        <p:spPr bwMode="auto">
          <a:xfrm>
            <a:off x="3695386" y="2019164"/>
            <a:ext cx="258404" cy="369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f</a:t>
            </a:r>
            <a:endParaRPr lang="en-US" altLang="ko-KR" sz="1800" dirty="0">
              <a:latin typeface="+mn-ea"/>
            </a:endParaRPr>
          </a:p>
        </p:txBody>
      </p:sp>
      <p:sp>
        <p:nvSpPr>
          <p:cNvPr id="152" name="Text Box 20"/>
          <p:cNvSpPr txBox="1">
            <a:spLocks noChangeArrowheads="1"/>
          </p:cNvSpPr>
          <p:nvPr/>
        </p:nvSpPr>
        <p:spPr bwMode="auto">
          <a:xfrm>
            <a:off x="3827628" y="2297904"/>
            <a:ext cx="322524" cy="369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b</a:t>
            </a:r>
            <a:endParaRPr lang="en-US" altLang="ko-KR" sz="1800" dirty="0">
              <a:latin typeface="+mn-ea"/>
            </a:endParaRPr>
          </a:p>
        </p:txBody>
      </p:sp>
      <p:sp>
        <p:nvSpPr>
          <p:cNvPr id="154" name="Text Box 20"/>
          <p:cNvSpPr txBox="1">
            <a:spLocks noChangeArrowheads="1"/>
          </p:cNvSpPr>
          <p:nvPr/>
        </p:nvSpPr>
        <p:spPr bwMode="auto">
          <a:xfrm>
            <a:off x="4083029" y="2595228"/>
            <a:ext cx="258404" cy="369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f</a:t>
            </a:r>
            <a:endParaRPr lang="en-US" altLang="ko-KR" sz="1800" dirty="0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512" y="1624571"/>
            <a:ext cx="9749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n-ea"/>
              </a:rPr>
              <a:t>정렬된 리스트</a:t>
            </a:r>
            <a:endParaRPr lang="en-US" altLang="ko-KR" dirty="0" smtClean="0">
              <a:latin typeface="+mn-ea"/>
            </a:endParaRPr>
          </a:p>
          <a:p>
            <a:pPr algn="ctr"/>
            <a:r>
              <a:rPr lang="en-US" altLang="ko-KR" sz="2800" dirty="0" smtClean="0">
                <a:latin typeface="+mn-ea"/>
              </a:rPr>
              <a:t>L</a:t>
            </a:r>
            <a:endParaRPr lang="en-US" sz="2800" dirty="0"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54502" y="1196752"/>
            <a:ext cx="2540884" cy="4291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67" name="Text Box 20"/>
          <p:cNvSpPr txBox="1">
            <a:spLocks noChangeArrowheads="1"/>
          </p:cNvSpPr>
          <p:nvPr/>
        </p:nvSpPr>
        <p:spPr bwMode="auto">
          <a:xfrm>
            <a:off x="8527813" y="2070715"/>
            <a:ext cx="309563" cy="3667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1</a:t>
            </a:r>
            <a:endParaRPr lang="en-US" altLang="ko-KR" sz="1800" dirty="0">
              <a:latin typeface="+mn-ea"/>
            </a:endParaRPr>
          </a:p>
        </p:txBody>
      </p:sp>
      <p:sp>
        <p:nvSpPr>
          <p:cNvPr id="3" name="자유형 2"/>
          <p:cNvSpPr/>
          <p:nvPr/>
        </p:nvSpPr>
        <p:spPr>
          <a:xfrm>
            <a:off x="5977055" y="1538849"/>
            <a:ext cx="501003" cy="757663"/>
          </a:xfrm>
          <a:custGeom>
            <a:avLst/>
            <a:gdLst>
              <a:gd name="connsiteX0" fmla="*/ 154007 w 501003"/>
              <a:gd name="connsiteY0" fmla="*/ 0 h 757663"/>
              <a:gd name="connsiteX1" fmla="*/ 499240 w 501003"/>
              <a:gd name="connsiteY1" fmla="*/ 298579 h 757663"/>
              <a:gd name="connsiteX2" fmla="*/ 23378 w 501003"/>
              <a:gd name="connsiteY2" fmla="*/ 755779 h 757663"/>
              <a:gd name="connsiteX3" fmla="*/ 116685 w 501003"/>
              <a:gd name="connsiteY3" fmla="*/ 111967 h 757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003" h="757663">
                <a:moveTo>
                  <a:pt x="154007" y="0"/>
                </a:moveTo>
                <a:cubicBezTo>
                  <a:pt x="337509" y="86308"/>
                  <a:pt x="521011" y="172616"/>
                  <a:pt x="499240" y="298579"/>
                </a:cubicBezTo>
                <a:cubicBezTo>
                  <a:pt x="477469" y="424542"/>
                  <a:pt x="87137" y="786881"/>
                  <a:pt x="23378" y="755779"/>
                </a:cubicBezTo>
                <a:cubicBezTo>
                  <a:pt x="-40381" y="724677"/>
                  <a:pt x="38152" y="418322"/>
                  <a:pt x="116685" y="111967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102688" y="2708920"/>
            <a:ext cx="2125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+mn-ea"/>
              </a:rPr>
              <a:t>사</a:t>
            </a:r>
            <a:r>
              <a:rPr lang="ko-KR" altLang="en-US" sz="2000" dirty="0" smtClean="0">
                <a:latin typeface="+mn-ea"/>
              </a:rPr>
              <a:t>이클</a:t>
            </a:r>
            <a:r>
              <a:rPr lang="en-US" sz="2000" dirty="0" smtClean="0">
                <a:latin typeface="+mn-ea"/>
              </a:rPr>
              <a:t> a-d-e-a</a:t>
            </a:r>
            <a:endParaRPr lang="en-US" sz="2000" dirty="0">
              <a:latin typeface="+mn-ea"/>
            </a:endParaRPr>
          </a:p>
        </p:txBody>
      </p:sp>
      <p:sp>
        <p:nvSpPr>
          <p:cNvPr id="53" name="Text Box 20"/>
          <p:cNvSpPr txBox="1">
            <a:spLocks noChangeArrowheads="1"/>
          </p:cNvSpPr>
          <p:nvPr/>
        </p:nvSpPr>
        <p:spPr bwMode="auto">
          <a:xfrm>
            <a:off x="6374808" y="1258957"/>
            <a:ext cx="309563" cy="3667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2</a:t>
            </a:r>
            <a:endParaRPr lang="en-US" altLang="ko-KR" sz="1800" dirty="0">
              <a:latin typeface="+mn-ea"/>
            </a:endParaRPr>
          </a:p>
        </p:txBody>
      </p:sp>
      <p:sp>
        <p:nvSpPr>
          <p:cNvPr id="54" name="Text Box 20"/>
          <p:cNvSpPr txBox="1">
            <a:spLocks noChangeArrowheads="1"/>
          </p:cNvSpPr>
          <p:nvPr/>
        </p:nvSpPr>
        <p:spPr bwMode="auto">
          <a:xfrm>
            <a:off x="6333132" y="2107274"/>
            <a:ext cx="309563" cy="3667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3</a:t>
            </a:r>
            <a:endParaRPr lang="en-US" altLang="ko-KR" sz="1800" dirty="0">
              <a:latin typeface="+mn-ea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300192" y="3155084"/>
            <a:ext cx="1921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FF0000"/>
                </a:solidFill>
                <a:latin typeface="+mn-ea"/>
              </a:rPr>
              <a:t>선분</a:t>
            </a:r>
            <a:r>
              <a:rPr lang="en-US" altLang="ko-KR" sz="2000" dirty="0" smtClean="0">
                <a:solidFill>
                  <a:srgbClr val="FF0000"/>
                </a:solidFill>
                <a:latin typeface="+mn-ea"/>
              </a:rPr>
              <a:t> (</a:t>
            </a:r>
            <a:r>
              <a:rPr lang="en-US" altLang="ko-KR" sz="2000" dirty="0" err="1" smtClean="0">
                <a:solidFill>
                  <a:srgbClr val="FF0000"/>
                </a:solidFill>
                <a:latin typeface="+mn-ea"/>
              </a:rPr>
              <a:t>a,e</a:t>
            </a:r>
            <a:r>
              <a:rPr lang="en-US" altLang="ko-KR" sz="2000" dirty="0" smtClean="0">
                <a:solidFill>
                  <a:srgbClr val="FF0000"/>
                </a:solidFill>
                <a:latin typeface="+mn-ea"/>
              </a:rPr>
              <a:t>) </a:t>
            </a:r>
            <a:r>
              <a:rPr lang="ko-KR" altLang="en-US" sz="2000" dirty="0" smtClean="0">
                <a:solidFill>
                  <a:srgbClr val="FF0000"/>
                </a:solidFill>
                <a:latin typeface="+mn-ea"/>
              </a:rPr>
              <a:t>버림</a:t>
            </a:r>
            <a:endParaRPr lang="en-US" altLang="ko-KR" sz="2000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4143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4"/>
          <p:cNvSpPr>
            <a:spLocks noChangeArrowheads="1"/>
          </p:cNvSpPr>
          <p:nvPr/>
        </p:nvSpPr>
        <p:spPr bwMode="auto">
          <a:xfrm>
            <a:off x="5651087" y="779798"/>
            <a:ext cx="180000" cy="180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2000" dirty="0">
              <a:latin typeface="+mn-ea"/>
            </a:endParaRPr>
          </a:p>
        </p:txBody>
      </p:sp>
      <p:sp>
        <p:nvSpPr>
          <p:cNvPr id="11" name="Oval 5"/>
          <p:cNvSpPr>
            <a:spLocks noChangeArrowheads="1"/>
          </p:cNvSpPr>
          <p:nvPr/>
        </p:nvSpPr>
        <p:spPr bwMode="auto">
          <a:xfrm>
            <a:off x="7632288" y="660973"/>
            <a:ext cx="180000" cy="180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2000" dirty="0">
              <a:latin typeface="+mn-ea"/>
            </a:endParaRPr>
          </a:p>
        </p:txBody>
      </p:sp>
      <p:sp>
        <p:nvSpPr>
          <p:cNvPr id="12" name="Oval 6"/>
          <p:cNvSpPr>
            <a:spLocks noChangeArrowheads="1"/>
          </p:cNvSpPr>
          <p:nvPr/>
        </p:nvSpPr>
        <p:spPr bwMode="auto">
          <a:xfrm>
            <a:off x="6336887" y="1389398"/>
            <a:ext cx="180000" cy="180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2000" dirty="0">
              <a:latin typeface="+mn-ea"/>
            </a:endParaRPr>
          </a:p>
        </p:txBody>
      </p:sp>
      <p:sp>
        <p:nvSpPr>
          <p:cNvPr id="13" name="Oval 7"/>
          <p:cNvSpPr>
            <a:spLocks noChangeArrowheads="1"/>
          </p:cNvSpPr>
          <p:nvPr/>
        </p:nvSpPr>
        <p:spPr bwMode="auto">
          <a:xfrm>
            <a:off x="5346287" y="2075198"/>
            <a:ext cx="180000" cy="180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2000" dirty="0">
              <a:latin typeface="+mn-ea"/>
            </a:endParaRPr>
          </a:p>
        </p:txBody>
      </p:sp>
      <p:sp>
        <p:nvSpPr>
          <p:cNvPr id="14" name="Oval 8"/>
          <p:cNvSpPr>
            <a:spLocks noChangeArrowheads="1"/>
          </p:cNvSpPr>
          <p:nvPr/>
        </p:nvSpPr>
        <p:spPr bwMode="auto">
          <a:xfrm>
            <a:off x="8318086" y="1358442"/>
            <a:ext cx="180000" cy="180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2000" dirty="0">
              <a:latin typeface="+mn-ea"/>
            </a:endParaRPr>
          </a:p>
        </p:txBody>
      </p:sp>
      <p:sp>
        <p:nvSpPr>
          <p:cNvPr id="15" name="Oval 9"/>
          <p:cNvSpPr>
            <a:spLocks noChangeArrowheads="1"/>
          </p:cNvSpPr>
          <p:nvPr/>
        </p:nvSpPr>
        <p:spPr bwMode="auto">
          <a:xfrm>
            <a:off x="7909750" y="2075198"/>
            <a:ext cx="180000" cy="180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2000" dirty="0">
              <a:latin typeface="+mn-ea"/>
            </a:endParaRPr>
          </a:p>
        </p:txBody>
      </p:sp>
      <p:cxnSp>
        <p:nvCxnSpPr>
          <p:cNvPr id="16" name="AutoShape 10"/>
          <p:cNvCxnSpPr>
            <a:cxnSpLocks noChangeShapeType="1"/>
            <a:stCxn id="10" idx="5"/>
            <a:endCxn id="12" idx="1"/>
          </p:cNvCxnSpPr>
          <p:nvPr/>
        </p:nvCxnSpPr>
        <p:spPr bwMode="auto">
          <a:xfrm>
            <a:off x="5804727" y="933438"/>
            <a:ext cx="558520" cy="482320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AutoShape 11"/>
          <p:cNvCxnSpPr>
            <a:cxnSpLocks noChangeShapeType="1"/>
            <a:stCxn id="12" idx="3"/>
            <a:endCxn id="13" idx="7"/>
          </p:cNvCxnSpPr>
          <p:nvPr/>
        </p:nvCxnSpPr>
        <p:spPr bwMode="auto">
          <a:xfrm flipH="1">
            <a:off x="5499927" y="1543038"/>
            <a:ext cx="863320" cy="558520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AutoShape 12"/>
          <p:cNvCxnSpPr>
            <a:cxnSpLocks noChangeShapeType="1"/>
            <a:stCxn id="10" idx="3"/>
            <a:endCxn id="13" idx="0"/>
          </p:cNvCxnSpPr>
          <p:nvPr/>
        </p:nvCxnSpPr>
        <p:spPr bwMode="auto">
          <a:xfrm flipH="1">
            <a:off x="5436287" y="933438"/>
            <a:ext cx="241160" cy="1141760"/>
          </a:xfrm>
          <a:prstGeom prst="straightConnector1">
            <a:avLst/>
          </a:prstGeom>
          <a:noFill/>
          <a:ln w="635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AutoShape 13"/>
          <p:cNvCxnSpPr>
            <a:cxnSpLocks noChangeShapeType="1"/>
            <a:stCxn id="12" idx="6"/>
            <a:endCxn id="15" idx="1"/>
          </p:cNvCxnSpPr>
          <p:nvPr/>
        </p:nvCxnSpPr>
        <p:spPr bwMode="auto">
          <a:xfrm>
            <a:off x="6516887" y="1479398"/>
            <a:ext cx="1419223" cy="622160"/>
          </a:xfrm>
          <a:prstGeom prst="straightConnector1">
            <a:avLst/>
          </a:prstGeom>
          <a:noFill/>
          <a:ln w="635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AutoShape 14"/>
          <p:cNvCxnSpPr>
            <a:cxnSpLocks noChangeShapeType="1"/>
            <a:stCxn id="13" idx="6"/>
            <a:endCxn id="15" idx="2"/>
          </p:cNvCxnSpPr>
          <p:nvPr/>
        </p:nvCxnSpPr>
        <p:spPr bwMode="auto">
          <a:xfrm>
            <a:off x="5526287" y="2165198"/>
            <a:ext cx="2383463" cy="0"/>
          </a:xfrm>
          <a:prstGeom prst="straightConnector1">
            <a:avLst/>
          </a:prstGeom>
          <a:noFill/>
          <a:ln w="635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AutoShape 15"/>
          <p:cNvCxnSpPr>
            <a:cxnSpLocks noChangeShapeType="1"/>
            <a:stCxn id="10" idx="6"/>
            <a:endCxn id="11" idx="2"/>
          </p:cNvCxnSpPr>
          <p:nvPr/>
        </p:nvCxnSpPr>
        <p:spPr bwMode="auto">
          <a:xfrm flipV="1">
            <a:off x="5831087" y="750973"/>
            <a:ext cx="1801201" cy="118825"/>
          </a:xfrm>
          <a:prstGeom prst="straightConnector1">
            <a:avLst/>
          </a:prstGeom>
          <a:noFill/>
          <a:ln w="3175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AutoShape 16"/>
          <p:cNvCxnSpPr>
            <a:cxnSpLocks noChangeShapeType="1"/>
            <a:stCxn id="12" idx="7"/>
            <a:endCxn id="11" idx="3"/>
          </p:cNvCxnSpPr>
          <p:nvPr/>
        </p:nvCxnSpPr>
        <p:spPr bwMode="auto">
          <a:xfrm flipV="1">
            <a:off x="6490527" y="814613"/>
            <a:ext cx="1168121" cy="601145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AutoShape 17"/>
          <p:cNvCxnSpPr>
            <a:cxnSpLocks noChangeShapeType="1"/>
            <a:stCxn id="14" idx="1"/>
            <a:endCxn id="11" idx="5"/>
          </p:cNvCxnSpPr>
          <p:nvPr/>
        </p:nvCxnSpPr>
        <p:spPr bwMode="auto">
          <a:xfrm flipH="1" flipV="1">
            <a:off x="7785928" y="814613"/>
            <a:ext cx="558518" cy="570189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AutoShape 18"/>
          <p:cNvCxnSpPr>
            <a:cxnSpLocks noChangeShapeType="1"/>
            <a:stCxn id="15" idx="7"/>
            <a:endCxn id="14" idx="3"/>
          </p:cNvCxnSpPr>
          <p:nvPr/>
        </p:nvCxnSpPr>
        <p:spPr bwMode="auto">
          <a:xfrm flipV="1">
            <a:off x="8063390" y="1512082"/>
            <a:ext cx="281056" cy="589476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Text Box 20"/>
          <p:cNvSpPr txBox="1">
            <a:spLocks noChangeArrowheads="1"/>
          </p:cNvSpPr>
          <p:nvPr/>
        </p:nvSpPr>
        <p:spPr bwMode="auto">
          <a:xfrm>
            <a:off x="8089750" y="798594"/>
            <a:ext cx="336952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1</a:t>
            </a:r>
            <a:endParaRPr lang="en-US" altLang="ko-KR" sz="2000" dirty="0">
              <a:latin typeface="+mn-ea"/>
            </a:endParaRPr>
          </a:p>
        </p:txBody>
      </p:sp>
      <p:sp>
        <p:nvSpPr>
          <p:cNvPr id="120" name="Text Box 21"/>
          <p:cNvSpPr txBox="1">
            <a:spLocks noChangeArrowheads="1"/>
          </p:cNvSpPr>
          <p:nvPr/>
        </p:nvSpPr>
        <p:spPr bwMode="auto">
          <a:xfrm>
            <a:off x="5437713" y="428192"/>
            <a:ext cx="324128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a</a:t>
            </a:r>
            <a:endParaRPr lang="en-US" altLang="ko-KR" sz="2000" dirty="0">
              <a:latin typeface="+mn-ea"/>
            </a:endParaRPr>
          </a:p>
        </p:txBody>
      </p:sp>
      <p:sp>
        <p:nvSpPr>
          <p:cNvPr id="121" name="Text Box 21"/>
          <p:cNvSpPr txBox="1">
            <a:spLocks noChangeArrowheads="1"/>
          </p:cNvSpPr>
          <p:nvPr/>
        </p:nvSpPr>
        <p:spPr bwMode="auto">
          <a:xfrm>
            <a:off x="7534536" y="332656"/>
            <a:ext cx="338554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b</a:t>
            </a:r>
            <a:endParaRPr lang="en-US" altLang="ko-KR" sz="2000" dirty="0">
              <a:latin typeface="+mn-ea"/>
            </a:endParaRPr>
          </a:p>
        </p:txBody>
      </p:sp>
      <p:sp>
        <p:nvSpPr>
          <p:cNvPr id="122" name="Text Box 21"/>
          <p:cNvSpPr txBox="1">
            <a:spLocks noChangeArrowheads="1"/>
          </p:cNvSpPr>
          <p:nvPr/>
        </p:nvSpPr>
        <p:spPr bwMode="auto">
          <a:xfrm>
            <a:off x="8462627" y="1178402"/>
            <a:ext cx="306494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c</a:t>
            </a:r>
            <a:endParaRPr lang="en-US" altLang="ko-KR" sz="2000" dirty="0">
              <a:latin typeface="+mn-ea"/>
            </a:endParaRPr>
          </a:p>
        </p:txBody>
      </p:sp>
      <p:sp>
        <p:nvSpPr>
          <p:cNvPr id="123" name="Text Box 21"/>
          <p:cNvSpPr txBox="1">
            <a:spLocks noChangeArrowheads="1"/>
          </p:cNvSpPr>
          <p:nvPr/>
        </p:nvSpPr>
        <p:spPr bwMode="auto">
          <a:xfrm>
            <a:off x="6300192" y="1001021"/>
            <a:ext cx="338554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d</a:t>
            </a:r>
            <a:endParaRPr lang="en-US" altLang="ko-KR" sz="2000" dirty="0">
              <a:latin typeface="+mn-ea"/>
            </a:endParaRPr>
          </a:p>
        </p:txBody>
      </p:sp>
      <p:sp>
        <p:nvSpPr>
          <p:cNvPr id="124" name="Text Box 21"/>
          <p:cNvSpPr txBox="1">
            <a:spLocks noChangeArrowheads="1"/>
          </p:cNvSpPr>
          <p:nvPr/>
        </p:nvSpPr>
        <p:spPr bwMode="auto">
          <a:xfrm flipH="1">
            <a:off x="5098720" y="2110850"/>
            <a:ext cx="312088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e</a:t>
            </a:r>
            <a:endParaRPr lang="en-US" altLang="ko-KR" sz="2000" dirty="0">
              <a:latin typeface="+mn-ea"/>
            </a:endParaRPr>
          </a:p>
        </p:txBody>
      </p:sp>
      <p:sp>
        <p:nvSpPr>
          <p:cNvPr id="125" name="Text Box 21"/>
          <p:cNvSpPr txBox="1">
            <a:spLocks noChangeArrowheads="1"/>
          </p:cNvSpPr>
          <p:nvPr/>
        </p:nvSpPr>
        <p:spPr bwMode="auto">
          <a:xfrm>
            <a:off x="8019917" y="2147092"/>
            <a:ext cx="266420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f</a:t>
            </a:r>
            <a:endParaRPr lang="en-US" altLang="ko-KR" sz="2000" dirty="0">
              <a:latin typeface="+mn-ea"/>
            </a:endParaRPr>
          </a:p>
        </p:txBody>
      </p:sp>
      <p:sp>
        <p:nvSpPr>
          <p:cNvPr id="67" name="Text Box 20"/>
          <p:cNvSpPr txBox="1">
            <a:spLocks noChangeArrowheads="1"/>
          </p:cNvSpPr>
          <p:nvPr/>
        </p:nvSpPr>
        <p:spPr bwMode="auto">
          <a:xfrm>
            <a:off x="8172400" y="1671927"/>
            <a:ext cx="336952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1</a:t>
            </a:r>
            <a:endParaRPr lang="en-US" altLang="ko-KR" sz="2000" dirty="0">
              <a:latin typeface="+mn-ea"/>
            </a:endParaRPr>
          </a:p>
        </p:txBody>
      </p:sp>
      <p:sp>
        <p:nvSpPr>
          <p:cNvPr id="47" name="Text Box 20"/>
          <p:cNvSpPr txBox="1">
            <a:spLocks noChangeArrowheads="1"/>
          </p:cNvSpPr>
          <p:nvPr/>
        </p:nvSpPr>
        <p:spPr bwMode="auto">
          <a:xfrm>
            <a:off x="5831087" y="1141600"/>
            <a:ext cx="336952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2</a:t>
            </a:r>
            <a:endParaRPr lang="en-US" altLang="ko-KR" sz="2000" dirty="0">
              <a:latin typeface="+mn-ea"/>
            </a:endParaRPr>
          </a:p>
        </p:txBody>
      </p:sp>
      <p:sp>
        <p:nvSpPr>
          <p:cNvPr id="48" name="Text Box 20"/>
          <p:cNvSpPr txBox="1">
            <a:spLocks noChangeArrowheads="1"/>
          </p:cNvSpPr>
          <p:nvPr/>
        </p:nvSpPr>
        <p:spPr bwMode="auto">
          <a:xfrm>
            <a:off x="5933616" y="1717664"/>
            <a:ext cx="336952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3</a:t>
            </a:r>
            <a:endParaRPr lang="en-US" altLang="ko-KR" sz="2000" dirty="0">
              <a:latin typeface="+mn-ea"/>
            </a:endParaRPr>
          </a:p>
        </p:txBody>
      </p:sp>
      <p:sp>
        <p:nvSpPr>
          <p:cNvPr id="49" name="Text Box 20"/>
          <p:cNvSpPr txBox="1">
            <a:spLocks noChangeArrowheads="1"/>
          </p:cNvSpPr>
          <p:nvPr/>
        </p:nvSpPr>
        <p:spPr bwMode="auto">
          <a:xfrm>
            <a:off x="7074587" y="1004480"/>
            <a:ext cx="336952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4</a:t>
            </a:r>
            <a:endParaRPr lang="en-US" altLang="ko-KR" sz="2000" dirty="0"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312542" y="869854"/>
            <a:ext cx="2094728" cy="413490"/>
          </a:xfrm>
          <a:prstGeom prst="rect">
            <a:avLst/>
          </a:prstGeom>
          <a:solidFill>
            <a:srgbClr val="E1FFFF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cxnSp>
        <p:nvCxnSpPr>
          <p:cNvPr id="58" name="AutoShape 17"/>
          <p:cNvCxnSpPr>
            <a:cxnSpLocks noChangeShapeType="1"/>
          </p:cNvCxnSpPr>
          <p:nvPr/>
        </p:nvCxnSpPr>
        <p:spPr bwMode="auto">
          <a:xfrm flipH="1">
            <a:off x="1716848" y="1099477"/>
            <a:ext cx="1332000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Text Box 20"/>
          <p:cNvSpPr txBox="1">
            <a:spLocks noChangeArrowheads="1"/>
          </p:cNvSpPr>
          <p:nvPr/>
        </p:nvSpPr>
        <p:spPr bwMode="auto">
          <a:xfrm>
            <a:off x="2218824" y="764704"/>
            <a:ext cx="336952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4</a:t>
            </a:r>
            <a:endParaRPr lang="en-US" altLang="ko-KR" sz="2000" dirty="0">
              <a:latin typeface="+mn-ea"/>
            </a:endParaRPr>
          </a:p>
        </p:txBody>
      </p:sp>
      <p:cxnSp>
        <p:nvCxnSpPr>
          <p:cNvPr id="60" name="AutoShape 17"/>
          <p:cNvCxnSpPr>
            <a:cxnSpLocks noChangeShapeType="1"/>
          </p:cNvCxnSpPr>
          <p:nvPr/>
        </p:nvCxnSpPr>
        <p:spPr bwMode="auto">
          <a:xfrm flipH="1">
            <a:off x="1716848" y="1588730"/>
            <a:ext cx="1764000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Text Box 20"/>
          <p:cNvSpPr txBox="1">
            <a:spLocks noChangeArrowheads="1"/>
          </p:cNvSpPr>
          <p:nvPr/>
        </p:nvSpPr>
        <p:spPr bwMode="auto">
          <a:xfrm>
            <a:off x="2506856" y="1244659"/>
            <a:ext cx="336952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7</a:t>
            </a:r>
            <a:endParaRPr lang="en-US" altLang="ko-KR" sz="2000" dirty="0">
              <a:latin typeface="+mn-ea"/>
            </a:endParaRPr>
          </a:p>
        </p:txBody>
      </p:sp>
      <p:cxnSp>
        <p:nvCxnSpPr>
          <p:cNvPr id="62" name="AutoShape 17"/>
          <p:cNvCxnSpPr>
            <a:cxnSpLocks noChangeShapeType="1"/>
          </p:cNvCxnSpPr>
          <p:nvPr/>
        </p:nvCxnSpPr>
        <p:spPr bwMode="auto">
          <a:xfrm flipH="1">
            <a:off x="1716848" y="1955441"/>
            <a:ext cx="1872000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Text Box 20"/>
          <p:cNvSpPr txBox="1">
            <a:spLocks noChangeArrowheads="1"/>
          </p:cNvSpPr>
          <p:nvPr/>
        </p:nvSpPr>
        <p:spPr bwMode="auto">
          <a:xfrm>
            <a:off x="2558744" y="1595402"/>
            <a:ext cx="336952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8</a:t>
            </a:r>
            <a:endParaRPr lang="en-US" altLang="ko-KR" sz="2000" dirty="0">
              <a:latin typeface="+mn-ea"/>
            </a:endParaRPr>
          </a:p>
        </p:txBody>
      </p:sp>
      <p:cxnSp>
        <p:nvCxnSpPr>
          <p:cNvPr id="64" name="AutoShape 17"/>
          <p:cNvCxnSpPr>
            <a:cxnSpLocks noChangeShapeType="1"/>
          </p:cNvCxnSpPr>
          <p:nvPr/>
        </p:nvCxnSpPr>
        <p:spPr bwMode="auto">
          <a:xfrm flipH="1">
            <a:off x="1716848" y="2308809"/>
            <a:ext cx="2088000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5" name="Text Box 20"/>
          <p:cNvSpPr txBox="1">
            <a:spLocks noChangeArrowheads="1"/>
          </p:cNvSpPr>
          <p:nvPr/>
        </p:nvSpPr>
        <p:spPr bwMode="auto">
          <a:xfrm>
            <a:off x="2614609" y="1932801"/>
            <a:ext cx="336952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9</a:t>
            </a:r>
            <a:endParaRPr lang="en-US" altLang="ko-KR" sz="2000" dirty="0">
              <a:latin typeface="+mn-ea"/>
            </a:endParaRPr>
          </a:p>
        </p:txBody>
      </p:sp>
      <p:sp>
        <p:nvSpPr>
          <p:cNvPr id="71" name="Text Box 20"/>
          <p:cNvSpPr txBox="1">
            <a:spLocks noChangeArrowheads="1"/>
          </p:cNvSpPr>
          <p:nvPr/>
        </p:nvSpPr>
        <p:spPr bwMode="auto">
          <a:xfrm>
            <a:off x="1384412" y="876782"/>
            <a:ext cx="338554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b</a:t>
            </a:r>
            <a:endParaRPr lang="en-US" altLang="ko-KR" sz="2000" dirty="0">
              <a:latin typeface="+mn-ea"/>
            </a:endParaRPr>
          </a:p>
        </p:txBody>
      </p:sp>
      <p:sp>
        <p:nvSpPr>
          <p:cNvPr id="72" name="Text Box 20"/>
          <p:cNvSpPr txBox="1">
            <a:spLocks noChangeArrowheads="1"/>
          </p:cNvSpPr>
          <p:nvPr/>
        </p:nvSpPr>
        <p:spPr bwMode="auto">
          <a:xfrm>
            <a:off x="1398955" y="1372706"/>
            <a:ext cx="338554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d</a:t>
            </a:r>
            <a:endParaRPr lang="en-US" altLang="ko-KR" sz="2000" dirty="0">
              <a:latin typeface="+mn-ea"/>
            </a:endParaRPr>
          </a:p>
        </p:txBody>
      </p:sp>
      <p:sp>
        <p:nvSpPr>
          <p:cNvPr id="73" name="Text Box 20"/>
          <p:cNvSpPr txBox="1">
            <a:spLocks noChangeArrowheads="1"/>
          </p:cNvSpPr>
          <p:nvPr/>
        </p:nvSpPr>
        <p:spPr bwMode="auto">
          <a:xfrm>
            <a:off x="1398955" y="1732746"/>
            <a:ext cx="324128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a</a:t>
            </a:r>
            <a:endParaRPr lang="en-US" altLang="ko-KR" sz="2000" dirty="0">
              <a:latin typeface="+mn-ea"/>
            </a:endParaRPr>
          </a:p>
        </p:txBody>
      </p:sp>
      <p:sp>
        <p:nvSpPr>
          <p:cNvPr id="74" name="Text Box 20"/>
          <p:cNvSpPr txBox="1">
            <a:spLocks noChangeArrowheads="1"/>
          </p:cNvSpPr>
          <p:nvPr/>
        </p:nvSpPr>
        <p:spPr bwMode="auto">
          <a:xfrm>
            <a:off x="1398955" y="2092786"/>
            <a:ext cx="332142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e</a:t>
            </a:r>
            <a:endParaRPr lang="en-US" altLang="ko-KR" sz="2000" dirty="0">
              <a:latin typeface="+mn-ea"/>
            </a:endParaRPr>
          </a:p>
        </p:txBody>
      </p:sp>
      <p:sp>
        <p:nvSpPr>
          <p:cNvPr id="78" name="Text Box 20"/>
          <p:cNvSpPr txBox="1">
            <a:spLocks noChangeArrowheads="1"/>
          </p:cNvSpPr>
          <p:nvPr/>
        </p:nvSpPr>
        <p:spPr bwMode="auto">
          <a:xfrm>
            <a:off x="3060127" y="876782"/>
            <a:ext cx="338554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d</a:t>
            </a:r>
            <a:endParaRPr lang="en-US" altLang="ko-KR" sz="2000" dirty="0">
              <a:latin typeface="+mn-ea"/>
            </a:endParaRPr>
          </a:p>
        </p:txBody>
      </p:sp>
      <p:sp>
        <p:nvSpPr>
          <p:cNvPr id="79" name="Text Box 20"/>
          <p:cNvSpPr txBox="1">
            <a:spLocks noChangeArrowheads="1"/>
          </p:cNvSpPr>
          <p:nvPr/>
        </p:nvSpPr>
        <p:spPr bwMode="auto">
          <a:xfrm>
            <a:off x="3474669" y="1372706"/>
            <a:ext cx="266420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f</a:t>
            </a:r>
            <a:endParaRPr lang="en-US" altLang="ko-KR" sz="2000" dirty="0">
              <a:latin typeface="+mn-ea"/>
            </a:endParaRPr>
          </a:p>
        </p:txBody>
      </p:sp>
      <p:sp>
        <p:nvSpPr>
          <p:cNvPr id="80" name="Text Box 20"/>
          <p:cNvSpPr txBox="1">
            <a:spLocks noChangeArrowheads="1"/>
          </p:cNvSpPr>
          <p:nvPr/>
        </p:nvSpPr>
        <p:spPr bwMode="auto">
          <a:xfrm>
            <a:off x="3606911" y="1732746"/>
            <a:ext cx="338554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b</a:t>
            </a:r>
            <a:endParaRPr lang="en-US" altLang="ko-KR" sz="2000" dirty="0">
              <a:latin typeface="+mn-ea"/>
            </a:endParaRPr>
          </a:p>
        </p:txBody>
      </p:sp>
      <p:sp>
        <p:nvSpPr>
          <p:cNvPr id="82" name="Text Box 20"/>
          <p:cNvSpPr txBox="1">
            <a:spLocks noChangeArrowheads="1"/>
          </p:cNvSpPr>
          <p:nvPr/>
        </p:nvSpPr>
        <p:spPr bwMode="auto">
          <a:xfrm>
            <a:off x="3862312" y="2092786"/>
            <a:ext cx="266420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+mn-ea"/>
              </a:rPr>
              <a:t>f</a:t>
            </a:r>
            <a:endParaRPr lang="en-US" altLang="ko-KR" sz="2000" dirty="0">
              <a:latin typeface="+mn-ea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51520" y="1401854"/>
            <a:ext cx="974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+mn-ea"/>
              </a:rPr>
              <a:t>리스트</a:t>
            </a:r>
            <a:endParaRPr lang="en-US" altLang="ko-KR" sz="2000" dirty="0" smtClean="0">
              <a:latin typeface="+mn-ea"/>
            </a:endParaRPr>
          </a:p>
          <a:p>
            <a:pPr algn="ctr"/>
            <a:r>
              <a:rPr lang="en-US" altLang="ko-KR" sz="2000" dirty="0" smtClean="0">
                <a:latin typeface="+mn-ea"/>
              </a:rPr>
              <a:t>L</a:t>
            </a:r>
            <a:endParaRPr lang="en-US" sz="2000" dirty="0">
              <a:latin typeface="+mn-ea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939414" y="2516424"/>
            <a:ext cx="2060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+mn-ea"/>
              </a:rPr>
              <a:t>선분</a:t>
            </a:r>
            <a:r>
              <a:rPr lang="en-US" altLang="ko-KR" sz="2000" dirty="0" smtClean="0">
                <a:latin typeface="+mn-ea"/>
              </a:rPr>
              <a:t> (</a:t>
            </a:r>
            <a:r>
              <a:rPr lang="en-US" altLang="ko-KR" sz="2000" dirty="0" err="1" smtClean="0">
                <a:latin typeface="+mn-ea"/>
              </a:rPr>
              <a:t>b,d</a:t>
            </a:r>
            <a:r>
              <a:rPr lang="en-US" altLang="ko-KR" sz="2000" dirty="0" smtClean="0">
                <a:latin typeface="+mn-ea"/>
              </a:rPr>
              <a:t>) </a:t>
            </a:r>
            <a:r>
              <a:rPr lang="ko-KR" altLang="en-US" sz="2000" dirty="0" smtClean="0">
                <a:latin typeface="+mn-ea"/>
              </a:rPr>
              <a:t>추가</a:t>
            </a:r>
            <a:endParaRPr lang="en-US" altLang="ko-KR" sz="2000" dirty="0" smtClean="0">
              <a:latin typeface="+mn-ea"/>
            </a:endParaRPr>
          </a:p>
        </p:txBody>
      </p:sp>
      <p:sp>
        <p:nvSpPr>
          <p:cNvPr id="50" name="Oval 4"/>
          <p:cNvSpPr>
            <a:spLocks noChangeArrowheads="1"/>
          </p:cNvSpPr>
          <p:nvPr/>
        </p:nvSpPr>
        <p:spPr bwMode="auto">
          <a:xfrm>
            <a:off x="3371478" y="4380198"/>
            <a:ext cx="180000" cy="180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1800" dirty="0">
              <a:latin typeface="+mn-ea"/>
            </a:endParaRPr>
          </a:p>
        </p:txBody>
      </p:sp>
      <p:sp>
        <p:nvSpPr>
          <p:cNvPr id="51" name="Oval 5"/>
          <p:cNvSpPr>
            <a:spLocks noChangeArrowheads="1"/>
          </p:cNvSpPr>
          <p:nvPr/>
        </p:nvSpPr>
        <p:spPr bwMode="auto">
          <a:xfrm>
            <a:off x="5352679" y="4261373"/>
            <a:ext cx="180000" cy="180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1800" dirty="0">
              <a:latin typeface="+mn-ea"/>
            </a:endParaRPr>
          </a:p>
        </p:txBody>
      </p:sp>
      <p:sp>
        <p:nvSpPr>
          <p:cNvPr id="52" name="Oval 6"/>
          <p:cNvSpPr>
            <a:spLocks noChangeArrowheads="1"/>
          </p:cNvSpPr>
          <p:nvPr/>
        </p:nvSpPr>
        <p:spPr bwMode="auto">
          <a:xfrm>
            <a:off x="4057278" y="4989798"/>
            <a:ext cx="180000" cy="180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1800" dirty="0">
              <a:latin typeface="+mn-ea"/>
            </a:endParaRPr>
          </a:p>
        </p:txBody>
      </p:sp>
      <p:sp>
        <p:nvSpPr>
          <p:cNvPr id="53" name="Oval 7"/>
          <p:cNvSpPr>
            <a:spLocks noChangeArrowheads="1"/>
          </p:cNvSpPr>
          <p:nvPr/>
        </p:nvSpPr>
        <p:spPr bwMode="auto">
          <a:xfrm>
            <a:off x="3066678" y="5675598"/>
            <a:ext cx="180000" cy="180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1800" dirty="0">
              <a:latin typeface="+mn-ea"/>
            </a:endParaRPr>
          </a:p>
        </p:txBody>
      </p:sp>
      <p:sp>
        <p:nvSpPr>
          <p:cNvPr id="54" name="Oval 8"/>
          <p:cNvSpPr>
            <a:spLocks noChangeArrowheads="1"/>
          </p:cNvSpPr>
          <p:nvPr/>
        </p:nvSpPr>
        <p:spPr bwMode="auto">
          <a:xfrm>
            <a:off x="6038477" y="4958842"/>
            <a:ext cx="180000" cy="180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1800" dirty="0">
              <a:latin typeface="+mn-ea"/>
            </a:endParaRPr>
          </a:p>
        </p:txBody>
      </p:sp>
      <p:sp>
        <p:nvSpPr>
          <p:cNvPr id="55" name="Oval 9"/>
          <p:cNvSpPr>
            <a:spLocks noChangeArrowheads="1"/>
          </p:cNvSpPr>
          <p:nvPr/>
        </p:nvSpPr>
        <p:spPr bwMode="auto">
          <a:xfrm>
            <a:off x="5630141" y="5675598"/>
            <a:ext cx="180000" cy="180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1800" dirty="0">
              <a:latin typeface="+mn-ea"/>
            </a:endParaRPr>
          </a:p>
        </p:txBody>
      </p:sp>
      <p:cxnSp>
        <p:nvCxnSpPr>
          <p:cNvPr id="56" name="AutoShape 10"/>
          <p:cNvCxnSpPr>
            <a:cxnSpLocks noChangeShapeType="1"/>
            <a:stCxn id="50" idx="5"/>
            <a:endCxn id="52" idx="1"/>
          </p:cNvCxnSpPr>
          <p:nvPr/>
        </p:nvCxnSpPr>
        <p:spPr bwMode="auto">
          <a:xfrm>
            <a:off x="3525118" y="4533838"/>
            <a:ext cx="558520" cy="48232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AutoShape 11"/>
          <p:cNvCxnSpPr>
            <a:cxnSpLocks noChangeShapeType="1"/>
            <a:stCxn id="52" idx="3"/>
            <a:endCxn id="53" idx="7"/>
          </p:cNvCxnSpPr>
          <p:nvPr/>
        </p:nvCxnSpPr>
        <p:spPr bwMode="auto">
          <a:xfrm flipH="1">
            <a:off x="3220318" y="5143438"/>
            <a:ext cx="863320" cy="55852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AutoShape 12"/>
          <p:cNvCxnSpPr>
            <a:cxnSpLocks noChangeShapeType="1"/>
            <a:stCxn id="50" idx="3"/>
            <a:endCxn id="53" idx="0"/>
          </p:cNvCxnSpPr>
          <p:nvPr/>
        </p:nvCxnSpPr>
        <p:spPr bwMode="auto">
          <a:xfrm flipH="1">
            <a:off x="3156678" y="4533838"/>
            <a:ext cx="241160" cy="1141760"/>
          </a:xfrm>
          <a:prstGeom prst="straightConnector1">
            <a:avLst/>
          </a:prstGeom>
          <a:noFill/>
          <a:ln w="635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AutoShape 13"/>
          <p:cNvCxnSpPr>
            <a:cxnSpLocks noChangeShapeType="1"/>
            <a:stCxn id="52" idx="6"/>
            <a:endCxn id="55" idx="1"/>
          </p:cNvCxnSpPr>
          <p:nvPr/>
        </p:nvCxnSpPr>
        <p:spPr bwMode="auto">
          <a:xfrm>
            <a:off x="4237278" y="5079798"/>
            <a:ext cx="1419223" cy="622160"/>
          </a:xfrm>
          <a:prstGeom prst="straightConnector1">
            <a:avLst/>
          </a:prstGeom>
          <a:noFill/>
          <a:ln w="635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AutoShape 14"/>
          <p:cNvCxnSpPr>
            <a:cxnSpLocks noChangeShapeType="1"/>
            <a:stCxn id="53" idx="6"/>
            <a:endCxn id="55" idx="2"/>
          </p:cNvCxnSpPr>
          <p:nvPr/>
        </p:nvCxnSpPr>
        <p:spPr bwMode="auto">
          <a:xfrm>
            <a:off x="3246678" y="5765598"/>
            <a:ext cx="2383463" cy="0"/>
          </a:xfrm>
          <a:prstGeom prst="straightConnector1">
            <a:avLst/>
          </a:prstGeom>
          <a:noFill/>
          <a:ln w="635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" name="AutoShape 15"/>
          <p:cNvCxnSpPr>
            <a:cxnSpLocks noChangeShapeType="1"/>
            <a:stCxn id="50" idx="6"/>
            <a:endCxn id="51" idx="2"/>
          </p:cNvCxnSpPr>
          <p:nvPr/>
        </p:nvCxnSpPr>
        <p:spPr bwMode="auto">
          <a:xfrm flipV="1">
            <a:off x="3551478" y="4351373"/>
            <a:ext cx="1801201" cy="118825"/>
          </a:xfrm>
          <a:prstGeom prst="straightConnector1">
            <a:avLst/>
          </a:prstGeom>
          <a:noFill/>
          <a:ln w="3175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AutoShape 16"/>
          <p:cNvCxnSpPr>
            <a:cxnSpLocks noChangeShapeType="1"/>
            <a:stCxn id="52" idx="7"/>
            <a:endCxn id="51" idx="3"/>
          </p:cNvCxnSpPr>
          <p:nvPr/>
        </p:nvCxnSpPr>
        <p:spPr bwMode="auto">
          <a:xfrm flipV="1">
            <a:off x="4210918" y="4415013"/>
            <a:ext cx="1168121" cy="601145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AutoShape 17"/>
          <p:cNvCxnSpPr>
            <a:cxnSpLocks noChangeShapeType="1"/>
            <a:stCxn id="54" idx="1"/>
            <a:endCxn id="51" idx="5"/>
          </p:cNvCxnSpPr>
          <p:nvPr/>
        </p:nvCxnSpPr>
        <p:spPr bwMode="auto">
          <a:xfrm flipH="1" flipV="1">
            <a:off x="5506319" y="4415013"/>
            <a:ext cx="558518" cy="570189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AutoShape 18"/>
          <p:cNvCxnSpPr>
            <a:cxnSpLocks noChangeShapeType="1"/>
            <a:stCxn id="55" idx="7"/>
            <a:endCxn id="54" idx="3"/>
          </p:cNvCxnSpPr>
          <p:nvPr/>
        </p:nvCxnSpPr>
        <p:spPr bwMode="auto">
          <a:xfrm flipV="1">
            <a:off x="5783781" y="5112482"/>
            <a:ext cx="281056" cy="589476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1" name="Text Box 20"/>
          <p:cNvSpPr txBox="1">
            <a:spLocks noChangeArrowheads="1"/>
          </p:cNvSpPr>
          <p:nvPr/>
        </p:nvSpPr>
        <p:spPr bwMode="auto">
          <a:xfrm>
            <a:off x="5810141" y="4398994"/>
            <a:ext cx="309563" cy="3667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1</a:t>
            </a:r>
            <a:endParaRPr lang="en-US" altLang="ko-KR" sz="1800" dirty="0">
              <a:latin typeface="+mn-ea"/>
            </a:endParaRPr>
          </a:p>
        </p:txBody>
      </p:sp>
      <p:sp>
        <p:nvSpPr>
          <p:cNvPr id="85" name="Text Box 23"/>
          <p:cNvSpPr txBox="1">
            <a:spLocks noChangeArrowheads="1"/>
          </p:cNvSpPr>
          <p:nvPr/>
        </p:nvSpPr>
        <p:spPr bwMode="auto">
          <a:xfrm>
            <a:off x="3585791" y="4775486"/>
            <a:ext cx="309562" cy="3667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2</a:t>
            </a:r>
            <a:endParaRPr lang="en-US" altLang="ko-KR" sz="1800" dirty="0">
              <a:latin typeface="+mn-ea"/>
            </a:endParaRPr>
          </a:p>
        </p:txBody>
      </p:sp>
      <p:sp>
        <p:nvSpPr>
          <p:cNvPr id="86" name="Text Box 25"/>
          <p:cNvSpPr txBox="1">
            <a:spLocks noChangeArrowheads="1"/>
          </p:cNvSpPr>
          <p:nvPr/>
        </p:nvSpPr>
        <p:spPr bwMode="auto">
          <a:xfrm>
            <a:off x="5873456" y="5294999"/>
            <a:ext cx="309562" cy="3667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1</a:t>
            </a:r>
            <a:endParaRPr lang="en-US" altLang="ko-KR" sz="1800" dirty="0">
              <a:latin typeface="+mn-ea"/>
            </a:endParaRPr>
          </a:p>
        </p:txBody>
      </p:sp>
      <p:sp>
        <p:nvSpPr>
          <p:cNvPr id="87" name="Text Box 27"/>
          <p:cNvSpPr txBox="1">
            <a:spLocks noChangeArrowheads="1"/>
          </p:cNvSpPr>
          <p:nvPr/>
        </p:nvSpPr>
        <p:spPr bwMode="auto">
          <a:xfrm>
            <a:off x="3720874" y="5308885"/>
            <a:ext cx="309562" cy="3667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3</a:t>
            </a:r>
            <a:endParaRPr lang="en-US" altLang="ko-KR" sz="1800" dirty="0">
              <a:latin typeface="+mn-ea"/>
            </a:endParaRPr>
          </a:p>
        </p:txBody>
      </p:sp>
      <p:cxnSp>
        <p:nvCxnSpPr>
          <p:cNvPr id="88" name="직선 연결선 87"/>
          <p:cNvCxnSpPr>
            <a:stCxn id="51" idx="4"/>
            <a:endCxn id="55" idx="0"/>
          </p:cNvCxnSpPr>
          <p:nvPr/>
        </p:nvCxnSpPr>
        <p:spPr>
          <a:xfrm>
            <a:off x="5442679" y="4441373"/>
            <a:ext cx="277462" cy="1234225"/>
          </a:xfrm>
          <a:prstGeom prst="line">
            <a:avLst/>
          </a:prstGeom>
          <a:ln w="63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 Box 21"/>
          <p:cNvSpPr txBox="1">
            <a:spLocks noChangeArrowheads="1"/>
          </p:cNvSpPr>
          <p:nvPr/>
        </p:nvSpPr>
        <p:spPr bwMode="auto">
          <a:xfrm>
            <a:off x="3158104" y="4057592"/>
            <a:ext cx="309562" cy="3667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a</a:t>
            </a:r>
            <a:endParaRPr lang="en-US" altLang="ko-KR" sz="1800" dirty="0">
              <a:latin typeface="+mn-ea"/>
            </a:endParaRPr>
          </a:p>
        </p:txBody>
      </p:sp>
      <p:sp>
        <p:nvSpPr>
          <p:cNvPr id="90" name="Text Box 21"/>
          <p:cNvSpPr txBox="1">
            <a:spLocks noChangeArrowheads="1"/>
          </p:cNvSpPr>
          <p:nvPr/>
        </p:nvSpPr>
        <p:spPr bwMode="auto">
          <a:xfrm>
            <a:off x="5254927" y="3933056"/>
            <a:ext cx="322524" cy="369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b</a:t>
            </a:r>
            <a:endParaRPr lang="en-US" altLang="ko-KR" sz="1800" dirty="0">
              <a:latin typeface="+mn-ea"/>
            </a:endParaRPr>
          </a:p>
        </p:txBody>
      </p:sp>
      <p:sp>
        <p:nvSpPr>
          <p:cNvPr id="91" name="Text Box 21"/>
          <p:cNvSpPr txBox="1">
            <a:spLocks noChangeArrowheads="1"/>
          </p:cNvSpPr>
          <p:nvPr/>
        </p:nvSpPr>
        <p:spPr bwMode="auto">
          <a:xfrm>
            <a:off x="6183018" y="4778802"/>
            <a:ext cx="293670" cy="369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c</a:t>
            </a:r>
            <a:endParaRPr lang="en-US" altLang="ko-KR" sz="1800" dirty="0">
              <a:latin typeface="+mn-ea"/>
            </a:endParaRPr>
          </a:p>
        </p:txBody>
      </p:sp>
      <p:sp>
        <p:nvSpPr>
          <p:cNvPr id="92" name="Text Box 21"/>
          <p:cNvSpPr txBox="1">
            <a:spLocks noChangeArrowheads="1"/>
          </p:cNvSpPr>
          <p:nvPr/>
        </p:nvSpPr>
        <p:spPr bwMode="auto">
          <a:xfrm>
            <a:off x="4020583" y="4601421"/>
            <a:ext cx="324128" cy="369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d</a:t>
            </a:r>
            <a:endParaRPr lang="en-US" altLang="ko-KR" sz="1800" dirty="0">
              <a:latin typeface="+mn-ea"/>
            </a:endParaRPr>
          </a:p>
        </p:txBody>
      </p:sp>
      <p:sp>
        <p:nvSpPr>
          <p:cNvPr id="93" name="Text Box 21"/>
          <p:cNvSpPr txBox="1">
            <a:spLocks noChangeArrowheads="1"/>
          </p:cNvSpPr>
          <p:nvPr/>
        </p:nvSpPr>
        <p:spPr bwMode="auto">
          <a:xfrm flipH="1">
            <a:off x="2819111" y="5711250"/>
            <a:ext cx="312088" cy="3667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e</a:t>
            </a:r>
            <a:endParaRPr lang="en-US" altLang="ko-KR" sz="1800" dirty="0">
              <a:latin typeface="+mn-ea"/>
            </a:endParaRPr>
          </a:p>
        </p:txBody>
      </p:sp>
      <p:sp>
        <p:nvSpPr>
          <p:cNvPr id="94" name="Text Box 21"/>
          <p:cNvSpPr txBox="1">
            <a:spLocks noChangeArrowheads="1"/>
          </p:cNvSpPr>
          <p:nvPr/>
        </p:nvSpPr>
        <p:spPr bwMode="auto">
          <a:xfrm>
            <a:off x="5740308" y="5747492"/>
            <a:ext cx="258404" cy="369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f</a:t>
            </a:r>
            <a:endParaRPr lang="en-US" altLang="ko-KR" sz="1800" dirty="0">
              <a:latin typeface="+mn-ea"/>
            </a:endParaRPr>
          </a:p>
        </p:txBody>
      </p:sp>
      <p:sp>
        <p:nvSpPr>
          <p:cNvPr id="95" name="Text Box 20"/>
          <p:cNvSpPr txBox="1">
            <a:spLocks noChangeArrowheads="1"/>
          </p:cNvSpPr>
          <p:nvPr/>
        </p:nvSpPr>
        <p:spPr bwMode="auto">
          <a:xfrm>
            <a:off x="4740663" y="4696263"/>
            <a:ext cx="309563" cy="3667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latin typeface="+mn-ea"/>
              </a:rPr>
              <a:t>4</a:t>
            </a:r>
            <a:endParaRPr lang="en-US" altLang="ko-KR" sz="1800" dirty="0">
              <a:latin typeface="+mn-ea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424943" y="3284984"/>
            <a:ext cx="2060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+mn-ea"/>
              </a:rPr>
              <a:t>최종해</a:t>
            </a:r>
            <a:r>
              <a:rPr lang="en-US" altLang="ko-KR" sz="2800" dirty="0" smtClean="0">
                <a:latin typeface="+mn-ea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4847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시간복잡도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/>
              <a:t>Line </a:t>
            </a:r>
            <a:r>
              <a:rPr lang="en-US" altLang="ko-KR" dirty="0" smtClean="0"/>
              <a:t>1:</a:t>
            </a:r>
            <a:r>
              <a:rPr lang="ko-KR" altLang="en-US" dirty="0" smtClean="0"/>
              <a:t> </a:t>
            </a:r>
            <a:r>
              <a:rPr lang="ko-KR" altLang="en-US" dirty="0"/>
              <a:t>정렬하는데 </a:t>
            </a:r>
            <a:r>
              <a:rPr lang="en-US" altLang="ko-KR" dirty="0">
                <a:solidFill>
                  <a:srgbClr val="FF0000"/>
                </a:solidFill>
              </a:rPr>
              <a:t>O(</a:t>
            </a:r>
            <a:r>
              <a:rPr lang="en-US" altLang="ko-KR" dirty="0" err="1">
                <a:solidFill>
                  <a:srgbClr val="FF0000"/>
                </a:solidFill>
              </a:rPr>
              <a:t>mlogm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en-US" altLang="ko-KR" dirty="0"/>
              <a:t> </a:t>
            </a:r>
            <a:r>
              <a:rPr lang="ko-KR" altLang="en-US" dirty="0" smtClean="0"/>
              <a:t>시간</a:t>
            </a:r>
            <a:r>
              <a:rPr lang="en-US" altLang="ko-KR" dirty="0" smtClean="0"/>
              <a:t>. </a:t>
            </a:r>
            <a:r>
              <a:rPr lang="ko-KR" altLang="en-US" dirty="0"/>
              <a:t>단</a:t>
            </a:r>
            <a:r>
              <a:rPr lang="en-US" altLang="ko-KR" dirty="0"/>
              <a:t>, m</a:t>
            </a:r>
            <a:r>
              <a:rPr lang="ko-KR" altLang="en-US" dirty="0"/>
              <a:t>은 입력 그래프에 있는 선분의 수이다</a:t>
            </a:r>
            <a:r>
              <a:rPr lang="en-US" altLang="ko-KR" dirty="0" smtClean="0"/>
              <a:t>.</a:t>
            </a:r>
          </a:p>
          <a:p>
            <a:pPr fontAlgn="base"/>
            <a:r>
              <a:rPr lang="en-US" altLang="ko-KR" dirty="0" smtClean="0"/>
              <a:t>Line 2:</a:t>
            </a:r>
            <a:r>
              <a:rPr lang="ko-KR" altLang="en-US" dirty="0" smtClean="0"/>
              <a:t> </a:t>
            </a:r>
            <a:r>
              <a:rPr lang="en-US" altLang="ko-KR" dirty="0"/>
              <a:t>T</a:t>
            </a:r>
            <a:r>
              <a:rPr lang="ko-KR" altLang="en-US" dirty="0"/>
              <a:t>를 초기화하는 것이므로 </a:t>
            </a:r>
            <a:r>
              <a:rPr lang="en-US" altLang="ko-KR" dirty="0"/>
              <a:t>O(1) </a:t>
            </a:r>
            <a:r>
              <a:rPr lang="ko-KR" altLang="en-US" dirty="0" smtClean="0"/>
              <a:t>시간</a:t>
            </a:r>
            <a:endParaRPr lang="en-US" altLang="ko-KR" dirty="0" smtClean="0"/>
          </a:p>
          <a:p>
            <a:pPr fontAlgn="base"/>
            <a:r>
              <a:rPr lang="en-US" altLang="ko-KR" dirty="0" smtClean="0"/>
              <a:t>Line </a:t>
            </a:r>
            <a:r>
              <a:rPr lang="en-US" altLang="ko-KR" dirty="0"/>
              <a:t>3~8</a:t>
            </a:r>
            <a:r>
              <a:rPr lang="ko-KR" altLang="en-US" dirty="0"/>
              <a:t>의 </a:t>
            </a:r>
            <a:r>
              <a:rPr lang="en-US" altLang="ko-KR" dirty="0"/>
              <a:t>while-</a:t>
            </a:r>
            <a:r>
              <a:rPr lang="ko-KR" altLang="en-US" dirty="0"/>
              <a:t>루프는 최악의 경우 </a:t>
            </a:r>
            <a:r>
              <a:rPr lang="en-US" altLang="ko-KR" dirty="0"/>
              <a:t>m</a:t>
            </a:r>
            <a:r>
              <a:rPr lang="ko-KR" altLang="en-US" dirty="0"/>
              <a:t>번 수행된다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그래프의 모든 선분이 </a:t>
            </a:r>
            <a:r>
              <a:rPr lang="en-US" altLang="ko-KR" dirty="0"/>
              <a:t>while-</a:t>
            </a:r>
            <a:r>
              <a:rPr lang="ko-KR" altLang="en-US" dirty="0"/>
              <a:t>루프 내에서 처리되는 경우이다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/>
              <a:t>while-</a:t>
            </a:r>
            <a:r>
              <a:rPr lang="ko-KR" altLang="en-US" dirty="0"/>
              <a:t>루프 내에서는 </a:t>
            </a:r>
            <a:r>
              <a:rPr lang="en-US" altLang="ko-KR" dirty="0"/>
              <a:t>L</a:t>
            </a:r>
            <a:r>
              <a:rPr lang="ko-KR" altLang="en-US" dirty="0"/>
              <a:t>로부터 가져온 선분 </a:t>
            </a:r>
            <a:r>
              <a:rPr lang="en-US" altLang="ko-KR" dirty="0"/>
              <a:t>e</a:t>
            </a:r>
            <a:r>
              <a:rPr lang="ko-KR" altLang="en-US" dirty="0"/>
              <a:t>가 사이클을 만드는지를 검사하는데</a:t>
            </a:r>
            <a:r>
              <a:rPr lang="en-US" altLang="ko-KR" dirty="0"/>
              <a:t>, </a:t>
            </a:r>
            <a:r>
              <a:rPr lang="ko-KR" altLang="en-US" dirty="0"/>
              <a:t>이는 </a:t>
            </a:r>
            <a:r>
              <a:rPr lang="en-US" altLang="ko-KR" dirty="0"/>
              <a:t>O(log</a:t>
            </a:r>
            <a:r>
              <a:rPr lang="ko-KR" altLang="en-US" baseline="30000" dirty="0"/>
              <a:t>*</a:t>
            </a:r>
            <a:r>
              <a:rPr lang="en-US" altLang="ko-KR" dirty="0"/>
              <a:t>m) </a:t>
            </a:r>
            <a:r>
              <a:rPr lang="ko-KR" altLang="en-US" dirty="0"/>
              <a:t>시간이 걸린다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fontAlgn="base"/>
            <a:r>
              <a:rPr lang="ko-KR" altLang="en-US" dirty="0" smtClean="0"/>
              <a:t>따라서 </a:t>
            </a:r>
            <a:r>
              <a:rPr lang="ko-KR" altLang="en-US" dirty="0" err="1"/>
              <a:t>크러스컬</a:t>
            </a:r>
            <a:r>
              <a:rPr lang="ko-KR" altLang="en-US" dirty="0"/>
              <a:t> 알고리즘의 시간복잡도는 </a:t>
            </a:r>
            <a:r>
              <a:rPr lang="en-US" altLang="ko-KR" dirty="0"/>
              <a:t>O(</a:t>
            </a:r>
            <a:r>
              <a:rPr lang="en-US" altLang="ko-KR" dirty="0" err="1"/>
              <a:t>mlogm</a:t>
            </a:r>
            <a:r>
              <a:rPr lang="en-US" altLang="ko-KR" dirty="0"/>
              <a:t>)+O(</a:t>
            </a:r>
            <a:r>
              <a:rPr lang="en-US" altLang="ko-KR" dirty="0" err="1"/>
              <a:t>mlog</a:t>
            </a:r>
            <a:r>
              <a:rPr lang="ko-KR" altLang="en-US" baseline="30000" dirty="0"/>
              <a:t>*</a:t>
            </a:r>
            <a:r>
              <a:rPr lang="en-US" altLang="ko-KR" dirty="0"/>
              <a:t>m) =</a:t>
            </a:r>
            <a:r>
              <a:rPr lang="en-US" altLang="ko-KR" dirty="0">
                <a:solidFill>
                  <a:srgbClr val="FF0000"/>
                </a:solidFill>
              </a:rPr>
              <a:t> O(</a:t>
            </a:r>
            <a:r>
              <a:rPr lang="en-US" altLang="ko-KR" dirty="0" err="1">
                <a:solidFill>
                  <a:srgbClr val="FF0000"/>
                </a:solidFill>
              </a:rPr>
              <a:t>mlogm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07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4.1 </a:t>
            </a:r>
            <a:r>
              <a:rPr lang="ko-KR" altLang="en-US" dirty="0"/>
              <a:t>동전 </a:t>
            </a:r>
            <a:r>
              <a:rPr lang="ko-KR" altLang="en-US" dirty="0" smtClean="0"/>
              <a:t>거스름돈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동</a:t>
            </a:r>
            <a:r>
              <a:rPr lang="ko-KR" altLang="en-US" dirty="0" smtClean="0"/>
              <a:t>전 거스름돈 </a:t>
            </a:r>
            <a:r>
              <a:rPr lang="en-US" altLang="ko-KR" dirty="0"/>
              <a:t>(Coin Change)</a:t>
            </a:r>
            <a:r>
              <a:rPr lang="ko-KR" altLang="en-US" dirty="0" smtClean="0"/>
              <a:t> </a:t>
            </a:r>
            <a:r>
              <a:rPr lang="ko-KR" altLang="en-US" dirty="0"/>
              <a:t>문제를 해결하는 가장 간단하고 효율적인 방법은 남은 액수를 초과하지 않는 조건하에 ‘</a:t>
            </a:r>
            <a:r>
              <a:rPr lang="ko-KR" altLang="en-US" dirty="0" err="1"/>
              <a:t>욕심내어</a:t>
            </a:r>
            <a:r>
              <a:rPr lang="ko-KR" altLang="en-US" dirty="0"/>
              <a:t>’ </a:t>
            </a:r>
            <a:r>
              <a:rPr lang="ko-KR" altLang="en-US" dirty="0">
                <a:solidFill>
                  <a:srgbClr val="FF0000"/>
                </a:solidFill>
              </a:rPr>
              <a:t>가장 큰 액면의 동전을 취하는 것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다음은 </a:t>
            </a:r>
            <a:r>
              <a:rPr lang="ko-KR" altLang="en-US" dirty="0"/>
              <a:t>동전 거스름돈 문제의 최소 동전 수를 찾는 그리디 알고리즘이다</a:t>
            </a:r>
            <a:r>
              <a:rPr lang="en-US" altLang="ko-KR" dirty="0"/>
              <a:t>. 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동전의 액면은 </a:t>
            </a:r>
            <a:r>
              <a:rPr lang="en-US" altLang="ko-KR" dirty="0"/>
              <a:t>500</a:t>
            </a:r>
            <a:r>
              <a:rPr lang="ko-KR" altLang="en-US" dirty="0"/>
              <a:t>원</a:t>
            </a:r>
            <a:r>
              <a:rPr lang="en-US" altLang="ko-KR" dirty="0"/>
              <a:t>, 100</a:t>
            </a:r>
            <a:r>
              <a:rPr lang="ko-KR" altLang="en-US" dirty="0"/>
              <a:t>원</a:t>
            </a:r>
            <a:r>
              <a:rPr lang="en-US" altLang="ko-KR" dirty="0"/>
              <a:t>, 50</a:t>
            </a:r>
            <a:r>
              <a:rPr lang="ko-KR" altLang="en-US" dirty="0"/>
              <a:t>원</a:t>
            </a:r>
            <a:r>
              <a:rPr lang="en-US" altLang="ko-KR" dirty="0"/>
              <a:t>, 10</a:t>
            </a:r>
            <a:r>
              <a:rPr lang="ko-KR" altLang="en-US" dirty="0"/>
              <a:t>원</a:t>
            </a:r>
            <a:r>
              <a:rPr lang="en-US" altLang="ko-KR" dirty="0"/>
              <a:t>, 1</a:t>
            </a:r>
            <a:r>
              <a:rPr lang="ko-KR" altLang="en-US" dirty="0"/>
              <a:t>원이다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68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트리를</a:t>
            </a:r>
            <a:r>
              <a:rPr lang="ko-KR" altLang="en-US" dirty="0"/>
              <a:t> 이용한 집합의 처리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/>
              <a:t>같은 집합의 원소들은 하나의 </a:t>
            </a:r>
            <a:r>
              <a:rPr lang="ko-KR" altLang="en-US" sz="2800" dirty="0" err="1"/>
              <a:t>트리로</a:t>
            </a:r>
            <a:r>
              <a:rPr lang="ko-KR" altLang="en-US" sz="2800" dirty="0"/>
              <a:t> 관리한다</a:t>
            </a:r>
          </a:p>
          <a:p>
            <a:pPr lvl="1"/>
            <a:r>
              <a:rPr lang="ko-KR" altLang="en-US" sz="2400" dirty="0"/>
              <a:t>자식 </a:t>
            </a:r>
            <a:r>
              <a:rPr lang="ko-KR" altLang="en-US" sz="2400" dirty="0" err="1"/>
              <a:t>노드가</a:t>
            </a:r>
            <a:r>
              <a:rPr lang="ko-KR" altLang="en-US" sz="2400" dirty="0"/>
              <a:t> 부모 </a:t>
            </a:r>
            <a:r>
              <a:rPr lang="ko-KR" altLang="en-US" sz="2400" dirty="0" err="1"/>
              <a:t>노드를</a:t>
            </a:r>
            <a:r>
              <a:rPr lang="ko-KR" altLang="en-US" sz="2400" dirty="0"/>
              <a:t> 가리킨다</a:t>
            </a:r>
          </a:p>
          <a:p>
            <a:r>
              <a:rPr lang="ko-KR" altLang="en-US" sz="2800" dirty="0" err="1"/>
              <a:t>트리의</a:t>
            </a:r>
            <a:r>
              <a:rPr lang="ko-KR" altLang="en-US" sz="2800" dirty="0"/>
              <a:t> 루트를 집합의 대표 원소로 삼는다</a:t>
            </a:r>
          </a:p>
          <a:p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870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트리를</a:t>
            </a:r>
            <a:r>
              <a:rPr lang="ko-KR" altLang="en-US" dirty="0"/>
              <a:t> 이용한 집합 표현의 </a:t>
            </a:r>
            <a:r>
              <a:rPr lang="ko-KR" altLang="en-US" dirty="0" smtClean="0"/>
              <a:t>예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51</a:t>
            </a:fld>
            <a:endParaRPr lang="en-US" dirty="0"/>
          </a:p>
        </p:txBody>
      </p:sp>
      <p:sp>
        <p:nvSpPr>
          <p:cNvPr id="6" name="Oval 2"/>
          <p:cNvSpPr>
            <a:spLocks noChangeArrowheads="1"/>
          </p:cNvSpPr>
          <p:nvPr/>
        </p:nvSpPr>
        <p:spPr bwMode="auto">
          <a:xfrm>
            <a:off x="4029529" y="2146527"/>
            <a:ext cx="4572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eaLnBrk="1" latinLnBrk="1" hangingPunct="1"/>
            <a:r>
              <a:rPr kumimoji="1" lang="en-US" altLang="ko-KR" sz="1800" i="0">
                <a:effectLst/>
                <a:ea typeface="굴림" panose="020B0600000101010101" pitchFamily="50" charset="-127"/>
              </a:rPr>
              <a:t>c</a:t>
            </a:r>
          </a:p>
        </p:txBody>
      </p:sp>
      <p:sp>
        <p:nvSpPr>
          <p:cNvPr id="7" name="Oval 3"/>
          <p:cNvSpPr>
            <a:spLocks noChangeArrowheads="1"/>
          </p:cNvSpPr>
          <p:nvPr/>
        </p:nvSpPr>
        <p:spPr bwMode="auto">
          <a:xfrm>
            <a:off x="3010354" y="3983264"/>
            <a:ext cx="4572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eaLnBrk="1" latinLnBrk="1" hangingPunct="1"/>
            <a:r>
              <a:rPr kumimoji="1" lang="en-US" altLang="ko-KR" sz="1800" i="0" dirty="0">
                <a:effectLst/>
                <a:ea typeface="굴림" panose="020B0600000101010101" pitchFamily="50" charset="-127"/>
              </a:rPr>
              <a:t>a</a:t>
            </a:r>
          </a:p>
        </p:txBody>
      </p:sp>
      <p:sp>
        <p:nvSpPr>
          <p:cNvPr id="8" name="Oval 4"/>
          <p:cNvSpPr>
            <a:spLocks noChangeArrowheads="1"/>
          </p:cNvSpPr>
          <p:nvPr/>
        </p:nvSpPr>
        <p:spPr bwMode="auto">
          <a:xfrm>
            <a:off x="5147129" y="3983264"/>
            <a:ext cx="4572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eaLnBrk="1" latinLnBrk="1" hangingPunct="1"/>
            <a:r>
              <a:rPr kumimoji="1" lang="en-US" altLang="ko-KR" sz="1800" i="0">
                <a:effectLst/>
                <a:ea typeface="굴림" panose="020B0600000101010101" pitchFamily="50" charset="-127"/>
              </a:rPr>
              <a:t>e</a:t>
            </a:r>
          </a:p>
        </p:txBody>
      </p:sp>
      <p:sp>
        <p:nvSpPr>
          <p:cNvPr id="9" name="Oval 5"/>
          <p:cNvSpPr>
            <a:spLocks noChangeArrowheads="1"/>
          </p:cNvSpPr>
          <p:nvPr/>
        </p:nvSpPr>
        <p:spPr bwMode="auto">
          <a:xfrm>
            <a:off x="4602617" y="3068864"/>
            <a:ext cx="4572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eaLnBrk="1" latinLnBrk="1" hangingPunct="1"/>
            <a:r>
              <a:rPr kumimoji="1" lang="en-US" altLang="ko-KR" sz="1800" i="0">
                <a:effectLst/>
                <a:ea typeface="굴림" panose="020B0600000101010101" pitchFamily="50" charset="-127"/>
              </a:rPr>
              <a:t>h</a:t>
            </a:r>
          </a:p>
        </p:txBody>
      </p:sp>
      <p:sp>
        <p:nvSpPr>
          <p:cNvPr id="10" name="Oval 6"/>
          <p:cNvSpPr>
            <a:spLocks noChangeArrowheads="1"/>
          </p:cNvSpPr>
          <p:nvPr/>
        </p:nvSpPr>
        <p:spPr bwMode="auto">
          <a:xfrm>
            <a:off x="3507242" y="3068864"/>
            <a:ext cx="4572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eaLnBrk="1" latinLnBrk="1" hangingPunct="1"/>
            <a:r>
              <a:rPr kumimoji="1" lang="en-US" altLang="ko-KR" sz="1800" i="0">
                <a:effectLst/>
                <a:ea typeface="굴림" panose="020B0600000101010101" pitchFamily="50" charset="-127"/>
              </a:rPr>
              <a:t>b</a:t>
            </a:r>
          </a:p>
        </p:txBody>
      </p:sp>
      <p:sp>
        <p:nvSpPr>
          <p:cNvPr id="11" name="Oval 7"/>
          <p:cNvSpPr>
            <a:spLocks noChangeArrowheads="1"/>
          </p:cNvSpPr>
          <p:nvPr/>
        </p:nvSpPr>
        <p:spPr bwMode="auto">
          <a:xfrm>
            <a:off x="4640717" y="4897664"/>
            <a:ext cx="4572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eaLnBrk="1" latinLnBrk="1" hangingPunct="1"/>
            <a:r>
              <a:rPr kumimoji="1" lang="en-US" altLang="ko-KR" sz="1800" i="0">
                <a:effectLst/>
                <a:ea typeface="굴림" panose="020B0600000101010101" pitchFamily="50" charset="-127"/>
              </a:rPr>
              <a:t>d</a:t>
            </a:r>
          </a:p>
        </p:txBody>
      </p:sp>
      <p:sp>
        <p:nvSpPr>
          <p:cNvPr id="12" name="Oval 8"/>
          <p:cNvSpPr>
            <a:spLocks noChangeArrowheads="1"/>
          </p:cNvSpPr>
          <p:nvPr/>
        </p:nvSpPr>
        <p:spPr bwMode="auto">
          <a:xfrm>
            <a:off x="5166179" y="4897664"/>
            <a:ext cx="4572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eaLnBrk="1" latinLnBrk="1" hangingPunct="1"/>
            <a:r>
              <a:rPr kumimoji="1" lang="en-US" altLang="ko-KR" sz="1800" i="0">
                <a:effectLst/>
                <a:ea typeface="굴림" panose="020B0600000101010101" pitchFamily="50" charset="-127"/>
              </a:rPr>
              <a:t>f</a:t>
            </a:r>
          </a:p>
        </p:txBody>
      </p:sp>
      <p:sp>
        <p:nvSpPr>
          <p:cNvPr id="13" name="Oval 15"/>
          <p:cNvSpPr>
            <a:spLocks noChangeArrowheads="1"/>
          </p:cNvSpPr>
          <p:nvPr/>
        </p:nvSpPr>
        <p:spPr bwMode="auto">
          <a:xfrm>
            <a:off x="5680529" y="4897664"/>
            <a:ext cx="4572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eaLnBrk="1" latinLnBrk="1" hangingPunct="1"/>
            <a:r>
              <a:rPr kumimoji="1" lang="en-US" altLang="ko-KR" sz="1800" i="0">
                <a:effectLst/>
                <a:ea typeface="굴림" panose="020B0600000101010101" pitchFamily="50" charset="-127"/>
              </a:rPr>
              <a:t>g</a:t>
            </a:r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 flipV="1">
            <a:off x="5386842" y="4443639"/>
            <a:ext cx="0" cy="4460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7"/>
          <p:cNvSpPr>
            <a:spLocks/>
          </p:cNvSpPr>
          <p:nvPr/>
        </p:nvSpPr>
        <p:spPr bwMode="auto">
          <a:xfrm>
            <a:off x="4046992" y="1708377"/>
            <a:ext cx="463550" cy="438150"/>
          </a:xfrm>
          <a:custGeom>
            <a:avLst/>
            <a:gdLst>
              <a:gd name="T0" fmla="*/ 205 w 292"/>
              <a:gd name="T1" fmla="*/ 276 h 276"/>
              <a:gd name="T2" fmla="*/ 285 w 292"/>
              <a:gd name="T3" fmla="*/ 124 h 276"/>
              <a:gd name="T4" fmla="*/ 165 w 292"/>
              <a:gd name="T5" fmla="*/ 4 h 276"/>
              <a:gd name="T6" fmla="*/ 13 w 292"/>
              <a:gd name="T7" fmla="*/ 100 h 276"/>
              <a:gd name="T8" fmla="*/ 85 w 292"/>
              <a:gd name="T9" fmla="*/ 252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2" h="276">
                <a:moveTo>
                  <a:pt x="205" y="276"/>
                </a:moveTo>
                <a:cubicBezTo>
                  <a:pt x="248" y="222"/>
                  <a:pt x="292" y="169"/>
                  <a:pt x="285" y="124"/>
                </a:cubicBezTo>
                <a:cubicBezTo>
                  <a:pt x="278" y="79"/>
                  <a:pt x="210" y="8"/>
                  <a:pt x="165" y="4"/>
                </a:cubicBezTo>
                <a:cubicBezTo>
                  <a:pt x="120" y="0"/>
                  <a:pt x="26" y="59"/>
                  <a:pt x="13" y="100"/>
                </a:cubicBezTo>
                <a:cubicBezTo>
                  <a:pt x="0" y="141"/>
                  <a:pt x="42" y="196"/>
                  <a:pt x="85" y="25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6" name="Line 34"/>
          <p:cNvSpPr>
            <a:spLocks noChangeShapeType="1"/>
          </p:cNvSpPr>
          <p:nvPr/>
        </p:nvSpPr>
        <p:spPr bwMode="auto">
          <a:xfrm flipH="1" flipV="1">
            <a:off x="4402592" y="2559277"/>
            <a:ext cx="301625" cy="509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" name="Line 35"/>
          <p:cNvSpPr>
            <a:spLocks noChangeShapeType="1"/>
          </p:cNvSpPr>
          <p:nvPr/>
        </p:nvSpPr>
        <p:spPr bwMode="auto">
          <a:xfrm>
            <a:off x="4966154" y="3489552"/>
            <a:ext cx="303213" cy="509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8" name="Line 36"/>
          <p:cNvSpPr>
            <a:spLocks noChangeShapeType="1"/>
          </p:cNvSpPr>
          <p:nvPr/>
        </p:nvSpPr>
        <p:spPr bwMode="auto">
          <a:xfrm>
            <a:off x="5507492" y="4413477"/>
            <a:ext cx="303212" cy="509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" name="Line 37"/>
          <p:cNvSpPr>
            <a:spLocks noChangeShapeType="1"/>
          </p:cNvSpPr>
          <p:nvPr/>
        </p:nvSpPr>
        <p:spPr bwMode="auto">
          <a:xfrm flipV="1">
            <a:off x="4950279" y="4411889"/>
            <a:ext cx="279400" cy="469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0" name="Line 41"/>
          <p:cNvSpPr>
            <a:spLocks noChangeShapeType="1"/>
          </p:cNvSpPr>
          <p:nvPr/>
        </p:nvSpPr>
        <p:spPr bwMode="auto">
          <a:xfrm flipV="1">
            <a:off x="3345317" y="3505427"/>
            <a:ext cx="277812" cy="48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1" name="Line 43"/>
          <p:cNvSpPr>
            <a:spLocks noChangeShapeType="1"/>
          </p:cNvSpPr>
          <p:nvPr/>
        </p:nvSpPr>
        <p:spPr bwMode="auto">
          <a:xfrm flipV="1">
            <a:off x="3829504" y="2583089"/>
            <a:ext cx="317500" cy="48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1942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두 집합의 </a:t>
            </a:r>
            <a:r>
              <a:rPr lang="ko-KR" altLang="en-US" dirty="0" smtClean="0"/>
              <a:t>합집합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52</a:t>
            </a:fld>
            <a:endParaRPr lang="en-US" dirty="0"/>
          </a:p>
        </p:txBody>
      </p:sp>
      <p:grpSp>
        <p:nvGrpSpPr>
          <p:cNvPr id="43" name="Group 42"/>
          <p:cNvGrpSpPr>
            <a:grpSpLocks/>
          </p:cNvGrpSpPr>
          <p:nvPr/>
        </p:nvGrpSpPr>
        <p:grpSpPr bwMode="auto">
          <a:xfrm>
            <a:off x="4809899" y="3016477"/>
            <a:ext cx="3709987" cy="2428875"/>
            <a:chOff x="2927" y="2374"/>
            <a:chExt cx="2337" cy="1530"/>
          </a:xfrm>
        </p:grpSpPr>
        <p:sp>
          <p:nvSpPr>
            <p:cNvPr id="44" name="Oval 18"/>
            <p:cNvSpPr>
              <a:spLocks noChangeArrowheads="1"/>
            </p:cNvSpPr>
            <p:nvPr/>
          </p:nvSpPr>
          <p:spPr bwMode="auto">
            <a:xfrm>
              <a:off x="3634" y="2613"/>
              <a:ext cx="271" cy="25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en-US" altLang="ko-KR" sz="1800" i="0" dirty="0">
                  <a:effectLst/>
                  <a:latin typeface="+mn-ea"/>
                </a:rPr>
                <a:t>c</a:t>
              </a:r>
            </a:p>
          </p:txBody>
        </p:sp>
        <p:sp>
          <p:nvSpPr>
            <p:cNvPr id="45" name="Oval 19"/>
            <p:cNvSpPr>
              <a:spLocks noChangeArrowheads="1"/>
            </p:cNvSpPr>
            <p:nvPr/>
          </p:nvSpPr>
          <p:spPr bwMode="auto">
            <a:xfrm>
              <a:off x="2927" y="3646"/>
              <a:ext cx="271" cy="25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en-US" altLang="ko-KR" sz="1800" i="0">
                  <a:effectLst/>
                  <a:latin typeface="+mn-ea"/>
                </a:rPr>
                <a:t>a</a:t>
              </a:r>
            </a:p>
          </p:txBody>
        </p:sp>
        <p:sp>
          <p:nvSpPr>
            <p:cNvPr id="46" name="Oval 20"/>
            <p:cNvSpPr>
              <a:spLocks noChangeArrowheads="1"/>
            </p:cNvSpPr>
            <p:nvPr/>
          </p:nvSpPr>
          <p:spPr bwMode="auto">
            <a:xfrm>
              <a:off x="3928" y="3130"/>
              <a:ext cx="271" cy="25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en-US" altLang="ko-KR" sz="1800" i="0">
                  <a:effectLst/>
                  <a:latin typeface="+mn-ea"/>
                </a:rPr>
                <a:t>h</a:t>
              </a:r>
            </a:p>
          </p:txBody>
        </p:sp>
        <p:sp>
          <p:nvSpPr>
            <p:cNvPr id="47" name="Oval 21"/>
            <p:cNvSpPr>
              <a:spLocks noChangeArrowheads="1"/>
            </p:cNvSpPr>
            <p:nvPr/>
          </p:nvSpPr>
          <p:spPr bwMode="auto">
            <a:xfrm>
              <a:off x="3273" y="3130"/>
              <a:ext cx="271" cy="25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en-US" altLang="ko-KR" sz="1800" i="0">
                  <a:effectLst/>
                  <a:latin typeface="+mn-ea"/>
                </a:rPr>
                <a:t>b</a:t>
              </a:r>
            </a:p>
          </p:txBody>
        </p:sp>
        <p:sp>
          <p:nvSpPr>
            <p:cNvPr id="48" name="Line 22"/>
            <p:cNvSpPr>
              <a:spLocks noChangeShapeType="1"/>
            </p:cNvSpPr>
            <p:nvPr/>
          </p:nvSpPr>
          <p:spPr bwMode="auto">
            <a:xfrm flipV="1">
              <a:off x="3124" y="3361"/>
              <a:ext cx="222" cy="30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49" name="Line 23"/>
            <p:cNvSpPr>
              <a:spLocks noChangeShapeType="1"/>
            </p:cNvSpPr>
            <p:nvPr/>
          </p:nvSpPr>
          <p:spPr bwMode="auto">
            <a:xfrm flipH="1" flipV="1">
              <a:off x="3847" y="2848"/>
              <a:ext cx="175" cy="2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50" name="Line 24"/>
            <p:cNvSpPr>
              <a:spLocks noChangeShapeType="1"/>
            </p:cNvSpPr>
            <p:nvPr/>
          </p:nvSpPr>
          <p:spPr bwMode="auto">
            <a:xfrm flipV="1">
              <a:off x="3485" y="2852"/>
              <a:ext cx="220" cy="2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51" name="Freeform 25"/>
            <p:cNvSpPr>
              <a:spLocks/>
            </p:cNvSpPr>
            <p:nvPr/>
          </p:nvSpPr>
          <p:spPr bwMode="auto">
            <a:xfrm>
              <a:off x="3621" y="2374"/>
              <a:ext cx="275" cy="247"/>
            </a:xfrm>
            <a:custGeom>
              <a:avLst/>
              <a:gdLst>
                <a:gd name="T0" fmla="*/ 205 w 292"/>
                <a:gd name="T1" fmla="*/ 276 h 276"/>
                <a:gd name="T2" fmla="*/ 285 w 292"/>
                <a:gd name="T3" fmla="*/ 124 h 276"/>
                <a:gd name="T4" fmla="*/ 165 w 292"/>
                <a:gd name="T5" fmla="*/ 4 h 276"/>
                <a:gd name="T6" fmla="*/ 13 w 292"/>
                <a:gd name="T7" fmla="*/ 100 h 276"/>
                <a:gd name="T8" fmla="*/ 85 w 292"/>
                <a:gd name="T9" fmla="*/ 252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" h="276">
                  <a:moveTo>
                    <a:pt x="205" y="276"/>
                  </a:moveTo>
                  <a:cubicBezTo>
                    <a:pt x="248" y="222"/>
                    <a:pt x="292" y="169"/>
                    <a:pt x="285" y="124"/>
                  </a:cubicBezTo>
                  <a:cubicBezTo>
                    <a:pt x="278" y="79"/>
                    <a:pt x="210" y="8"/>
                    <a:pt x="165" y="4"/>
                  </a:cubicBezTo>
                  <a:cubicBezTo>
                    <a:pt x="120" y="0"/>
                    <a:pt x="26" y="59"/>
                    <a:pt x="13" y="100"/>
                  </a:cubicBezTo>
                  <a:cubicBezTo>
                    <a:pt x="0" y="141"/>
                    <a:pt x="42" y="196"/>
                    <a:pt x="85" y="25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52" name="Oval 26"/>
            <p:cNvSpPr>
              <a:spLocks noChangeArrowheads="1"/>
            </p:cNvSpPr>
            <p:nvPr/>
          </p:nvSpPr>
          <p:spPr bwMode="auto">
            <a:xfrm>
              <a:off x="4530" y="3130"/>
              <a:ext cx="272" cy="25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en-US" altLang="ko-KR" sz="1800" i="0">
                  <a:effectLst/>
                  <a:latin typeface="+mn-ea"/>
                </a:rPr>
                <a:t>e</a:t>
              </a:r>
            </a:p>
          </p:txBody>
        </p:sp>
        <p:sp>
          <p:nvSpPr>
            <p:cNvPr id="53" name="Oval 27"/>
            <p:cNvSpPr>
              <a:spLocks noChangeArrowheads="1"/>
            </p:cNvSpPr>
            <p:nvPr/>
          </p:nvSpPr>
          <p:spPr bwMode="auto">
            <a:xfrm>
              <a:off x="4037" y="3646"/>
              <a:ext cx="271" cy="25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en-US" altLang="ko-KR" sz="1800" i="0">
                  <a:effectLst/>
                  <a:latin typeface="+mn-ea"/>
                </a:rPr>
                <a:t>d</a:t>
              </a:r>
            </a:p>
          </p:txBody>
        </p:sp>
        <p:sp>
          <p:nvSpPr>
            <p:cNvPr id="54" name="Oval 28"/>
            <p:cNvSpPr>
              <a:spLocks noChangeArrowheads="1"/>
            </p:cNvSpPr>
            <p:nvPr/>
          </p:nvSpPr>
          <p:spPr bwMode="auto">
            <a:xfrm>
              <a:off x="4518" y="3646"/>
              <a:ext cx="271" cy="25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en-US" altLang="ko-KR" sz="1800" i="0">
                  <a:effectLst/>
                  <a:latin typeface="+mn-ea"/>
                </a:rPr>
                <a:t>f</a:t>
              </a:r>
            </a:p>
          </p:txBody>
        </p:sp>
        <p:sp>
          <p:nvSpPr>
            <p:cNvPr id="55" name="Line 29"/>
            <p:cNvSpPr>
              <a:spLocks noChangeShapeType="1"/>
            </p:cNvSpPr>
            <p:nvPr/>
          </p:nvSpPr>
          <p:spPr bwMode="auto">
            <a:xfrm flipH="1" flipV="1">
              <a:off x="4747" y="3359"/>
              <a:ext cx="296" cy="3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56" name="Line 30"/>
            <p:cNvSpPr>
              <a:spLocks noChangeShapeType="1"/>
            </p:cNvSpPr>
            <p:nvPr/>
          </p:nvSpPr>
          <p:spPr bwMode="auto">
            <a:xfrm flipV="1">
              <a:off x="4248" y="3352"/>
              <a:ext cx="329" cy="3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57" name="Oval 31"/>
            <p:cNvSpPr>
              <a:spLocks noChangeArrowheads="1"/>
            </p:cNvSpPr>
            <p:nvPr/>
          </p:nvSpPr>
          <p:spPr bwMode="auto">
            <a:xfrm>
              <a:off x="4993" y="3646"/>
              <a:ext cx="271" cy="25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en-US" altLang="ko-KR" sz="1800" i="0">
                  <a:effectLst/>
                  <a:latin typeface="+mn-ea"/>
                </a:rPr>
                <a:t>g</a:t>
              </a:r>
            </a:p>
          </p:txBody>
        </p:sp>
        <p:sp>
          <p:nvSpPr>
            <p:cNvPr id="58" name="Line 32"/>
            <p:cNvSpPr>
              <a:spLocks noChangeShapeType="1"/>
            </p:cNvSpPr>
            <p:nvPr/>
          </p:nvSpPr>
          <p:spPr bwMode="auto">
            <a:xfrm flipV="1">
              <a:off x="4658" y="3381"/>
              <a:ext cx="0" cy="2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59" name="Line 33"/>
            <p:cNvSpPr>
              <a:spLocks noChangeShapeType="1"/>
            </p:cNvSpPr>
            <p:nvPr/>
          </p:nvSpPr>
          <p:spPr bwMode="auto">
            <a:xfrm flipH="1" flipV="1">
              <a:off x="3890" y="2814"/>
              <a:ext cx="686" cy="3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55386" y="1265464"/>
            <a:ext cx="4678363" cy="2463800"/>
            <a:chOff x="292100" y="1771650"/>
            <a:chExt cx="4678363" cy="2463800"/>
          </a:xfrm>
        </p:grpSpPr>
        <p:sp>
          <p:nvSpPr>
            <p:cNvPr id="61" name="Oval 2"/>
            <p:cNvSpPr>
              <a:spLocks noChangeArrowheads="1"/>
            </p:cNvSpPr>
            <p:nvPr/>
          </p:nvSpPr>
          <p:spPr bwMode="auto">
            <a:xfrm>
              <a:off x="1416050" y="2187575"/>
              <a:ext cx="430213" cy="4095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 eaLnBrk="1" latinLnBrk="1" hangingPunct="1"/>
              <a:r>
                <a:rPr kumimoji="1" lang="en-US" altLang="ko-KR" sz="1800" i="0">
                  <a:effectLst/>
                  <a:latin typeface="+mn-ea"/>
                </a:rPr>
                <a:t>c</a:t>
              </a:r>
            </a:p>
          </p:txBody>
        </p:sp>
        <p:sp>
          <p:nvSpPr>
            <p:cNvPr id="62" name="Oval 3"/>
            <p:cNvSpPr>
              <a:spLocks noChangeArrowheads="1"/>
            </p:cNvSpPr>
            <p:nvPr/>
          </p:nvSpPr>
          <p:spPr bwMode="auto">
            <a:xfrm>
              <a:off x="292100" y="3825875"/>
              <a:ext cx="430213" cy="4095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 eaLnBrk="1" latinLnBrk="1" hangingPunct="1"/>
              <a:r>
                <a:rPr kumimoji="1" lang="en-US" altLang="ko-KR" sz="1800" i="0">
                  <a:effectLst/>
                  <a:latin typeface="+mn-ea"/>
                </a:rPr>
                <a:t>a</a:t>
              </a:r>
            </a:p>
          </p:txBody>
        </p:sp>
        <p:sp>
          <p:nvSpPr>
            <p:cNvPr id="63" name="Oval 4"/>
            <p:cNvSpPr>
              <a:spLocks noChangeArrowheads="1"/>
            </p:cNvSpPr>
            <p:nvPr/>
          </p:nvSpPr>
          <p:spPr bwMode="auto">
            <a:xfrm>
              <a:off x="1917700" y="3006725"/>
              <a:ext cx="430213" cy="4095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 eaLnBrk="1" latinLnBrk="1" hangingPunct="1"/>
              <a:r>
                <a:rPr kumimoji="1" lang="en-US" altLang="ko-KR" sz="1800" i="0">
                  <a:effectLst/>
                  <a:latin typeface="+mn-ea"/>
                </a:rPr>
                <a:t>h</a:t>
              </a:r>
            </a:p>
          </p:txBody>
        </p:sp>
        <p:sp>
          <p:nvSpPr>
            <p:cNvPr id="64" name="Oval 5"/>
            <p:cNvSpPr>
              <a:spLocks noChangeArrowheads="1"/>
            </p:cNvSpPr>
            <p:nvPr/>
          </p:nvSpPr>
          <p:spPr bwMode="auto">
            <a:xfrm>
              <a:off x="841375" y="3006725"/>
              <a:ext cx="430213" cy="4095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 eaLnBrk="1" latinLnBrk="1" hangingPunct="1"/>
              <a:r>
                <a:rPr kumimoji="1" lang="en-US" altLang="ko-KR" sz="1800" i="0">
                  <a:effectLst/>
                  <a:latin typeface="+mn-ea"/>
                </a:rPr>
                <a:t>b</a:t>
              </a:r>
            </a:p>
          </p:txBody>
        </p:sp>
        <p:sp>
          <p:nvSpPr>
            <p:cNvPr id="65" name="Line 6"/>
            <p:cNvSpPr>
              <a:spLocks noChangeShapeType="1"/>
            </p:cNvSpPr>
            <p:nvPr/>
          </p:nvSpPr>
          <p:spPr bwMode="auto">
            <a:xfrm flipV="1">
              <a:off x="606425" y="3373438"/>
              <a:ext cx="352425" cy="484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66" name="Line 7"/>
            <p:cNvSpPr>
              <a:spLocks noChangeShapeType="1"/>
            </p:cNvSpPr>
            <p:nvPr/>
          </p:nvSpPr>
          <p:spPr bwMode="auto">
            <a:xfrm flipH="1" flipV="1">
              <a:off x="1752600" y="2560638"/>
              <a:ext cx="279400" cy="466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67" name="Line 8"/>
            <p:cNvSpPr>
              <a:spLocks noChangeShapeType="1"/>
            </p:cNvSpPr>
            <p:nvPr/>
          </p:nvSpPr>
          <p:spPr bwMode="auto">
            <a:xfrm flipV="1">
              <a:off x="1177925" y="2565400"/>
              <a:ext cx="349250" cy="468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68" name="Freeform 9"/>
            <p:cNvSpPr>
              <a:spLocks/>
            </p:cNvSpPr>
            <p:nvPr/>
          </p:nvSpPr>
          <p:spPr bwMode="auto">
            <a:xfrm>
              <a:off x="1431925" y="1793875"/>
              <a:ext cx="436563" cy="393700"/>
            </a:xfrm>
            <a:custGeom>
              <a:avLst/>
              <a:gdLst>
                <a:gd name="T0" fmla="*/ 205 w 292"/>
                <a:gd name="T1" fmla="*/ 276 h 276"/>
                <a:gd name="T2" fmla="*/ 285 w 292"/>
                <a:gd name="T3" fmla="*/ 124 h 276"/>
                <a:gd name="T4" fmla="*/ 165 w 292"/>
                <a:gd name="T5" fmla="*/ 4 h 276"/>
                <a:gd name="T6" fmla="*/ 13 w 292"/>
                <a:gd name="T7" fmla="*/ 100 h 276"/>
                <a:gd name="T8" fmla="*/ 85 w 292"/>
                <a:gd name="T9" fmla="*/ 252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" h="276">
                  <a:moveTo>
                    <a:pt x="205" y="276"/>
                  </a:moveTo>
                  <a:cubicBezTo>
                    <a:pt x="248" y="222"/>
                    <a:pt x="292" y="169"/>
                    <a:pt x="285" y="124"/>
                  </a:cubicBezTo>
                  <a:cubicBezTo>
                    <a:pt x="278" y="79"/>
                    <a:pt x="210" y="8"/>
                    <a:pt x="165" y="4"/>
                  </a:cubicBezTo>
                  <a:cubicBezTo>
                    <a:pt x="120" y="0"/>
                    <a:pt x="26" y="59"/>
                    <a:pt x="13" y="100"/>
                  </a:cubicBezTo>
                  <a:cubicBezTo>
                    <a:pt x="0" y="141"/>
                    <a:pt x="42" y="196"/>
                    <a:pt x="85" y="25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69" name="Oval 10"/>
            <p:cNvSpPr>
              <a:spLocks noChangeArrowheads="1"/>
            </p:cNvSpPr>
            <p:nvPr/>
          </p:nvSpPr>
          <p:spPr bwMode="auto">
            <a:xfrm>
              <a:off x="3806825" y="2163763"/>
              <a:ext cx="430213" cy="4111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 eaLnBrk="1" latinLnBrk="1" hangingPunct="1"/>
              <a:r>
                <a:rPr kumimoji="1" lang="en-US" altLang="ko-KR" sz="1800" i="0">
                  <a:effectLst/>
                  <a:latin typeface="+mn-ea"/>
                </a:rPr>
                <a:t>e</a:t>
              </a:r>
            </a:p>
          </p:txBody>
        </p:sp>
        <p:sp>
          <p:nvSpPr>
            <p:cNvPr id="70" name="Oval 11"/>
            <p:cNvSpPr>
              <a:spLocks noChangeArrowheads="1"/>
            </p:cNvSpPr>
            <p:nvPr/>
          </p:nvSpPr>
          <p:spPr bwMode="auto">
            <a:xfrm>
              <a:off x="3024188" y="2984500"/>
              <a:ext cx="430212" cy="4095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 eaLnBrk="1" latinLnBrk="1" hangingPunct="1"/>
              <a:r>
                <a:rPr kumimoji="1" lang="en-US" altLang="ko-KR" sz="1800" i="0">
                  <a:effectLst/>
                  <a:latin typeface="+mn-ea"/>
                </a:rPr>
                <a:t>d</a:t>
              </a:r>
            </a:p>
          </p:txBody>
        </p:sp>
        <p:sp>
          <p:nvSpPr>
            <p:cNvPr id="71" name="Oval 12"/>
            <p:cNvSpPr>
              <a:spLocks noChangeArrowheads="1"/>
            </p:cNvSpPr>
            <p:nvPr/>
          </p:nvSpPr>
          <p:spPr bwMode="auto">
            <a:xfrm>
              <a:off x="3787775" y="2984500"/>
              <a:ext cx="430213" cy="4095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 eaLnBrk="1" latinLnBrk="1" hangingPunct="1"/>
              <a:r>
                <a:rPr kumimoji="1" lang="en-US" altLang="ko-KR" sz="1800" i="0">
                  <a:effectLst/>
                  <a:latin typeface="+mn-ea"/>
                </a:rPr>
                <a:t>f</a:t>
              </a:r>
            </a:p>
          </p:txBody>
        </p:sp>
        <p:sp>
          <p:nvSpPr>
            <p:cNvPr id="72" name="Line 13"/>
            <p:cNvSpPr>
              <a:spLocks noChangeShapeType="1"/>
            </p:cNvSpPr>
            <p:nvPr/>
          </p:nvSpPr>
          <p:spPr bwMode="auto">
            <a:xfrm flipH="1" flipV="1">
              <a:off x="4149725" y="2528888"/>
              <a:ext cx="471488" cy="511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73" name="Line 14"/>
            <p:cNvSpPr>
              <a:spLocks noChangeShapeType="1"/>
            </p:cNvSpPr>
            <p:nvPr/>
          </p:nvSpPr>
          <p:spPr bwMode="auto">
            <a:xfrm flipV="1">
              <a:off x="3357563" y="2517775"/>
              <a:ext cx="522287" cy="5000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auto">
            <a:xfrm>
              <a:off x="4540250" y="2984500"/>
              <a:ext cx="430213" cy="4095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 eaLnBrk="1" latinLnBrk="1" hangingPunct="1"/>
              <a:r>
                <a:rPr kumimoji="1" lang="en-US" altLang="ko-KR" sz="1800" i="0">
                  <a:effectLst/>
                  <a:latin typeface="+mn-ea"/>
                </a:rPr>
                <a:t>g</a:t>
              </a:r>
            </a:p>
          </p:txBody>
        </p:sp>
        <p:sp>
          <p:nvSpPr>
            <p:cNvPr id="75" name="Line 16"/>
            <p:cNvSpPr>
              <a:spLocks noChangeShapeType="1"/>
            </p:cNvSpPr>
            <p:nvPr/>
          </p:nvSpPr>
          <p:spPr bwMode="auto">
            <a:xfrm flipV="1">
              <a:off x="4010025" y="2562225"/>
              <a:ext cx="0" cy="4095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76" name="Freeform 17"/>
            <p:cNvSpPr>
              <a:spLocks/>
            </p:cNvSpPr>
            <p:nvPr/>
          </p:nvSpPr>
          <p:spPr bwMode="auto">
            <a:xfrm>
              <a:off x="3798888" y="1771650"/>
              <a:ext cx="436562" cy="392113"/>
            </a:xfrm>
            <a:custGeom>
              <a:avLst/>
              <a:gdLst>
                <a:gd name="T0" fmla="*/ 205 w 292"/>
                <a:gd name="T1" fmla="*/ 276 h 276"/>
                <a:gd name="T2" fmla="*/ 285 w 292"/>
                <a:gd name="T3" fmla="*/ 124 h 276"/>
                <a:gd name="T4" fmla="*/ 165 w 292"/>
                <a:gd name="T5" fmla="*/ 4 h 276"/>
                <a:gd name="T6" fmla="*/ 13 w 292"/>
                <a:gd name="T7" fmla="*/ 100 h 276"/>
                <a:gd name="T8" fmla="*/ 85 w 292"/>
                <a:gd name="T9" fmla="*/ 252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" h="276">
                  <a:moveTo>
                    <a:pt x="205" y="276"/>
                  </a:moveTo>
                  <a:cubicBezTo>
                    <a:pt x="248" y="222"/>
                    <a:pt x="292" y="169"/>
                    <a:pt x="285" y="124"/>
                  </a:cubicBezTo>
                  <a:cubicBezTo>
                    <a:pt x="278" y="79"/>
                    <a:pt x="210" y="8"/>
                    <a:pt x="165" y="4"/>
                  </a:cubicBezTo>
                  <a:cubicBezTo>
                    <a:pt x="120" y="0"/>
                    <a:pt x="26" y="59"/>
                    <a:pt x="13" y="100"/>
                  </a:cubicBezTo>
                  <a:cubicBezTo>
                    <a:pt x="0" y="141"/>
                    <a:pt x="42" y="196"/>
                    <a:pt x="85" y="25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77" name="Text Box 38"/>
            <p:cNvSpPr txBox="1">
              <a:spLocks noChangeArrowheads="1"/>
            </p:cNvSpPr>
            <p:nvPr/>
          </p:nvSpPr>
          <p:spPr bwMode="auto">
            <a:xfrm>
              <a:off x="2486025" y="2301875"/>
              <a:ext cx="569387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 sz="3600" i="0">
                  <a:effectLst/>
                  <a:latin typeface="+mn-ea"/>
                </a:rPr>
                <a:t>+</a:t>
              </a:r>
            </a:p>
          </p:txBody>
        </p:sp>
      </p:grpSp>
      <p:sp>
        <p:nvSpPr>
          <p:cNvPr id="78" name="Text Box 39"/>
          <p:cNvSpPr txBox="1">
            <a:spLocks noChangeArrowheads="1"/>
          </p:cNvSpPr>
          <p:nvPr/>
        </p:nvSpPr>
        <p:spPr bwMode="auto">
          <a:xfrm>
            <a:off x="4046311" y="4000727"/>
            <a:ext cx="4699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3600" i="0">
                <a:effectLst/>
                <a:latin typeface="+mn-ea"/>
              </a:rPr>
              <a:t>=</a:t>
            </a:r>
          </a:p>
        </p:txBody>
      </p:sp>
      <p:sp>
        <p:nvSpPr>
          <p:cNvPr id="79" name="Text Box 40"/>
          <p:cNvSpPr txBox="1">
            <a:spLocks noChangeArrowheads="1"/>
          </p:cNvSpPr>
          <p:nvPr/>
        </p:nvSpPr>
        <p:spPr bwMode="auto">
          <a:xfrm>
            <a:off x="1371374" y="3411764"/>
            <a:ext cx="33956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latinLnBrk="1" hangingPunct="1"/>
            <a:r>
              <a:rPr kumimoji="1" lang="en-US" altLang="ko-KR" sz="1800" i="0">
                <a:effectLst/>
                <a:latin typeface="+mn-ea"/>
              </a:rPr>
              <a:t>(a) </a:t>
            </a:r>
            <a:r>
              <a:rPr kumimoji="1" lang="ko-KR" altLang="en-US" sz="1800" i="0">
                <a:effectLst/>
                <a:latin typeface="+mn-ea"/>
              </a:rPr>
              <a:t>합치고자 하는 두 집합</a:t>
            </a:r>
          </a:p>
        </p:txBody>
      </p:sp>
      <p:sp>
        <p:nvSpPr>
          <p:cNvPr id="80" name="Text Box 41"/>
          <p:cNvSpPr txBox="1">
            <a:spLocks noChangeArrowheads="1"/>
          </p:cNvSpPr>
          <p:nvPr/>
        </p:nvSpPr>
        <p:spPr bwMode="auto">
          <a:xfrm>
            <a:off x="5240111" y="5578702"/>
            <a:ext cx="26939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latinLnBrk="1" hangingPunct="1"/>
            <a:r>
              <a:rPr kumimoji="1" lang="en-US" altLang="ko-KR" sz="1800" i="0">
                <a:effectLst/>
                <a:latin typeface="+mn-ea"/>
              </a:rPr>
              <a:t>(b) </a:t>
            </a:r>
            <a:r>
              <a:rPr kumimoji="1" lang="ko-KR" altLang="en-US" sz="1800" i="0">
                <a:effectLst/>
                <a:latin typeface="+mn-ea"/>
              </a:rPr>
              <a:t>두 집합을 합친 결과</a:t>
            </a:r>
          </a:p>
        </p:txBody>
      </p:sp>
    </p:spTree>
    <p:extLst>
      <p:ext uri="{BB962C8B-B14F-4D97-AF65-F5344CB8AC3E}">
        <p14:creationId xmlns:p14="http://schemas.microsoft.com/office/powerpoint/2010/main" val="54204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하나의 원소로 이루어진 </a:t>
            </a:r>
            <a:r>
              <a:rPr lang="ko-KR" altLang="en-US" dirty="0" smtClean="0"/>
              <a:t>집합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53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227967" y="1851479"/>
            <a:ext cx="465137" cy="895350"/>
            <a:chOff x="4068763" y="3435350"/>
            <a:chExt cx="465137" cy="895350"/>
          </a:xfrm>
        </p:grpSpPr>
        <p:sp>
          <p:nvSpPr>
            <p:cNvPr id="7" name="Oval 2"/>
            <p:cNvSpPr>
              <a:spLocks noChangeArrowheads="1"/>
            </p:cNvSpPr>
            <p:nvPr/>
          </p:nvSpPr>
          <p:spPr bwMode="auto">
            <a:xfrm>
              <a:off x="4076700" y="3873500"/>
              <a:ext cx="457200" cy="457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en-US" altLang="ko-KR" sz="1800" b="1" i="0">
                  <a:effectLst/>
                  <a:ea typeface="굴림" panose="020B0600000101010101" pitchFamily="50" charset="-127"/>
                </a:rPr>
                <a:t>a</a:t>
              </a:r>
            </a:p>
          </p:txBody>
        </p:sp>
        <p:sp>
          <p:nvSpPr>
            <p:cNvPr id="8" name="Freeform 3"/>
            <p:cNvSpPr>
              <a:spLocks/>
            </p:cNvSpPr>
            <p:nvPr/>
          </p:nvSpPr>
          <p:spPr bwMode="auto">
            <a:xfrm>
              <a:off x="4068763" y="3435350"/>
              <a:ext cx="463550" cy="438150"/>
            </a:xfrm>
            <a:custGeom>
              <a:avLst/>
              <a:gdLst>
                <a:gd name="T0" fmla="*/ 205 w 292"/>
                <a:gd name="T1" fmla="*/ 276 h 276"/>
                <a:gd name="T2" fmla="*/ 285 w 292"/>
                <a:gd name="T3" fmla="*/ 124 h 276"/>
                <a:gd name="T4" fmla="*/ 165 w 292"/>
                <a:gd name="T5" fmla="*/ 4 h 276"/>
                <a:gd name="T6" fmla="*/ 13 w 292"/>
                <a:gd name="T7" fmla="*/ 100 h 276"/>
                <a:gd name="T8" fmla="*/ 85 w 292"/>
                <a:gd name="T9" fmla="*/ 252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" h="276">
                  <a:moveTo>
                    <a:pt x="205" y="276"/>
                  </a:moveTo>
                  <a:cubicBezTo>
                    <a:pt x="248" y="222"/>
                    <a:pt x="292" y="169"/>
                    <a:pt x="285" y="124"/>
                  </a:cubicBezTo>
                  <a:cubicBezTo>
                    <a:pt x="278" y="79"/>
                    <a:pt x="210" y="8"/>
                    <a:pt x="165" y="4"/>
                  </a:cubicBezTo>
                  <a:cubicBezTo>
                    <a:pt x="120" y="0"/>
                    <a:pt x="26" y="59"/>
                    <a:pt x="13" y="100"/>
                  </a:cubicBezTo>
                  <a:cubicBezTo>
                    <a:pt x="0" y="141"/>
                    <a:pt x="42" y="196"/>
                    <a:pt x="85" y="25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212641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union </a:t>
            </a:r>
            <a:r>
              <a:rPr lang="ko-KR" altLang="en-US" dirty="0" smtClean="0"/>
              <a:t>예제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54</a:t>
            </a:fld>
            <a:endParaRPr lang="en-US" dirty="0"/>
          </a:p>
        </p:txBody>
      </p:sp>
      <p:sp>
        <p:nvSpPr>
          <p:cNvPr id="6" name="Content Placeholder 10"/>
          <p:cNvSpPr txBox="1">
            <a:spLocks/>
          </p:cNvSpPr>
          <p:nvPr/>
        </p:nvSpPr>
        <p:spPr>
          <a:xfrm>
            <a:off x="872218" y="1572449"/>
            <a:ext cx="1093569" cy="3600986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182880" indent="-182880" algn="l" defTabSz="914400" rtl="0" eaLnBrk="1" latinLnBrk="0" hangingPunct="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US" sz="2400" smtClean="0"/>
              <a:t>Start:</a:t>
            </a:r>
          </a:p>
          <a:p>
            <a:pPr marL="0" indent="0" algn="ctr">
              <a:buFont typeface="Wingdings" pitchFamily="2" charset="2"/>
              <a:buNone/>
            </a:pPr>
            <a:r>
              <a:rPr lang="en-US" sz="2400" smtClean="0"/>
              <a:t>3-5</a:t>
            </a:r>
          </a:p>
          <a:p>
            <a:pPr marL="0" indent="0" algn="ctr">
              <a:buFont typeface="Wingdings" pitchFamily="2" charset="2"/>
              <a:buNone/>
            </a:pPr>
            <a:r>
              <a:rPr lang="en-US" sz="2400" smtClean="0"/>
              <a:t>4-2</a:t>
            </a:r>
          </a:p>
          <a:p>
            <a:pPr marL="0" indent="0" algn="ctr">
              <a:buFont typeface="Wingdings" pitchFamily="2" charset="2"/>
              <a:buNone/>
            </a:pPr>
            <a:r>
              <a:rPr lang="en-US" sz="2400" smtClean="0"/>
              <a:t>1-6</a:t>
            </a:r>
          </a:p>
          <a:p>
            <a:pPr marL="0" indent="0" algn="ctr">
              <a:buFont typeface="Wingdings" pitchFamily="2" charset="2"/>
              <a:buNone/>
            </a:pPr>
            <a:r>
              <a:rPr lang="en-US" sz="2400" smtClean="0"/>
              <a:t>5-7</a:t>
            </a:r>
          </a:p>
          <a:p>
            <a:pPr marL="0" indent="0" algn="ctr">
              <a:buFont typeface="Wingdings" pitchFamily="2" charset="2"/>
              <a:buNone/>
            </a:pPr>
            <a:r>
              <a:rPr lang="en-US" sz="2400" smtClean="0"/>
              <a:t>4-8</a:t>
            </a:r>
          </a:p>
          <a:p>
            <a:pPr marL="0" indent="0" algn="ctr">
              <a:buFont typeface="Wingdings" pitchFamily="2" charset="2"/>
              <a:buNone/>
            </a:pPr>
            <a:r>
              <a:rPr lang="en-US" sz="2400" smtClean="0"/>
              <a:t>3-7</a:t>
            </a:r>
            <a:endParaRPr lang="en-US" sz="2400" dirty="0" smtClean="0"/>
          </a:p>
        </p:txBody>
      </p:sp>
      <p:sp>
        <p:nvSpPr>
          <p:cNvPr id="7" name="Content Placeholder 11"/>
          <p:cNvSpPr txBox="1">
            <a:spLocks/>
          </p:cNvSpPr>
          <p:nvPr/>
        </p:nvSpPr>
        <p:spPr>
          <a:xfrm>
            <a:off x="2954781" y="1572449"/>
            <a:ext cx="4254691" cy="3342453"/>
          </a:xfrm>
          <a:prstGeom prst="rect">
            <a:avLst/>
          </a:prstGeom>
        </p:spPr>
        <p:txBody>
          <a:bodyPr wrap="none">
            <a:spAutoFit/>
          </a:bodyPr>
          <a:lstStyle>
            <a:lvl1pPr marL="182880" indent="-182880" algn="l" defTabSz="914400" rtl="0" eaLnBrk="1" latinLnBrk="0" hangingPunct="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buClrTx/>
              <a:buFont typeface="Wingdings" pitchFamily="2" charset="2"/>
              <a:buNone/>
              <a:defRPr/>
            </a:pPr>
            <a:r>
              <a:rPr lang="en-US" sz="2400" kern="0" dirty="0" smtClean="0"/>
              <a:t>{1} {2} {3} {4} {5} {6} {7} {8} {9}</a:t>
            </a:r>
          </a:p>
          <a:p>
            <a:pPr marL="0" indent="0" algn="ctr" fontAlgn="base">
              <a:buClrTx/>
              <a:buFont typeface="Wingdings" pitchFamily="2" charset="2"/>
              <a:buNone/>
              <a:defRPr/>
            </a:pPr>
            <a:r>
              <a:rPr lang="en-US" sz="2400" kern="0" dirty="0" smtClean="0"/>
              <a:t>{1} {2} </a:t>
            </a:r>
            <a:r>
              <a:rPr lang="en-US" sz="2400" b="1" kern="0" dirty="0" smtClean="0"/>
              <a:t>{3, 5}</a:t>
            </a:r>
            <a:r>
              <a:rPr lang="en-US" sz="2400" kern="0" dirty="0" smtClean="0"/>
              <a:t> {4} {6} {7} {8} {9}</a:t>
            </a:r>
          </a:p>
          <a:p>
            <a:pPr marL="0" indent="0" algn="ctr">
              <a:buFont typeface="Wingdings" pitchFamily="2" charset="2"/>
              <a:buNone/>
            </a:pPr>
            <a:r>
              <a:rPr lang="en-US" sz="2400" kern="0" dirty="0" smtClean="0"/>
              <a:t>{1} </a:t>
            </a:r>
            <a:r>
              <a:rPr lang="en-US" sz="2400" b="1" kern="0" dirty="0" smtClean="0"/>
              <a:t>{2, 4} </a:t>
            </a:r>
            <a:r>
              <a:rPr lang="en-US" sz="2400" kern="0" dirty="0" smtClean="0"/>
              <a:t>{3, 5} {6} {7} {8} {9}</a:t>
            </a:r>
          </a:p>
          <a:p>
            <a:pPr marL="0" indent="0" algn="ctr">
              <a:buFont typeface="Wingdings" pitchFamily="2" charset="2"/>
              <a:buNone/>
            </a:pPr>
            <a:r>
              <a:rPr lang="en-US" sz="2400" b="1" kern="0" dirty="0" smtClean="0"/>
              <a:t>{1, 6} </a:t>
            </a:r>
            <a:r>
              <a:rPr lang="en-US" sz="2400" kern="0" dirty="0" smtClean="0"/>
              <a:t>{2, 4} {3, 5} {7} {8} {9}</a:t>
            </a:r>
          </a:p>
          <a:p>
            <a:pPr marL="0" indent="0" algn="ctr">
              <a:buFont typeface="Wingdings" pitchFamily="2" charset="2"/>
              <a:buNone/>
            </a:pPr>
            <a:r>
              <a:rPr lang="en-US" sz="2400" kern="0" dirty="0" smtClean="0"/>
              <a:t>{1, 6} {2, 4} </a:t>
            </a:r>
            <a:r>
              <a:rPr lang="en-US" sz="2400" b="1" kern="0" dirty="0" smtClean="0"/>
              <a:t>{3, 5, 7} </a:t>
            </a:r>
            <a:r>
              <a:rPr lang="en-US" sz="2400" kern="0" dirty="0" smtClean="0"/>
              <a:t>{8} {9}</a:t>
            </a:r>
          </a:p>
          <a:p>
            <a:pPr marL="0" indent="0" algn="ctr">
              <a:buFont typeface="Wingdings" pitchFamily="2" charset="2"/>
              <a:buNone/>
            </a:pPr>
            <a:r>
              <a:rPr lang="en-US" sz="2400" kern="0" dirty="0" smtClean="0"/>
              <a:t>{1, 6} </a:t>
            </a:r>
            <a:r>
              <a:rPr lang="en-US" sz="2400" b="1" kern="0" dirty="0" smtClean="0"/>
              <a:t>{2, 4, 8} </a:t>
            </a:r>
            <a:r>
              <a:rPr lang="en-US" sz="2400" kern="0" dirty="0" smtClean="0"/>
              <a:t>{3, 5, 7} {9}</a:t>
            </a:r>
          </a:p>
          <a:p>
            <a:pPr marL="0" indent="0" algn="ctr">
              <a:buFont typeface="Wingdings" pitchFamily="2" charset="2"/>
              <a:buNone/>
            </a:pPr>
            <a:r>
              <a:rPr lang="en-US" sz="2400" i="1" kern="0" dirty="0" smtClean="0"/>
              <a:t>no change </a:t>
            </a:r>
            <a:endParaRPr 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334114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union </a:t>
            </a:r>
            <a:r>
              <a:rPr lang="ko-KR" altLang="en-US" dirty="0" smtClean="0"/>
              <a:t>예제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55</a:t>
            </a:fld>
            <a:endParaRPr lang="en-US" dirty="0"/>
          </a:p>
        </p:txBody>
      </p:sp>
      <p:sp>
        <p:nvSpPr>
          <p:cNvPr id="8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914400" y="1688646"/>
            <a:ext cx="8686800" cy="5486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2400" b="1" dirty="0" smtClean="0"/>
              <a:t>union(</a:t>
            </a:r>
            <a:r>
              <a:rPr lang="en-US" sz="2400" b="1" dirty="0" err="1" smtClean="0"/>
              <a:t>x,y</a:t>
            </a:r>
            <a:r>
              <a:rPr lang="en-US" sz="2400" b="1" dirty="0" smtClean="0"/>
              <a:t>):</a:t>
            </a:r>
            <a:r>
              <a:rPr lang="en-US" sz="2400" dirty="0" smtClean="0"/>
              <a:t> </a:t>
            </a:r>
            <a:r>
              <a:rPr lang="ko-KR" altLang="en-US" sz="2400" dirty="0" smtClean="0"/>
              <a:t>집합 </a:t>
            </a:r>
            <a:r>
              <a:rPr lang="en-US" altLang="ko-KR" sz="2400" dirty="0" smtClean="0"/>
              <a:t>x</a:t>
            </a:r>
            <a:r>
              <a:rPr lang="ko-KR" altLang="en-US" sz="2400" dirty="0" smtClean="0"/>
              <a:t>와 </a:t>
            </a:r>
            <a:r>
              <a:rPr lang="en-US" altLang="ko-KR" sz="2400" dirty="0" smtClean="0"/>
              <a:t>y</a:t>
            </a:r>
            <a:r>
              <a:rPr lang="ko-KR" altLang="en-US" sz="2400" dirty="0" smtClean="0"/>
              <a:t>의 합집합</a:t>
            </a:r>
            <a:r>
              <a:rPr lang="en-US" sz="2400" dirty="0" smtClean="0"/>
              <a:t>(x</a:t>
            </a:r>
            <a:r>
              <a:rPr lang="en-US" sz="1600" dirty="0" smtClean="0"/>
              <a:t> </a:t>
            </a:r>
            <a:r>
              <a:rPr lang="en-US" sz="2400" dirty="0" smtClean="0">
                <a:latin typeface="Arial Unicode MS"/>
                <a:ea typeface="Arial Unicode MS"/>
                <a:cs typeface="Arial Unicode MS"/>
                <a:sym typeface="Symbol" pitchFamily="18" charset="2"/>
              </a:rPr>
              <a:t>⋃</a:t>
            </a:r>
            <a:r>
              <a:rPr lang="en-US" sz="1600" dirty="0" smtClean="0">
                <a:sym typeface="Symbol" pitchFamily="18" charset="2"/>
              </a:rPr>
              <a:t> </a:t>
            </a:r>
            <a:r>
              <a:rPr lang="en-US" sz="2400" dirty="0" smtClean="0">
                <a:sym typeface="Symbol" pitchFamily="18" charset="2"/>
              </a:rPr>
              <a:t>y)</a:t>
            </a:r>
          </a:p>
          <a:p>
            <a:r>
              <a:rPr lang="ko-KR" altLang="en-US" sz="2400" dirty="0" smtClean="0"/>
              <a:t>예시</a:t>
            </a:r>
            <a:r>
              <a:rPr lang="en-US" sz="2400" dirty="0" smtClean="0"/>
              <a:t>: {3,</a:t>
            </a:r>
            <a:r>
              <a:rPr lang="en-US" sz="2400" u="sng" dirty="0" smtClean="0">
                <a:solidFill>
                  <a:srgbClr val="FF0000"/>
                </a:solidFill>
              </a:rPr>
              <a:t>5</a:t>
            </a:r>
            <a:r>
              <a:rPr lang="en-US" sz="2400" dirty="0" smtClean="0"/>
              <a:t>,7} , {4,2,</a:t>
            </a:r>
            <a:r>
              <a:rPr lang="en-US" sz="2400" u="sng" dirty="0" smtClean="0">
                <a:solidFill>
                  <a:srgbClr val="FF0000"/>
                </a:solidFill>
              </a:rPr>
              <a:t>8</a:t>
            </a:r>
            <a:r>
              <a:rPr lang="en-US" sz="2400" dirty="0" smtClean="0"/>
              <a:t>}, {</a:t>
            </a:r>
            <a:r>
              <a:rPr lang="en-US" sz="2400" u="sng" dirty="0" smtClean="0">
                <a:solidFill>
                  <a:srgbClr val="FF0000"/>
                </a:solidFill>
              </a:rPr>
              <a:t>9</a:t>
            </a:r>
            <a:r>
              <a:rPr lang="en-US" sz="2400" dirty="0" smtClean="0"/>
              <a:t>}, {</a:t>
            </a:r>
            <a:r>
              <a:rPr lang="en-US" sz="2400" u="sng" dirty="0" smtClean="0">
                <a:solidFill>
                  <a:srgbClr val="FF0000"/>
                </a:solidFill>
              </a:rPr>
              <a:t>1</a:t>
            </a:r>
            <a:r>
              <a:rPr lang="en-US" sz="2400" dirty="0" smtClean="0"/>
              <a:t>,6}</a:t>
            </a:r>
          </a:p>
          <a:p>
            <a:r>
              <a:rPr lang="en-US" sz="2400" dirty="0" smtClean="0"/>
              <a:t>union(5,1) </a:t>
            </a:r>
            <a:r>
              <a:rPr lang="en-US" sz="2400" dirty="0" smtClean="0">
                <a:sym typeface="Wingdings" pitchFamily="2" charset="2"/>
              </a:rPr>
              <a:t> </a:t>
            </a:r>
            <a:r>
              <a:rPr lang="en-US" sz="2400" dirty="0" smtClean="0"/>
              <a:t>{3,</a:t>
            </a:r>
            <a:r>
              <a:rPr lang="en-US" sz="2400" u="sng" dirty="0" smtClean="0">
                <a:solidFill>
                  <a:srgbClr val="FF0000"/>
                </a:solidFill>
              </a:rPr>
              <a:t>5</a:t>
            </a:r>
            <a:r>
              <a:rPr lang="en-US" sz="2400" dirty="0" smtClean="0"/>
              <a:t>,7,1,6}, {4,2,</a:t>
            </a:r>
            <a:r>
              <a:rPr lang="en-US" sz="2400" u="sng" dirty="0" smtClean="0">
                <a:solidFill>
                  <a:srgbClr val="FF0000"/>
                </a:solidFill>
              </a:rPr>
              <a:t>8</a:t>
            </a:r>
            <a:r>
              <a:rPr lang="en-US" sz="2400" dirty="0" smtClean="0"/>
              <a:t>}, {</a:t>
            </a:r>
            <a:r>
              <a:rPr lang="en-US" sz="2400" u="sng" dirty="0" smtClean="0">
                <a:solidFill>
                  <a:srgbClr val="FF0000"/>
                </a:solidFill>
              </a:rPr>
              <a:t>9</a:t>
            </a:r>
            <a:r>
              <a:rPr lang="en-US" sz="2400" dirty="0" smtClean="0"/>
              <a:t>}, </a:t>
            </a:r>
          </a:p>
          <a:p>
            <a:pPr marL="0" indent="0" hangingPunct="1">
              <a:buFont typeface="Wingdings" pitchFamily="2" charset="2"/>
              <a:buNone/>
            </a:pPr>
            <a:endParaRPr lang="en-US" sz="1100" dirty="0" smtClean="0"/>
          </a:p>
          <a:p>
            <a:pPr marL="0" indent="0" hangingPunct="1">
              <a:buFont typeface="Wingdings" pitchFamily="2" charset="2"/>
              <a:buNone/>
            </a:pPr>
            <a:r>
              <a:rPr lang="en-US" sz="2400" b="1" dirty="0" smtClean="0"/>
              <a:t>find(x)</a:t>
            </a:r>
            <a:r>
              <a:rPr lang="en-US" sz="2400" dirty="0" smtClean="0"/>
              <a:t>: x</a:t>
            </a:r>
            <a:r>
              <a:rPr lang="ko-KR" altLang="en-US" sz="2400" dirty="0" smtClean="0"/>
              <a:t>가 포함되어 있는 집합의 루트를 반환</a:t>
            </a:r>
            <a:endParaRPr lang="en-US" sz="2400" dirty="0" smtClean="0"/>
          </a:p>
          <a:p>
            <a:r>
              <a:rPr lang="ko-KR" altLang="en-US" sz="2400" dirty="0" smtClean="0"/>
              <a:t>예시</a:t>
            </a:r>
            <a:r>
              <a:rPr lang="en-US" sz="2400" dirty="0" smtClean="0"/>
              <a:t>: {3,</a:t>
            </a:r>
            <a:r>
              <a:rPr lang="en-US" sz="2400" u="sng" dirty="0" smtClean="0">
                <a:solidFill>
                  <a:srgbClr val="FF0000"/>
                </a:solidFill>
              </a:rPr>
              <a:t>5</a:t>
            </a:r>
            <a:r>
              <a:rPr lang="en-US" sz="2400" dirty="0" smtClean="0"/>
              <a:t>,7,1,6}, {4,2,</a:t>
            </a:r>
            <a:r>
              <a:rPr lang="en-US" sz="2400" u="sng" dirty="0" smtClean="0">
                <a:solidFill>
                  <a:srgbClr val="FF0000"/>
                </a:solidFill>
              </a:rPr>
              <a:t>8</a:t>
            </a:r>
            <a:r>
              <a:rPr lang="en-US" sz="2400" dirty="0" smtClean="0"/>
              <a:t>}, {</a:t>
            </a:r>
            <a:r>
              <a:rPr lang="en-US" sz="2400" u="sng" dirty="0" smtClean="0">
                <a:solidFill>
                  <a:srgbClr val="FF0000"/>
                </a:solidFill>
              </a:rPr>
              <a:t>9</a:t>
            </a:r>
            <a:r>
              <a:rPr lang="en-US" sz="2400" dirty="0" smtClean="0"/>
              <a:t>}, </a:t>
            </a:r>
          </a:p>
          <a:p>
            <a:r>
              <a:rPr lang="en-US" sz="2400" dirty="0" smtClean="0"/>
              <a:t>find(1) returns 5</a:t>
            </a:r>
          </a:p>
          <a:p>
            <a:r>
              <a:rPr lang="en-US" sz="2400" dirty="0" smtClean="0"/>
              <a:t>find(4) returns 8</a:t>
            </a:r>
          </a:p>
          <a:p>
            <a:pPr lvl="1" hangingPunct="1"/>
            <a:endParaRPr lang="en-US" sz="2400" dirty="0" smtClean="0"/>
          </a:p>
          <a:p>
            <a:pPr hangingPunct="1"/>
            <a:endParaRPr lang="en-US" sz="2400" dirty="0" smtClean="0"/>
          </a:p>
          <a:p>
            <a:pPr hangingPunct="1"/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42468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트리를</a:t>
            </a:r>
            <a:r>
              <a:rPr lang="ko-KR" altLang="en-US" dirty="0"/>
              <a:t> 이용한 집합 처리 알고리즘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56</a:t>
            </a:fld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117528" y="1337582"/>
            <a:ext cx="7772400" cy="4762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100"/>
              </a:lnSpc>
              <a:buFontTx/>
              <a:buNone/>
            </a:pPr>
            <a:r>
              <a:rPr lang="en-US" altLang="ko-KR" sz="1800" b="1" dirty="0" smtClean="0">
                <a:latin typeface="Times New Roman" panose="02020603050405020304" pitchFamily="18" charset="0"/>
              </a:rPr>
              <a:t>Make-Set(</a:t>
            </a:r>
            <a:r>
              <a:rPr lang="en-US" altLang="ko-KR" sz="1800" b="1" i="1" dirty="0" smtClean="0">
                <a:latin typeface="Times New Roman" panose="02020603050405020304" pitchFamily="18" charset="0"/>
              </a:rPr>
              <a:t>x</a:t>
            </a:r>
            <a:r>
              <a:rPr lang="en-US" altLang="ko-KR" sz="1800" b="1" dirty="0" smtClean="0">
                <a:latin typeface="Times New Roman" panose="02020603050405020304" pitchFamily="18" charset="0"/>
              </a:rPr>
              <a:t>)</a:t>
            </a:r>
            <a:r>
              <a:rPr lang="en-US" altLang="ko-KR" sz="1800" b="1" dirty="0" smtClean="0"/>
              <a:t> </a:t>
            </a:r>
            <a:r>
              <a:rPr lang="en-US" altLang="ko-KR" sz="1800" dirty="0" smtClean="0"/>
              <a:t>	▷ </a:t>
            </a:r>
            <a:r>
              <a:rPr lang="ko-KR" altLang="en-US" sz="1800" dirty="0" err="1" smtClean="0"/>
              <a:t>노드</a:t>
            </a:r>
            <a:r>
              <a:rPr lang="ko-KR" altLang="en-US" sz="1800" dirty="0" smtClean="0"/>
              <a:t> </a:t>
            </a:r>
            <a:r>
              <a:rPr lang="en-US" altLang="ko-KR" sz="1800" i="1" dirty="0" smtClean="0">
                <a:latin typeface="Times New Roman" panose="02020603050405020304" pitchFamily="18" charset="0"/>
              </a:rPr>
              <a:t>x</a:t>
            </a:r>
            <a:r>
              <a:rPr lang="ko-KR" altLang="en-US" sz="1800" dirty="0" smtClean="0"/>
              <a:t>를 유일한 원소로 하는 집합을 만든다</a:t>
            </a:r>
            <a:r>
              <a:rPr lang="en-US" altLang="ko-KR" sz="1800" dirty="0" smtClean="0"/>
              <a:t>. </a:t>
            </a:r>
          </a:p>
          <a:p>
            <a:pPr>
              <a:lnSpc>
                <a:spcPts val="1100"/>
              </a:lnSpc>
              <a:buFontTx/>
              <a:buNone/>
            </a:pPr>
            <a:r>
              <a:rPr lang="en-US" altLang="ko-KR" sz="1800" dirty="0" smtClean="0">
                <a:latin typeface="Times New Roman" panose="02020603050405020304" pitchFamily="18" charset="0"/>
              </a:rPr>
              <a:t>{ </a:t>
            </a:r>
          </a:p>
          <a:p>
            <a:pPr>
              <a:lnSpc>
                <a:spcPts val="1100"/>
              </a:lnSpc>
              <a:buFontTx/>
              <a:buNone/>
            </a:pPr>
            <a:r>
              <a:rPr lang="en-US" altLang="ko-KR" sz="1800" dirty="0" smtClean="0">
                <a:latin typeface="Times New Roman" panose="02020603050405020304" pitchFamily="18" charset="0"/>
              </a:rPr>
              <a:t>        </a:t>
            </a:r>
            <a:r>
              <a:rPr lang="en-US" altLang="ko-KR" sz="1800" i="1" dirty="0" smtClean="0">
                <a:latin typeface="Times New Roman" panose="02020603050405020304" pitchFamily="18" charset="0"/>
              </a:rPr>
              <a:t>p</a:t>
            </a:r>
            <a:r>
              <a:rPr lang="en-US" altLang="ko-KR" sz="1800" dirty="0" smtClean="0">
                <a:latin typeface="Times New Roman" panose="02020603050405020304" pitchFamily="18" charset="0"/>
              </a:rPr>
              <a:t>[</a:t>
            </a:r>
            <a:r>
              <a:rPr lang="en-US" altLang="ko-KR" sz="1800" i="1" dirty="0" smtClean="0">
                <a:latin typeface="Times New Roman" panose="02020603050405020304" pitchFamily="18" charset="0"/>
              </a:rPr>
              <a:t>x</a:t>
            </a:r>
            <a:r>
              <a:rPr lang="en-US" altLang="ko-KR" sz="1800" dirty="0" smtClean="0">
                <a:latin typeface="Times New Roman" panose="02020603050405020304" pitchFamily="18" charset="0"/>
              </a:rPr>
              <a:t>] ← </a:t>
            </a:r>
            <a:r>
              <a:rPr lang="en-US" altLang="ko-KR" sz="1800" i="1" dirty="0" smtClean="0">
                <a:latin typeface="Times New Roman" panose="02020603050405020304" pitchFamily="18" charset="0"/>
              </a:rPr>
              <a:t>x </a:t>
            </a:r>
            <a:r>
              <a:rPr lang="en-US" altLang="ko-KR" sz="1800" dirty="0" smtClean="0">
                <a:latin typeface="Times New Roman" panose="02020603050405020304" pitchFamily="18" charset="0"/>
              </a:rPr>
              <a:t>; </a:t>
            </a:r>
          </a:p>
          <a:p>
            <a:pPr>
              <a:lnSpc>
                <a:spcPts val="1100"/>
              </a:lnSpc>
              <a:buFontTx/>
              <a:buNone/>
            </a:pPr>
            <a:r>
              <a:rPr lang="en-US" altLang="ko-KR" sz="1800" dirty="0" smtClean="0">
                <a:latin typeface="Times New Roman" panose="02020603050405020304" pitchFamily="18" charset="0"/>
              </a:rPr>
              <a:t>} </a:t>
            </a:r>
          </a:p>
          <a:p>
            <a:pPr>
              <a:lnSpc>
                <a:spcPts val="1100"/>
              </a:lnSpc>
              <a:buFontTx/>
              <a:buNone/>
            </a:pPr>
            <a:r>
              <a:rPr lang="en-US" altLang="ko-KR" sz="1800" b="1" dirty="0" smtClean="0">
                <a:latin typeface="Times New Roman" panose="02020603050405020304" pitchFamily="18" charset="0"/>
              </a:rPr>
              <a:t>Union(</a:t>
            </a:r>
            <a:r>
              <a:rPr lang="en-US" altLang="ko-KR" sz="1800" b="1" i="1" dirty="0" smtClean="0">
                <a:latin typeface="Times New Roman" panose="02020603050405020304" pitchFamily="18" charset="0"/>
              </a:rPr>
              <a:t>x</a:t>
            </a:r>
            <a:r>
              <a:rPr lang="en-US" altLang="ko-KR" sz="1800" b="1" dirty="0" smtClean="0">
                <a:latin typeface="Times New Roman" panose="02020603050405020304" pitchFamily="18" charset="0"/>
              </a:rPr>
              <a:t>, </a:t>
            </a:r>
            <a:r>
              <a:rPr lang="en-US" altLang="ko-KR" sz="1800" b="1" i="1" dirty="0" smtClean="0">
                <a:latin typeface="Times New Roman" panose="02020603050405020304" pitchFamily="18" charset="0"/>
              </a:rPr>
              <a:t>y</a:t>
            </a:r>
            <a:r>
              <a:rPr lang="en-US" altLang="ko-KR" sz="1800" b="1" dirty="0" smtClean="0">
                <a:latin typeface="Times New Roman" panose="02020603050405020304" pitchFamily="18" charset="0"/>
              </a:rPr>
              <a:t>) </a:t>
            </a:r>
            <a:r>
              <a:rPr lang="en-US" altLang="ko-KR" sz="1800" dirty="0" smtClean="0">
                <a:latin typeface="Times New Roman" panose="02020603050405020304" pitchFamily="18" charset="0"/>
              </a:rPr>
              <a:t>	▷ </a:t>
            </a:r>
            <a:r>
              <a:rPr lang="ko-KR" altLang="en-US" sz="1800" dirty="0" err="1" smtClean="0">
                <a:latin typeface="Times New Roman" panose="02020603050405020304" pitchFamily="18" charset="0"/>
              </a:rPr>
              <a:t>노드</a:t>
            </a:r>
            <a:r>
              <a:rPr lang="ko-KR" altLang="en-US" sz="1800" dirty="0" smtClean="0">
                <a:latin typeface="Times New Roman" panose="02020603050405020304" pitchFamily="18" charset="0"/>
              </a:rPr>
              <a:t> </a:t>
            </a:r>
            <a:r>
              <a:rPr lang="en-US" altLang="ko-KR" sz="1800" i="1" dirty="0" smtClean="0">
                <a:latin typeface="Times New Roman" panose="02020603050405020304" pitchFamily="18" charset="0"/>
              </a:rPr>
              <a:t>x</a:t>
            </a:r>
            <a:r>
              <a:rPr lang="ko-KR" altLang="en-US" sz="1800" dirty="0" smtClean="0">
                <a:latin typeface="Times New Roman" panose="02020603050405020304" pitchFamily="18" charset="0"/>
              </a:rPr>
              <a:t>가 속한 집합과 </a:t>
            </a:r>
            <a:r>
              <a:rPr lang="ko-KR" altLang="en-US" sz="1800" dirty="0" err="1" smtClean="0">
                <a:latin typeface="Times New Roman" panose="02020603050405020304" pitchFamily="18" charset="0"/>
              </a:rPr>
              <a:t>노드</a:t>
            </a:r>
            <a:r>
              <a:rPr lang="ko-KR" altLang="en-US" sz="1800" dirty="0" smtClean="0">
                <a:latin typeface="Times New Roman" panose="02020603050405020304" pitchFamily="18" charset="0"/>
              </a:rPr>
              <a:t> </a:t>
            </a:r>
            <a:r>
              <a:rPr lang="en-US" altLang="ko-KR" sz="1800" i="1" dirty="0" smtClean="0">
                <a:latin typeface="Times New Roman" panose="02020603050405020304" pitchFamily="18" charset="0"/>
              </a:rPr>
              <a:t>y</a:t>
            </a:r>
            <a:r>
              <a:rPr lang="ko-KR" altLang="en-US" sz="1800" dirty="0" smtClean="0">
                <a:latin typeface="Times New Roman" panose="02020603050405020304" pitchFamily="18" charset="0"/>
              </a:rPr>
              <a:t>가 속한 집합을 합친다 </a:t>
            </a:r>
          </a:p>
          <a:p>
            <a:pPr>
              <a:lnSpc>
                <a:spcPts val="1100"/>
              </a:lnSpc>
              <a:buFontTx/>
              <a:buNone/>
            </a:pPr>
            <a:r>
              <a:rPr lang="en-US" altLang="ko-KR" sz="1800" dirty="0" smtClean="0">
                <a:latin typeface="Times New Roman" panose="02020603050405020304" pitchFamily="18" charset="0"/>
              </a:rPr>
              <a:t>{ </a:t>
            </a:r>
          </a:p>
          <a:p>
            <a:pPr>
              <a:lnSpc>
                <a:spcPts val="1100"/>
              </a:lnSpc>
              <a:buFontTx/>
              <a:buNone/>
            </a:pPr>
            <a:r>
              <a:rPr lang="en-US" altLang="ko-KR" sz="1800" dirty="0" smtClean="0">
                <a:latin typeface="Times New Roman" panose="02020603050405020304" pitchFamily="18" charset="0"/>
              </a:rPr>
              <a:t>        </a:t>
            </a:r>
            <a:r>
              <a:rPr lang="en-US" altLang="ko-KR" sz="1800" i="1" dirty="0" smtClean="0">
                <a:latin typeface="Times New Roman" panose="02020603050405020304" pitchFamily="18" charset="0"/>
              </a:rPr>
              <a:t>p</a:t>
            </a:r>
            <a:r>
              <a:rPr lang="en-US" altLang="ko-KR" sz="1800" dirty="0" smtClean="0">
                <a:latin typeface="Times New Roman" panose="02020603050405020304" pitchFamily="18" charset="0"/>
              </a:rPr>
              <a:t>[Find-Set(</a:t>
            </a:r>
            <a:r>
              <a:rPr lang="en-US" altLang="ko-KR" sz="1800" i="1" dirty="0" smtClean="0">
                <a:latin typeface="Times New Roman" panose="02020603050405020304" pitchFamily="18" charset="0"/>
              </a:rPr>
              <a:t>y</a:t>
            </a:r>
            <a:r>
              <a:rPr lang="en-US" altLang="ko-KR" sz="1800" dirty="0" smtClean="0">
                <a:latin typeface="Times New Roman" panose="02020603050405020304" pitchFamily="18" charset="0"/>
              </a:rPr>
              <a:t>)] ← Find-Set(</a:t>
            </a:r>
            <a:r>
              <a:rPr lang="en-US" altLang="ko-KR" sz="1800" i="1" dirty="0" smtClean="0">
                <a:latin typeface="Times New Roman" panose="02020603050405020304" pitchFamily="18" charset="0"/>
              </a:rPr>
              <a:t>x</a:t>
            </a:r>
            <a:r>
              <a:rPr lang="en-US" altLang="ko-KR" sz="1800" dirty="0" smtClean="0">
                <a:latin typeface="Times New Roman" panose="02020603050405020304" pitchFamily="18" charset="0"/>
              </a:rPr>
              <a:t>) ; </a:t>
            </a:r>
          </a:p>
          <a:p>
            <a:pPr>
              <a:lnSpc>
                <a:spcPts val="1100"/>
              </a:lnSpc>
              <a:buFontTx/>
              <a:buNone/>
            </a:pPr>
            <a:r>
              <a:rPr lang="en-US" altLang="ko-KR" sz="1800" dirty="0" smtClean="0">
                <a:latin typeface="Times New Roman" panose="02020603050405020304" pitchFamily="18" charset="0"/>
              </a:rPr>
              <a:t>} </a:t>
            </a:r>
          </a:p>
          <a:p>
            <a:pPr>
              <a:lnSpc>
                <a:spcPts val="1100"/>
              </a:lnSpc>
              <a:buFontTx/>
              <a:buNone/>
            </a:pPr>
            <a:r>
              <a:rPr lang="en-US" altLang="ko-KR" sz="1800" b="1" dirty="0" smtClean="0">
                <a:latin typeface="Times New Roman" panose="02020603050405020304" pitchFamily="18" charset="0"/>
              </a:rPr>
              <a:t>Find-Set(</a:t>
            </a:r>
            <a:r>
              <a:rPr lang="en-US" altLang="ko-KR" sz="1800" b="1" i="1" dirty="0" smtClean="0">
                <a:latin typeface="Times New Roman" panose="02020603050405020304" pitchFamily="18" charset="0"/>
              </a:rPr>
              <a:t>x</a:t>
            </a:r>
            <a:r>
              <a:rPr lang="en-US" altLang="ko-KR" sz="1800" b="1" dirty="0" smtClean="0">
                <a:latin typeface="Times New Roman" panose="02020603050405020304" pitchFamily="18" charset="0"/>
              </a:rPr>
              <a:t>) </a:t>
            </a:r>
            <a:r>
              <a:rPr lang="en-US" altLang="ko-KR" sz="1800" dirty="0" smtClean="0">
                <a:latin typeface="Times New Roman" panose="02020603050405020304" pitchFamily="18" charset="0"/>
              </a:rPr>
              <a:t>	▷ </a:t>
            </a:r>
            <a:r>
              <a:rPr lang="ko-KR" altLang="en-US" sz="1800" dirty="0" err="1" smtClean="0">
                <a:latin typeface="Times New Roman" panose="02020603050405020304" pitchFamily="18" charset="0"/>
              </a:rPr>
              <a:t>노드</a:t>
            </a:r>
            <a:r>
              <a:rPr lang="ko-KR" altLang="en-US" sz="1800" dirty="0" smtClean="0">
                <a:latin typeface="Times New Roman" panose="02020603050405020304" pitchFamily="18" charset="0"/>
              </a:rPr>
              <a:t> </a:t>
            </a:r>
            <a:r>
              <a:rPr lang="en-US" altLang="ko-KR" sz="1800" i="1" dirty="0" smtClean="0">
                <a:latin typeface="Times New Roman" panose="02020603050405020304" pitchFamily="18" charset="0"/>
              </a:rPr>
              <a:t>x</a:t>
            </a:r>
            <a:r>
              <a:rPr lang="ko-KR" altLang="en-US" sz="1800" dirty="0" smtClean="0">
                <a:latin typeface="Times New Roman" panose="02020603050405020304" pitchFamily="18" charset="0"/>
              </a:rPr>
              <a:t>가 속한 집합을 알아낸다</a:t>
            </a:r>
            <a:r>
              <a:rPr lang="en-US" altLang="ko-KR" sz="1800" dirty="0" smtClean="0">
                <a:latin typeface="Times New Roman" panose="02020603050405020304" pitchFamily="18" charset="0"/>
              </a:rPr>
              <a:t>. </a:t>
            </a:r>
          </a:p>
          <a:p>
            <a:pPr>
              <a:lnSpc>
                <a:spcPts val="1100"/>
              </a:lnSpc>
              <a:buFontTx/>
              <a:buNone/>
            </a:pPr>
            <a:r>
              <a:rPr lang="ko-KR" altLang="en-US" sz="1800" dirty="0" smtClean="0">
                <a:latin typeface="Times New Roman" panose="02020603050405020304" pitchFamily="18" charset="0"/>
              </a:rPr>
              <a:t>			     </a:t>
            </a:r>
            <a:r>
              <a:rPr lang="ko-KR" altLang="en-US" sz="1800" dirty="0" err="1" smtClean="0">
                <a:latin typeface="Times New Roman" panose="02020603050405020304" pitchFamily="18" charset="0"/>
              </a:rPr>
              <a:t>노드</a:t>
            </a:r>
            <a:r>
              <a:rPr lang="ko-KR" altLang="en-US" sz="1800" dirty="0" smtClean="0">
                <a:latin typeface="Times New Roman" panose="02020603050405020304" pitchFamily="18" charset="0"/>
              </a:rPr>
              <a:t> </a:t>
            </a:r>
            <a:r>
              <a:rPr lang="en-US" altLang="ko-KR" sz="1800" i="1" dirty="0" smtClean="0">
                <a:latin typeface="Times New Roman" panose="02020603050405020304" pitchFamily="18" charset="0"/>
              </a:rPr>
              <a:t>x</a:t>
            </a:r>
            <a:r>
              <a:rPr lang="ko-KR" altLang="en-US" sz="1800" dirty="0" smtClean="0">
                <a:latin typeface="Times New Roman" panose="02020603050405020304" pitchFamily="18" charset="0"/>
              </a:rPr>
              <a:t>가 속한 </a:t>
            </a:r>
            <a:r>
              <a:rPr lang="ko-KR" altLang="en-US" sz="1800" dirty="0" err="1" smtClean="0">
                <a:latin typeface="Times New Roman" panose="02020603050405020304" pitchFamily="18" charset="0"/>
              </a:rPr>
              <a:t>트리의</a:t>
            </a:r>
            <a:r>
              <a:rPr lang="ko-KR" altLang="en-US" sz="1800" dirty="0" smtClean="0">
                <a:latin typeface="Times New Roman" panose="02020603050405020304" pitchFamily="18" charset="0"/>
              </a:rPr>
              <a:t> 루트 </a:t>
            </a:r>
            <a:r>
              <a:rPr lang="ko-KR" altLang="en-US" sz="1800" dirty="0" err="1" smtClean="0">
                <a:latin typeface="Times New Roman" panose="02020603050405020304" pitchFamily="18" charset="0"/>
              </a:rPr>
              <a:t>노드를</a:t>
            </a:r>
            <a:r>
              <a:rPr lang="ko-KR" altLang="en-US" sz="1800" dirty="0" smtClean="0">
                <a:latin typeface="Times New Roman" panose="02020603050405020304" pitchFamily="18" charset="0"/>
              </a:rPr>
              <a:t> </a:t>
            </a:r>
            <a:r>
              <a:rPr lang="ko-KR" altLang="en-US" sz="1800" dirty="0" err="1" smtClean="0">
                <a:latin typeface="Times New Roman" panose="02020603050405020304" pitchFamily="18" charset="0"/>
              </a:rPr>
              <a:t>리턴한다</a:t>
            </a:r>
            <a:r>
              <a:rPr lang="en-US" altLang="ko-KR" sz="1800" dirty="0" smtClean="0">
                <a:latin typeface="Times New Roman" panose="02020603050405020304" pitchFamily="18" charset="0"/>
              </a:rPr>
              <a:t>. </a:t>
            </a:r>
          </a:p>
          <a:p>
            <a:pPr>
              <a:lnSpc>
                <a:spcPts val="1100"/>
              </a:lnSpc>
              <a:buFontTx/>
              <a:buNone/>
            </a:pPr>
            <a:r>
              <a:rPr lang="en-US" altLang="ko-KR" sz="1800" dirty="0" smtClean="0">
                <a:latin typeface="Times New Roman" panose="02020603050405020304" pitchFamily="18" charset="0"/>
              </a:rPr>
              <a:t>{ </a:t>
            </a:r>
          </a:p>
          <a:p>
            <a:pPr>
              <a:lnSpc>
                <a:spcPts val="1100"/>
              </a:lnSpc>
              <a:buFontTx/>
              <a:buNone/>
            </a:pPr>
            <a:r>
              <a:rPr lang="en-US" altLang="ko-KR" sz="1800" dirty="0" smtClean="0">
                <a:latin typeface="Times New Roman" panose="02020603050405020304" pitchFamily="18" charset="0"/>
              </a:rPr>
              <a:t>        </a:t>
            </a:r>
            <a:r>
              <a:rPr lang="en-US" altLang="ko-KR" sz="1800" b="1" dirty="0" smtClean="0">
                <a:solidFill>
                  <a:schemeClr val="accent2"/>
                </a:solidFill>
                <a:latin typeface="Times New Roman" panose="02020603050405020304" pitchFamily="18" charset="0"/>
              </a:rPr>
              <a:t>if</a:t>
            </a:r>
            <a:r>
              <a:rPr lang="en-US" altLang="ko-KR" sz="1800" dirty="0" smtClean="0">
                <a:latin typeface="Times New Roman" panose="02020603050405020304" pitchFamily="18" charset="0"/>
              </a:rPr>
              <a:t> (</a:t>
            </a:r>
            <a:r>
              <a:rPr lang="en-US" altLang="ko-KR" sz="1800" i="1" dirty="0" smtClean="0">
                <a:latin typeface="Times New Roman" panose="02020603050405020304" pitchFamily="18" charset="0"/>
              </a:rPr>
              <a:t>x</a:t>
            </a:r>
            <a:r>
              <a:rPr lang="en-US" altLang="ko-KR" sz="1800" dirty="0" smtClean="0">
                <a:latin typeface="Times New Roman" panose="02020603050405020304" pitchFamily="18" charset="0"/>
              </a:rPr>
              <a:t>  = </a:t>
            </a:r>
            <a:r>
              <a:rPr lang="en-US" altLang="ko-KR" sz="1800" i="1" dirty="0" smtClean="0">
                <a:latin typeface="Times New Roman" panose="02020603050405020304" pitchFamily="18" charset="0"/>
              </a:rPr>
              <a:t>p</a:t>
            </a:r>
            <a:r>
              <a:rPr lang="en-US" altLang="ko-KR" sz="1800" dirty="0" smtClean="0">
                <a:latin typeface="Times New Roman" panose="02020603050405020304" pitchFamily="18" charset="0"/>
              </a:rPr>
              <a:t>[</a:t>
            </a:r>
            <a:r>
              <a:rPr lang="en-US" altLang="ko-KR" sz="1800" i="1" dirty="0" smtClean="0">
                <a:latin typeface="Times New Roman" panose="02020603050405020304" pitchFamily="18" charset="0"/>
              </a:rPr>
              <a:t>x</a:t>
            </a:r>
            <a:r>
              <a:rPr lang="en-US" altLang="ko-KR" sz="1800" dirty="0" smtClean="0">
                <a:latin typeface="Times New Roman" panose="02020603050405020304" pitchFamily="18" charset="0"/>
              </a:rPr>
              <a:t>]) </a:t>
            </a:r>
          </a:p>
          <a:p>
            <a:pPr>
              <a:lnSpc>
                <a:spcPts val="1100"/>
              </a:lnSpc>
              <a:buFontTx/>
              <a:buNone/>
            </a:pPr>
            <a:r>
              <a:rPr lang="en-US" altLang="ko-KR" sz="1800" b="1" dirty="0" smtClean="0">
                <a:latin typeface="Times New Roman" panose="02020603050405020304" pitchFamily="18" charset="0"/>
              </a:rPr>
              <a:t>		</a:t>
            </a:r>
            <a:r>
              <a:rPr lang="en-US" altLang="ko-KR" sz="1800" b="1" dirty="0" smtClean="0">
                <a:solidFill>
                  <a:schemeClr val="accent2"/>
                </a:solidFill>
                <a:latin typeface="Times New Roman" panose="02020603050405020304" pitchFamily="18" charset="0"/>
              </a:rPr>
              <a:t>then return</a:t>
            </a:r>
            <a:r>
              <a:rPr lang="en-US" altLang="ko-KR" sz="1800" dirty="0" smtClean="0">
                <a:latin typeface="Times New Roman" panose="02020603050405020304" pitchFamily="18" charset="0"/>
              </a:rPr>
              <a:t> </a:t>
            </a:r>
            <a:r>
              <a:rPr lang="en-US" altLang="ko-KR" sz="1800" i="1" dirty="0" smtClean="0">
                <a:latin typeface="Times New Roman" panose="02020603050405020304" pitchFamily="18" charset="0"/>
              </a:rPr>
              <a:t>x</a:t>
            </a:r>
            <a:r>
              <a:rPr lang="en-US" altLang="ko-KR" sz="1800" dirty="0" smtClean="0">
                <a:latin typeface="Times New Roman" panose="02020603050405020304" pitchFamily="18" charset="0"/>
              </a:rPr>
              <a:t> ; </a:t>
            </a:r>
          </a:p>
          <a:p>
            <a:pPr>
              <a:lnSpc>
                <a:spcPts val="1100"/>
              </a:lnSpc>
              <a:buFontTx/>
              <a:buNone/>
            </a:pPr>
            <a:r>
              <a:rPr lang="en-US" altLang="ko-KR" sz="1800" dirty="0">
                <a:latin typeface="Times New Roman" panose="02020603050405020304" pitchFamily="18" charset="0"/>
              </a:rPr>
              <a:t>        </a:t>
            </a:r>
            <a:r>
              <a:rPr lang="en-US" altLang="ko-KR" sz="1800" b="1" dirty="0" smtClean="0">
                <a:solidFill>
                  <a:schemeClr val="accent2"/>
                </a:solidFill>
                <a:latin typeface="Times New Roman" panose="02020603050405020304" pitchFamily="18" charset="0"/>
              </a:rPr>
              <a:t>else return</a:t>
            </a:r>
            <a:r>
              <a:rPr lang="en-US" altLang="ko-KR" sz="1800" dirty="0" smtClean="0">
                <a:latin typeface="Times New Roman" panose="02020603050405020304" pitchFamily="18" charset="0"/>
              </a:rPr>
              <a:t> Find-Set(</a:t>
            </a:r>
            <a:r>
              <a:rPr lang="en-US" altLang="ko-KR" sz="1800" i="1" dirty="0" smtClean="0">
                <a:latin typeface="Times New Roman" panose="02020603050405020304" pitchFamily="18" charset="0"/>
              </a:rPr>
              <a:t>p</a:t>
            </a:r>
            <a:r>
              <a:rPr lang="en-US" altLang="ko-KR" sz="1800" dirty="0" smtClean="0">
                <a:latin typeface="Times New Roman" panose="02020603050405020304" pitchFamily="18" charset="0"/>
              </a:rPr>
              <a:t>[</a:t>
            </a:r>
            <a:r>
              <a:rPr lang="en-US" altLang="ko-KR" sz="1800" i="1" dirty="0" smtClean="0">
                <a:latin typeface="Times New Roman" panose="02020603050405020304" pitchFamily="18" charset="0"/>
              </a:rPr>
              <a:t>x</a:t>
            </a:r>
            <a:r>
              <a:rPr lang="en-US" altLang="ko-KR" sz="1800" dirty="0" smtClean="0">
                <a:latin typeface="Times New Roman" panose="02020603050405020304" pitchFamily="18" charset="0"/>
              </a:rPr>
              <a:t>]) ; </a:t>
            </a:r>
          </a:p>
          <a:p>
            <a:pPr>
              <a:lnSpc>
                <a:spcPts val="1100"/>
              </a:lnSpc>
              <a:buFontTx/>
              <a:buNone/>
            </a:pPr>
            <a:r>
              <a:rPr lang="en-US" altLang="ko-KR" sz="1800" dirty="0" smtClean="0">
                <a:latin typeface="Times New Roman" panose="02020603050405020304" pitchFamily="18" charset="0"/>
              </a:rPr>
              <a:t>} </a:t>
            </a:r>
            <a:endParaRPr lang="ko-KR" altLang="en-US" sz="18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80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최악의 경우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{0}, {1}, {2}, {3}</a:t>
            </a:r>
          </a:p>
          <a:p>
            <a:r>
              <a:rPr lang="en-US" dirty="0" smtClean="0"/>
              <a:t>Union(1, 0)</a:t>
            </a:r>
          </a:p>
          <a:p>
            <a:r>
              <a:rPr lang="en-US" dirty="0" smtClean="0"/>
              <a:t>Union(2, 1)</a:t>
            </a:r>
            <a:endParaRPr lang="en-US" dirty="0"/>
          </a:p>
          <a:p>
            <a:r>
              <a:rPr lang="en-US" dirty="0" smtClean="0"/>
              <a:t>Union(3, 2)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57</a:t>
            </a:fld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6034299" y="3357684"/>
            <a:ext cx="2375569" cy="2286151"/>
            <a:chOff x="4066674" y="2789991"/>
            <a:chExt cx="2375569" cy="2286151"/>
          </a:xfrm>
        </p:grpSpPr>
        <p:grpSp>
          <p:nvGrpSpPr>
            <p:cNvPr id="23" name="Group 22"/>
            <p:cNvGrpSpPr/>
            <p:nvPr/>
          </p:nvGrpSpPr>
          <p:grpSpPr>
            <a:xfrm>
              <a:off x="4066674" y="3428617"/>
              <a:ext cx="1702067" cy="1647525"/>
              <a:chOff x="2261937" y="2754849"/>
              <a:chExt cx="1702067" cy="1647525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2261937" y="3329156"/>
                <a:ext cx="1087655" cy="1073218"/>
                <a:chOff x="3426594" y="1582171"/>
                <a:chExt cx="1087655" cy="1073218"/>
              </a:xfrm>
            </p:grpSpPr>
            <p:sp>
              <p:nvSpPr>
                <p:cNvPr id="27" name="Oval 2"/>
                <p:cNvSpPr>
                  <a:spLocks noChangeArrowheads="1"/>
                </p:cNvSpPr>
                <p:nvPr/>
              </p:nvSpPr>
              <p:spPr bwMode="auto">
                <a:xfrm>
                  <a:off x="4057049" y="1582171"/>
                  <a:ext cx="457200" cy="45720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eaLnBrk="1" latinLnBrk="1" hangingPunct="1"/>
                  <a:r>
                    <a:rPr kumimoji="1" lang="en-US" altLang="ko-KR" sz="1800" b="1" i="0" dirty="0" smtClean="0">
                      <a:effectLst/>
                      <a:ea typeface="굴림" panose="020B0600000101010101" pitchFamily="50" charset="-127"/>
                    </a:rPr>
                    <a:t>1</a:t>
                  </a:r>
                  <a:endParaRPr kumimoji="1" lang="en-US" altLang="ko-KR" sz="1800" b="1" i="0" dirty="0">
                    <a:effectLst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28" name="Oval 2"/>
                <p:cNvSpPr>
                  <a:spLocks noChangeArrowheads="1"/>
                </p:cNvSpPr>
                <p:nvPr/>
              </p:nvSpPr>
              <p:spPr bwMode="auto">
                <a:xfrm>
                  <a:off x="3426594" y="2198189"/>
                  <a:ext cx="457200" cy="45720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eaLnBrk="1" latinLnBrk="1" hangingPunct="1"/>
                  <a:r>
                    <a:rPr kumimoji="1" lang="en-US" altLang="ko-KR" sz="1800" b="1" i="0" dirty="0" smtClean="0">
                      <a:effectLst/>
                      <a:ea typeface="굴림" panose="020B0600000101010101" pitchFamily="50" charset="-127"/>
                    </a:rPr>
                    <a:t>0</a:t>
                  </a:r>
                  <a:endParaRPr kumimoji="1" lang="en-US" altLang="ko-KR" sz="1800" b="1" i="0" dirty="0">
                    <a:effectLst/>
                    <a:ea typeface="굴림" panose="020B0600000101010101" pitchFamily="50" charset="-127"/>
                  </a:endParaRPr>
                </a:p>
              </p:txBody>
            </p:sp>
            <p:cxnSp>
              <p:nvCxnSpPr>
                <p:cNvPr id="29" name="Straight Arrow Connector 28"/>
                <p:cNvCxnSpPr>
                  <a:stCxn id="28" idx="7"/>
                  <a:endCxn id="27" idx="3"/>
                </p:cNvCxnSpPr>
                <p:nvPr/>
              </p:nvCxnSpPr>
              <p:spPr>
                <a:xfrm flipV="1">
                  <a:off x="3816839" y="1972416"/>
                  <a:ext cx="307165" cy="29272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Oval 2"/>
              <p:cNvSpPr>
                <a:spLocks noChangeArrowheads="1"/>
              </p:cNvSpPr>
              <p:nvPr/>
            </p:nvSpPr>
            <p:spPr bwMode="auto">
              <a:xfrm>
                <a:off x="3506804" y="2754849"/>
                <a:ext cx="457200" cy="4572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en-US" altLang="ko-KR" sz="1800" b="1" i="0" dirty="0" smtClean="0">
                    <a:effectLst/>
                    <a:ea typeface="굴림" panose="020B0600000101010101" pitchFamily="50" charset="-127"/>
                  </a:rPr>
                  <a:t>2</a:t>
                </a:r>
                <a:endParaRPr kumimoji="1" lang="en-US" altLang="ko-KR" sz="1800" b="1" i="0" dirty="0">
                  <a:effectLst/>
                  <a:ea typeface="굴림" panose="020B0600000101010101" pitchFamily="50" charset="-127"/>
                </a:endParaRPr>
              </a:p>
            </p:txBody>
          </p:sp>
          <p:cxnSp>
            <p:nvCxnSpPr>
              <p:cNvPr id="26" name="Straight Arrow Connector 25"/>
              <p:cNvCxnSpPr>
                <a:stCxn id="27" idx="7"/>
                <a:endCxn id="25" idx="3"/>
              </p:cNvCxnSpPr>
              <p:nvPr/>
            </p:nvCxnSpPr>
            <p:spPr>
              <a:xfrm flipV="1">
                <a:off x="3282637" y="3145094"/>
                <a:ext cx="291122" cy="2510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0" name="Oval 2"/>
            <p:cNvSpPr>
              <a:spLocks noChangeArrowheads="1"/>
            </p:cNvSpPr>
            <p:nvPr/>
          </p:nvSpPr>
          <p:spPr bwMode="auto">
            <a:xfrm>
              <a:off x="5985043" y="2789991"/>
              <a:ext cx="457200" cy="457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en-US" altLang="ko-KR" sz="1800" b="1" i="0" dirty="0" smtClean="0">
                  <a:effectLst/>
                  <a:ea typeface="굴림" panose="020B0600000101010101" pitchFamily="50" charset="-127"/>
                </a:rPr>
                <a:t>3</a:t>
              </a:r>
              <a:endParaRPr kumimoji="1" lang="en-US" altLang="ko-KR" sz="1800" b="1" i="0" dirty="0">
                <a:effectLst/>
                <a:ea typeface="굴림" panose="020B0600000101010101" pitchFamily="50" charset="-127"/>
              </a:endParaRPr>
            </a:p>
          </p:txBody>
        </p:sp>
        <p:cxnSp>
          <p:nvCxnSpPr>
            <p:cNvPr id="31" name="Straight Arrow Connector 30"/>
            <p:cNvCxnSpPr>
              <a:stCxn id="25" idx="7"/>
              <a:endCxn id="30" idx="3"/>
            </p:cNvCxnSpPr>
            <p:nvPr/>
          </p:nvCxnSpPr>
          <p:spPr>
            <a:xfrm flipV="1">
              <a:off x="5701786" y="3180236"/>
              <a:ext cx="350212" cy="3153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356135" y="3329156"/>
            <a:ext cx="2317325" cy="1073218"/>
            <a:chOff x="356135" y="3329156"/>
            <a:chExt cx="2317325" cy="1073218"/>
          </a:xfrm>
        </p:grpSpPr>
        <p:grpSp>
          <p:nvGrpSpPr>
            <p:cNvPr id="13" name="Group 12"/>
            <p:cNvGrpSpPr/>
            <p:nvPr/>
          </p:nvGrpSpPr>
          <p:grpSpPr>
            <a:xfrm>
              <a:off x="356135" y="3329156"/>
              <a:ext cx="1087655" cy="1073218"/>
              <a:chOff x="3426594" y="1582171"/>
              <a:chExt cx="1087655" cy="1073218"/>
            </a:xfrm>
          </p:grpSpPr>
          <p:sp>
            <p:nvSpPr>
              <p:cNvPr id="6" name="Oval 2"/>
              <p:cNvSpPr>
                <a:spLocks noChangeArrowheads="1"/>
              </p:cNvSpPr>
              <p:nvPr/>
            </p:nvSpPr>
            <p:spPr bwMode="auto">
              <a:xfrm>
                <a:off x="4057049" y="1582171"/>
                <a:ext cx="457200" cy="4572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en-US" altLang="ko-KR" sz="1800" b="1" i="0" dirty="0" smtClean="0">
                    <a:effectLst/>
                    <a:ea typeface="굴림" panose="020B0600000101010101" pitchFamily="50" charset="-127"/>
                  </a:rPr>
                  <a:t>1</a:t>
                </a:r>
                <a:endParaRPr kumimoji="1" lang="en-US" altLang="ko-KR" sz="1800" b="1" i="0" dirty="0">
                  <a:effectLst/>
                  <a:ea typeface="굴림" panose="020B0600000101010101" pitchFamily="50" charset="-127"/>
                </a:endParaRPr>
              </a:p>
            </p:txBody>
          </p:sp>
          <p:sp>
            <p:nvSpPr>
              <p:cNvPr id="7" name="Oval 2"/>
              <p:cNvSpPr>
                <a:spLocks noChangeArrowheads="1"/>
              </p:cNvSpPr>
              <p:nvPr/>
            </p:nvSpPr>
            <p:spPr bwMode="auto">
              <a:xfrm>
                <a:off x="3426594" y="2198189"/>
                <a:ext cx="457200" cy="4572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en-US" altLang="ko-KR" sz="1800" b="1" i="0" dirty="0" smtClean="0">
                    <a:effectLst/>
                    <a:ea typeface="굴림" panose="020B0600000101010101" pitchFamily="50" charset="-127"/>
                  </a:rPr>
                  <a:t>0</a:t>
                </a:r>
                <a:endParaRPr kumimoji="1" lang="en-US" altLang="ko-KR" sz="1800" b="1" i="0" dirty="0">
                  <a:effectLst/>
                  <a:ea typeface="굴림" panose="020B0600000101010101" pitchFamily="50" charset="-127"/>
                </a:endParaRPr>
              </a:p>
            </p:txBody>
          </p:sp>
          <p:cxnSp>
            <p:nvCxnSpPr>
              <p:cNvPr id="9" name="Straight Arrow Connector 8"/>
              <p:cNvCxnSpPr>
                <a:stCxn id="7" idx="7"/>
                <a:endCxn id="6" idx="3"/>
              </p:cNvCxnSpPr>
              <p:nvPr/>
            </p:nvCxnSpPr>
            <p:spPr>
              <a:xfrm flipV="1">
                <a:off x="3816839" y="1972416"/>
                <a:ext cx="307165" cy="2927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6" name="Oval 2"/>
            <p:cNvSpPr>
              <a:spLocks noChangeArrowheads="1"/>
            </p:cNvSpPr>
            <p:nvPr/>
          </p:nvSpPr>
          <p:spPr bwMode="auto">
            <a:xfrm>
              <a:off x="1601425" y="3329575"/>
              <a:ext cx="457200" cy="457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en-US" altLang="ko-KR" sz="1800" b="1" i="0" dirty="0" smtClean="0">
                  <a:effectLst/>
                  <a:ea typeface="굴림" panose="020B0600000101010101" pitchFamily="50" charset="-127"/>
                </a:rPr>
                <a:t>2</a:t>
              </a:r>
              <a:endParaRPr kumimoji="1" lang="en-US" altLang="ko-KR" sz="1800" b="1" i="0" dirty="0">
                <a:effectLst/>
                <a:ea typeface="굴림" panose="020B0600000101010101" pitchFamily="50" charset="-127"/>
              </a:endParaRPr>
            </a:p>
          </p:txBody>
        </p:sp>
        <p:sp>
          <p:nvSpPr>
            <p:cNvPr id="37" name="Oval 2"/>
            <p:cNvSpPr>
              <a:spLocks noChangeArrowheads="1"/>
            </p:cNvSpPr>
            <p:nvPr/>
          </p:nvSpPr>
          <p:spPr bwMode="auto">
            <a:xfrm>
              <a:off x="2216260" y="3329156"/>
              <a:ext cx="457200" cy="457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en-US" altLang="ko-KR" sz="1800" b="1" i="0" dirty="0" smtClean="0">
                  <a:effectLst/>
                  <a:ea typeface="굴림" panose="020B0600000101010101" pitchFamily="50" charset="-127"/>
                </a:rPr>
                <a:t>3</a:t>
              </a:r>
              <a:endParaRPr kumimoji="1" lang="en-US" altLang="ko-KR" sz="1800" b="1" i="0" dirty="0">
                <a:effectLst/>
                <a:ea typeface="굴림" panose="020B0600000101010101" pitchFamily="50" charset="-127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185855" y="3357684"/>
            <a:ext cx="2337919" cy="1647525"/>
            <a:chOff x="3185855" y="3357684"/>
            <a:chExt cx="2337919" cy="1647525"/>
          </a:xfrm>
        </p:grpSpPr>
        <p:grpSp>
          <p:nvGrpSpPr>
            <p:cNvPr id="22" name="Group 21"/>
            <p:cNvGrpSpPr/>
            <p:nvPr/>
          </p:nvGrpSpPr>
          <p:grpSpPr>
            <a:xfrm>
              <a:off x="3185855" y="3357684"/>
              <a:ext cx="1702067" cy="1647525"/>
              <a:chOff x="2261937" y="2754849"/>
              <a:chExt cx="1702067" cy="1647525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2261937" y="3329156"/>
                <a:ext cx="1087655" cy="1073218"/>
                <a:chOff x="3426594" y="1582171"/>
                <a:chExt cx="1087655" cy="1073218"/>
              </a:xfrm>
            </p:grpSpPr>
            <p:sp>
              <p:nvSpPr>
                <p:cNvPr id="15" name="Oval 2"/>
                <p:cNvSpPr>
                  <a:spLocks noChangeArrowheads="1"/>
                </p:cNvSpPr>
                <p:nvPr/>
              </p:nvSpPr>
              <p:spPr bwMode="auto">
                <a:xfrm>
                  <a:off x="4057049" y="1582171"/>
                  <a:ext cx="457200" cy="45720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eaLnBrk="1" latinLnBrk="1" hangingPunct="1"/>
                  <a:r>
                    <a:rPr kumimoji="1" lang="en-US" altLang="ko-KR" sz="1800" b="1" i="0" dirty="0" smtClean="0">
                      <a:effectLst/>
                      <a:ea typeface="굴림" panose="020B0600000101010101" pitchFamily="50" charset="-127"/>
                    </a:rPr>
                    <a:t>1</a:t>
                  </a:r>
                  <a:endParaRPr kumimoji="1" lang="en-US" altLang="ko-KR" sz="1800" b="1" i="0" dirty="0">
                    <a:effectLst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6" name="Oval 2"/>
                <p:cNvSpPr>
                  <a:spLocks noChangeArrowheads="1"/>
                </p:cNvSpPr>
                <p:nvPr/>
              </p:nvSpPr>
              <p:spPr bwMode="auto">
                <a:xfrm>
                  <a:off x="3426594" y="2198189"/>
                  <a:ext cx="457200" cy="45720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eaLnBrk="1" latinLnBrk="1" hangingPunct="1"/>
                  <a:r>
                    <a:rPr kumimoji="1" lang="en-US" altLang="ko-KR" sz="1800" b="1" i="0" dirty="0" smtClean="0">
                      <a:effectLst/>
                      <a:ea typeface="굴림" panose="020B0600000101010101" pitchFamily="50" charset="-127"/>
                    </a:rPr>
                    <a:t>0</a:t>
                  </a:r>
                  <a:endParaRPr kumimoji="1" lang="en-US" altLang="ko-KR" sz="1800" b="1" i="0" dirty="0">
                    <a:effectLst/>
                    <a:ea typeface="굴림" panose="020B0600000101010101" pitchFamily="50" charset="-127"/>
                  </a:endParaRPr>
                </a:p>
              </p:txBody>
            </p:sp>
            <p:cxnSp>
              <p:nvCxnSpPr>
                <p:cNvPr id="17" name="Straight Arrow Connector 16"/>
                <p:cNvCxnSpPr>
                  <a:stCxn id="16" idx="7"/>
                  <a:endCxn id="15" idx="3"/>
                </p:cNvCxnSpPr>
                <p:nvPr/>
              </p:nvCxnSpPr>
              <p:spPr>
                <a:xfrm flipV="1">
                  <a:off x="3816839" y="1972416"/>
                  <a:ext cx="307165" cy="29272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Oval 2"/>
              <p:cNvSpPr>
                <a:spLocks noChangeArrowheads="1"/>
              </p:cNvSpPr>
              <p:nvPr/>
            </p:nvSpPr>
            <p:spPr bwMode="auto">
              <a:xfrm>
                <a:off x="3506804" y="2754849"/>
                <a:ext cx="457200" cy="4572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en-US" altLang="ko-KR" sz="1800" b="1" i="0" dirty="0" smtClean="0">
                    <a:effectLst/>
                    <a:ea typeface="굴림" panose="020B0600000101010101" pitchFamily="50" charset="-127"/>
                  </a:rPr>
                  <a:t>2</a:t>
                </a:r>
                <a:endParaRPr kumimoji="1" lang="en-US" altLang="ko-KR" sz="1800" b="1" i="0" dirty="0">
                  <a:effectLst/>
                  <a:ea typeface="굴림" panose="020B0600000101010101" pitchFamily="50" charset="-127"/>
                </a:endParaRPr>
              </a:p>
            </p:txBody>
          </p:sp>
          <p:cxnSp>
            <p:nvCxnSpPr>
              <p:cNvPr id="19" name="Straight Arrow Connector 18"/>
              <p:cNvCxnSpPr>
                <a:stCxn id="15" idx="7"/>
                <a:endCxn id="18" idx="3"/>
              </p:cNvCxnSpPr>
              <p:nvPr/>
            </p:nvCxnSpPr>
            <p:spPr>
              <a:xfrm flipV="1">
                <a:off x="3282637" y="3145094"/>
                <a:ext cx="291122" cy="2510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8" name="Oval 2"/>
            <p:cNvSpPr>
              <a:spLocks noChangeArrowheads="1"/>
            </p:cNvSpPr>
            <p:nvPr/>
          </p:nvSpPr>
          <p:spPr bwMode="auto">
            <a:xfrm>
              <a:off x="5066574" y="3362189"/>
              <a:ext cx="457200" cy="457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en-US" altLang="ko-KR" sz="1800" b="1" i="0" dirty="0" smtClean="0">
                  <a:effectLst/>
                  <a:ea typeface="굴림" panose="020B0600000101010101" pitchFamily="50" charset="-127"/>
                </a:rPr>
                <a:t>3</a:t>
              </a:r>
              <a:endParaRPr kumimoji="1" lang="en-US" altLang="ko-KR" sz="1800" b="1" i="0" dirty="0">
                <a:effectLst/>
                <a:ea typeface="굴림" panose="020B0600000101010101" pitchFamily="50" charset="-127"/>
              </a:endParaRPr>
            </a:p>
          </p:txBody>
        </p:sp>
      </p:grpSp>
      <p:sp>
        <p:nvSpPr>
          <p:cNvPr id="41" name="Striped Right Arrow 40"/>
          <p:cNvSpPr/>
          <p:nvPr/>
        </p:nvSpPr>
        <p:spPr>
          <a:xfrm>
            <a:off x="2810807" y="3786356"/>
            <a:ext cx="394636" cy="822960"/>
          </a:xfrm>
          <a:prstGeom prst="striped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triped Right Arrow 41"/>
          <p:cNvSpPr/>
          <p:nvPr/>
        </p:nvSpPr>
        <p:spPr>
          <a:xfrm>
            <a:off x="5688956" y="3786356"/>
            <a:ext cx="394636" cy="822960"/>
          </a:xfrm>
          <a:prstGeom prst="striped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27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연산의 효율을 높이는 방법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랭크를 이용한 </a:t>
            </a:r>
            <a:r>
              <a:rPr lang="en-US" altLang="ko-KR" sz="2400" dirty="0"/>
              <a:t>Union </a:t>
            </a:r>
          </a:p>
          <a:p>
            <a:pPr lvl="1"/>
            <a:r>
              <a:rPr lang="ko-KR" altLang="en-US" sz="2000" dirty="0"/>
              <a:t>각 </a:t>
            </a:r>
            <a:r>
              <a:rPr lang="ko-KR" altLang="en-US" sz="2000" dirty="0" err="1"/>
              <a:t>노드는</a:t>
            </a:r>
            <a:r>
              <a:rPr lang="ko-KR" altLang="en-US" sz="2000" dirty="0"/>
              <a:t> 자신을 루트로 하는 </a:t>
            </a:r>
            <a:r>
              <a:rPr lang="ko-KR" altLang="en-US" sz="2000" dirty="0" err="1"/>
              <a:t>서브트리의</a:t>
            </a:r>
            <a:r>
              <a:rPr lang="ko-KR" altLang="en-US" sz="2000" dirty="0"/>
              <a:t> 높이를 랭크</a:t>
            </a:r>
            <a:r>
              <a:rPr lang="en-US" altLang="ko-KR" sz="2000" dirty="0"/>
              <a:t>Rank</a:t>
            </a:r>
            <a:r>
              <a:rPr lang="ko-KR" altLang="en-US" sz="2000" dirty="0"/>
              <a:t>라는 이름으로 저장한다</a:t>
            </a:r>
          </a:p>
          <a:p>
            <a:pPr lvl="1"/>
            <a:r>
              <a:rPr lang="ko-KR" altLang="en-US" sz="2000" dirty="0"/>
              <a:t>두 집합을 합칠 때 랭크가 낮은 집합을 랭크가 높은 집합에 붙인다</a:t>
            </a:r>
          </a:p>
          <a:p>
            <a:r>
              <a:rPr lang="ko-KR" altLang="en-US" sz="2400" dirty="0"/>
              <a:t>경로압축</a:t>
            </a:r>
          </a:p>
          <a:p>
            <a:pPr lvl="1"/>
            <a:r>
              <a:rPr lang="en-US" altLang="ko-KR" sz="2000" dirty="0"/>
              <a:t>Find-Set</a:t>
            </a:r>
            <a:r>
              <a:rPr lang="ko-KR" altLang="en-US" sz="2000" dirty="0"/>
              <a:t>을 행하는 과정에서 만나는 모든 </a:t>
            </a:r>
            <a:r>
              <a:rPr lang="ko-KR" altLang="en-US" sz="2000" dirty="0" err="1"/>
              <a:t>노드들이</a:t>
            </a:r>
            <a:r>
              <a:rPr lang="ko-KR" altLang="en-US" sz="2000" dirty="0"/>
              <a:t> 직접 루트를 가리키도록 포인터를 바꾸어 준다</a:t>
            </a:r>
          </a:p>
          <a:p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46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랭크를 이용한 </a:t>
            </a:r>
            <a:r>
              <a:rPr lang="en-US" altLang="ko-KR" dirty="0"/>
              <a:t>Union</a:t>
            </a:r>
            <a:r>
              <a:rPr lang="ko-KR" altLang="en-US" dirty="0"/>
              <a:t>의 예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59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39524" y="1519010"/>
            <a:ext cx="4162425" cy="2763838"/>
            <a:chOff x="519113" y="2127250"/>
            <a:chExt cx="4162425" cy="2763838"/>
          </a:xfrm>
        </p:grpSpPr>
        <p:sp>
          <p:nvSpPr>
            <p:cNvPr id="7" name="Freeform 3"/>
            <p:cNvSpPr>
              <a:spLocks/>
            </p:cNvSpPr>
            <p:nvPr/>
          </p:nvSpPr>
          <p:spPr bwMode="auto">
            <a:xfrm>
              <a:off x="3659188" y="2160588"/>
              <a:ext cx="463550" cy="438150"/>
            </a:xfrm>
            <a:custGeom>
              <a:avLst/>
              <a:gdLst>
                <a:gd name="T0" fmla="*/ 205 w 292"/>
                <a:gd name="T1" fmla="*/ 276 h 276"/>
                <a:gd name="T2" fmla="*/ 285 w 292"/>
                <a:gd name="T3" fmla="*/ 124 h 276"/>
                <a:gd name="T4" fmla="*/ 165 w 292"/>
                <a:gd name="T5" fmla="*/ 4 h 276"/>
                <a:gd name="T6" fmla="*/ 13 w 292"/>
                <a:gd name="T7" fmla="*/ 100 h 276"/>
                <a:gd name="T8" fmla="*/ 85 w 292"/>
                <a:gd name="T9" fmla="*/ 252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" h="276">
                  <a:moveTo>
                    <a:pt x="205" y="276"/>
                  </a:moveTo>
                  <a:cubicBezTo>
                    <a:pt x="248" y="222"/>
                    <a:pt x="292" y="169"/>
                    <a:pt x="285" y="124"/>
                  </a:cubicBezTo>
                  <a:cubicBezTo>
                    <a:pt x="278" y="79"/>
                    <a:pt x="210" y="8"/>
                    <a:pt x="165" y="4"/>
                  </a:cubicBezTo>
                  <a:cubicBezTo>
                    <a:pt x="120" y="0"/>
                    <a:pt x="26" y="59"/>
                    <a:pt x="13" y="100"/>
                  </a:cubicBezTo>
                  <a:cubicBezTo>
                    <a:pt x="0" y="141"/>
                    <a:pt x="42" y="196"/>
                    <a:pt x="85" y="25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3654425" y="2484438"/>
              <a:ext cx="457200" cy="457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en-US" altLang="ko-KR" sz="1800" i="0">
                  <a:effectLst/>
                  <a:latin typeface="+mn-ea"/>
                </a:rPr>
                <a:t>e</a:t>
              </a:r>
            </a:p>
          </p:txBody>
        </p:sp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3216275" y="3448050"/>
              <a:ext cx="457200" cy="457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en-US" altLang="ko-KR" sz="1800" i="0">
                  <a:effectLst/>
                  <a:latin typeface="+mn-ea"/>
                </a:rPr>
                <a:t>d</a:t>
              </a:r>
            </a:p>
          </p:txBody>
        </p:sp>
        <p:sp>
          <p:nvSpPr>
            <p:cNvPr id="10" name="Oval 10"/>
            <p:cNvSpPr>
              <a:spLocks noChangeArrowheads="1"/>
            </p:cNvSpPr>
            <p:nvPr/>
          </p:nvSpPr>
          <p:spPr bwMode="auto">
            <a:xfrm>
              <a:off x="4114800" y="3448050"/>
              <a:ext cx="457200" cy="457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en-US" altLang="ko-KR" sz="1800" i="0">
                  <a:effectLst/>
                  <a:latin typeface="+mn-ea"/>
                </a:rPr>
                <a:t>f</a:t>
              </a:r>
            </a:p>
          </p:txBody>
        </p:sp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4389438" y="3311525"/>
              <a:ext cx="292100" cy="266700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en-US" altLang="ko-KR" sz="1800" i="0">
                  <a:effectLst/>
                  <a:latin typeface="+mn-ea"/>
                </a:rPr>
                <a:t>0</a:t>
              </a:r>
            </a:p>
          </p:txBody>
        </p:sp>
        <p:sp>
          <p:nvSpPr>
            <p:cNvPr id="12" name="Rectangle 18"/>
            <p:cNvSpPr>
              <a:spLocks noChangeArrowheads="1"/>
            </p:cNvSpPr>
            <p:nvPr/>
          </p:nvSpPr>
          <p:spPr bwMode="auto">
            <a:xfrm>
              <a:off x="3095625" y="3311525"/>
              <a:ext cx="292100" cy="266700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en-US" altLang="ko-KR" sz="1800" i="0">
                  <a:effectLst/>
                  <a:latin typeface="+mn-ea"/>
                </a:rPr>
                <a:t>0</a:t>
              </a:r>
            </a:p>
          </p:txBody>
        </p:sp>
        <p:sp>
          <p:nvSpPr>
            <p:cNvPr id="13" name="Rectangle 20"/>
            <p:cNvSpPr>
              <a:spLocks noChangeArrowheads="1"/>
            </p:cNvSpPr>
            <p:nvPr/>
          </p:nvSpPr>
          <p:spPr bwMode="auto">
            <a:xfrm>
              <a:off x="3921125" y="2363788"/>
              <a:ext cx="292100" cy="266700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en-US" altLang="ko-KR" sz="1800" i="0">
                  <a:effectLst/>
                  <a:latin typeface="+mn-ea"/>
                </a:rPr>
                <a:t>1</a:t>
              </a:r>
            </a:p>
          </p:txBody>
        </p:sp>
        <p:sp>
          <p:nvSpPr>
            <p:cNvPr id="14" name="Text Box 45"/>
            <p:cNvSpPr txBox="1">
              <a:spLocks noChangeArrowheads="1"/>
            </p:cNvSpPr>
            <p:nvPr/>
          </p:nvSpPr>
          <p:spPr bwMode="auto">
            <a:xfrm>
              <a:off x="2600325" y="2657475"/>
              <a:ext cx="569387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 sz="3600" i="0">
                  <a:effectLst/>
                  <a:latin typeface="+mn-ea"/>
                </a:rPr>
                <a:t>+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519113" y="2127250"/>
              <a:ext cx="1924050" cy="2763838"/>
              <a:chOff x="519113" y="2127250"/>
              <a:chExt cx="1924050" cy="2763838"/>
            </a:xfrm>
          </p:grpSpPr>
          <p:sp>
            <p:nvSpPr>
              <p:cNvPr id="18" name="Oval 4"/>
              <p:cNvSpPr>
                <a:spLocks noChangeArrowheads="1"/>
              </p:cNvSpPr>
              <p:nvPr/>
            </p:nvSpPr>
            <p:spPr bwMode="auto">
              <a:xfrm>
                <a:off x="1524000" y="2476500"/>
                <a:ext cx="457200" cy="4572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en-US" altLang="ko-KR" sz="1800" i="0">
                    <a:effectLst/>
                    <a:latin typeface="+mn-ea"/>
                  </a:rPr>
                  <a:t>c</a:t>
                </a:r>
              </a:p>
            </p:txBody>
          </p:sp>
          <p:sp>
            <p:nvSpPr>
              <p:cNvPr id="19" name="Oval 5"/>
              <p:cNvSpPr>
                <a:spLocks noChangeArrowheads="1"/>
              </p:cNvSpPr>
              <p:nvPr/>
            </p:nvSpPr>
            <p:spPr bwMode="auto">
              <a:xfrm>
                <a:off x="658813" y="4433888"/>
                <a:ext cx="457200" cy="4572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en-US" altLang="ko-KR" sz="1800" i="0">
                    <a:effectLst/>
                    <a:latin typeface="+mn-ea"/>
                  </a:rPr>
                  <a:t>a</a:t>
                </a:r>
              </a:p>
            </p:txBody>
          </p:sp>
          <p:sp>
            <p:nvSpPr>
              <p:cNvPr id="20" name="Oval 7"/>
              <p:cNvSpPr>
                <a:spLocks noChangeArrowheads="1"/>
              </p:cNvSpPr>
              <p:nvPr/>
            </p:nvSpPr>
            <p:spPr bwMode="auto">
              <a:xfrm>
                <a:off x="1935163" y="3463925"/>
                <a:ext cx="457200" cy="4572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en-US" altLang="ko-KR" sz="1800" i="0" dirty="0">
                    <a:effectLst/>
                    <a:latin typeface="+mn-ea"/>
                  </a:rPr>
                  <a:t>h</a:t>
                </a:r>
              </a:p>
            </p:txBody>
          </p:sp>
          <p:sp>
            <p:nvSpPr>
              <p:cNvPr id="21" name="Oval 8"/>
              <p:cNvSpPr>
                <a:spLocks noChangeArrowheads="1"/>
              </p:cNvSpPr>
              <p:nvPr/>
            </p:nvSpPr>
            <p:spPr bwMode="auto">
              <a:xfrm>
                <a:off x="1085850" y="3463925"/>
                <a:ext cx="457200" cy="4572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en-US" altLang="ko-KR" sz="1800" i="0">
                    <a:effectLst/>
                    <a:latin typeface="+mn-ea"/>
                  </a:rPr>
                  <a:t>b</a:t>
                </a:r>
              </a:p>
            </p:txBody>
          </p:sp>
          <p:sp>
            <p:nvSpPr>
              <p:cNvPr id="22" name="Freeform 16"/>
              <p:cNvSpPr>
                <a:spLocks/>
              </p:cNvSpPr>
              <p:nvPr/>
            </p:nvSpPr>
            <p:spPr bwMode="auto">
              <a:xfrm>
                <a:off x="1541463" y="2127250"/>
                <a:ext cx="463550" cy="438150"/>
              </a:xfrm>
              <a:custGeom>
                <a:avLst/>
                <a:gdLst>
                  <a:gd name="T0" fmla="*/ 205 w 292"/>
                  <a:gd name="T1" fmla="*/ 276 h 276"/>
                  <a:gd name="T2" fmla="*/ 285 w 292"/>
                  <a:gd name="T3" fmla="*/ 124 h 276"/>
                  <a:gd name="T4" fmla="*/ 165 w 292"/>
                  <a:gd name="T5" fmla="*/ 4 h 276"/>
                  <a:gd name="T6" fmla="*/ 13 w 292"/>
                  <a:gd name="T7" fmla="*/ 100 h 276"/>
                  <a:gd name="T8" fmla="*/ 85 w 292"/>
                  <a:gd name="T9" fmla="*/ 252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2" h="276">
                    <a:moveTo>
                      <a:pt x="205" y="276"/>
                    </a:moveTo>
                    <a:cubicBezTo>
                      <a:pt x="248" y="222"/>
                      <a:pt x="292" y="169"/>
                      <a:pt x="285" y="124"/>
                    </a:cubicBezTo>
                    <a:cubicBezTo>
                      <a:pt x="278" y="79"/>
                      <a:pt x="210" y="8"/>
                      <a:pt x="165" y="4"/>
                    </a:cubicBezTo>
                    <a:cubicBezTo>
                      <a:pt x="120" y="0"/>
                      <a:pt x="26" y="59"/>
                      <a:pt x="13" y="100"/>
                    </a:cubicBezTo>
                    <a:cubicBezTo>
                      <a:pt x="0" y="141"/>
                      <a:pt x="42" y="196"/>
                      <a:pt x="85" y="252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23" name="Rectangle 19"/>
              <p:cNvSpPr>
                <a:spLocks noChangeArrowheads="1"/>
              </p:cNvSpPr>
              <p:nvPr/>
            </p:nvSpPr>
            <p:spPr bwMode="auto">
              <a:xfrm>
                <a:off x="519113" y="4351338"/>
                <a:ext cx="292100" cy="266700"/>
              </a:xfrm>
              <a:prstGeom prst="rect">
                <a:avLst/>
              </a:prstGeom>
              <a:solidFill>
                <a:srgbClr val="66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en-US" altLang="ko-KR" sz="1800" i="0">
                    <a:effectLst/>
                    <a:latin typeface="+mn-ea"/>
                  </a:rPr>
                  <a:t>0</a:t>
                </a:r>
              </a:p>
            </p:txBody>
          </p:sp>
          <p:sp>
            <p:nvSpPr>
              <p:cNvPr id="24" name="Rectangle 21"/>
              <p:cNvSpPr>
                <a:spLocks noChangeArrowheads="1"/>
              </p:cNvSpPr>
              <p:nvPr/>
            </p:nvSpPr>
            <p:spPr bwMode="auto">
              <a:xfrm>
                <a:off x="958850" y="3311525"/>
                <a:ext cx="292100" cy="266700"/>
              </a:xfrm>
              <a:prstGeom prst="rect">
                <a:avLst/>
              </a:prstGeom>
              <a:solidFill>
                <a:srgbClr val="66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en-US" altLang="ko-KR" sz="1800" i="0">
                    <a:effectLst/>
                    <a:latin typeface="+mn-ea"/>
                  </a:rPr>
                  <a:t>1</a:t>
                </a:r>
              </a:p>
            </p:txBody>
          </p:sp>
          <p:sp>
            <p:nvSpPr>
              <p:cNvPr id="25" name="Rectangle 22"/>
              <p:cNvSpPr>
                <a:spLocks noChangeArrowheads="1"/>
              </p:cNvSpPr>
              <p:nvPr/>
            </p:nvSpPr>
            <p:spPr bwMode="auto">
              <a:xfrm>
                <a:off x="2151063" y="3327400"/>
                <a:ext cx="292100" cy="266700"/>
              </a:xfrm>
              <a:prstGeom prst="rect">
                <a:avLst/>
              </a:prstGeom>
              <a:solidFill>
                <a:srgbClr val="66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en-US" altLang="ko-KR" sz="1800" i="0">
                    <a:effectLst/>
                    <a:latin typeface="+mn-ea"/>
                  </a:rPr>
                  <a:t>0</a:t>
                </a:r>
              </a:p>
            </p:txBody>
          </p:sp>
          <p:sp>
            <p:nvSpPr>
              <p:cNvPr id="26" name="Rectangle 23"/>
              <p:cNvSpPr>
                <a:spLocks noChangeArrowheads="1"/>
              </p:cNvSpPr>
              <p:nvPr/>
            </p:nvSpPr>
            <p:spPr bwMode="auto">
              <a:xfrm>
                <a:off x="1790700" y="2355850"/>
                <a:ext cx="292100" cy="266700"/>
              </a:xfrm>
              <a:prstGeom prst="rect">
                <a:avLst/>
              </a:prstGeom>
              <a:solidFill>
                <a:srgbClr val="66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en-US" altLang="ko-KR" sz="1800" i="0">
                    <a:effectLst/>
                    <a:latin typeface="+mn-ea"/>
                  </a:rPr>
                  <a:t>2</a:t>
                </a:r>
              </a:p>
            </p:txBody>
          </p:sp>
          <p:sp>
            <p:nvSpPr>
              <p:cNvPr id="27" name="Line 48"/>
              <p:cNvSpPr>
                <a:spLocks noChangeShapeType="1"/>
              </p:cNvSpPr>
              <p:nvPr/>
            </p:nvSpPr>
            <p:spPr bwMode="auto">
              <a:xfrm flipV="1">
                <a:off x="1400175" y="2909888"/>
                <a:ext cx="238125" cy="5492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28" name="Line 49"/>
              <p:cNvSpPr>
                <a:spLocks noChangeShapeType="1"/>
              </p:cNvSpPr>
              <p:nvPr/>
            </p:nvSpPr>
            <p:spPr bwMode="auto">
              <a:xfrm flipV="1">
                <a:off x="965200" y="3903663"/>
                <a:ext cx="238125" cy="5492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29" name="Line 51"/>
              <p:cNvSpPr>
                <a:spLocks noChangeShapeType="1"/>
              </p:cNvSpPr>
              <p:nvPr/>
            </p:nvSpPr>
            <p:spPr bwMode="auto">
              <a:xfrm flipH="1" flipV="1">
                <a:off x="1844675" y="2917825"/>
                <a:ext cx="246063" cy="55721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>
                  <a:latin typeface="+mn-ea"/>
                </a:endParaRPr>
              </a:p>
            </p:txBody>
          </p:sp>
        </p:grpSp>
        <p:sp>
          <p:nvSpPr>
            <p:cNvPr id="16" name="Line 52"/>
            <p:cNvSpPr>
              <a:spLocks noChangeShapeType="1"/>
            </p:cNvSpPr>
            <p:nvPr/>
          </p:nvSpPr>
          <p:spPr bwMode="auto">
            <a:xfrm flipV="1">
              <a:off x="3540125" y="2919413"/>
              <a:ext cx="238125" cy="5492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17" name="Line 53"/>
            <p:cNvSpPr>
              <a:spLocks noChangeShapeType="1"/>
            </p:cNvSpPr>
            <p:nvPr/>
          </p:nvSpPr>
          <p:spPr bwMode="auto">
            <a:xfrm flipH="1" flipV="1">
              <a:off x="3984625" y="2927350"/>
              <a:ext cx="246063" cy="5572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944836" y="1455510"/>
            <a:ext cx="3648075" cy="2835275"/>
            <a:chOff x="4924425" y="2063750"/>
            <a:chExt cx="3648075" cy="2835275"/>
          </a:xfrm>
        </p:grpSpPr>
        <p:sp>
          <p:nvSpPr>
            <p:cNvPr id="31" name="Text Box 46"/>
            <p:cNvSpPr txBox="1">
              <a:spLocks noChangeArrowheads="1"/>
            </p:cNvSpPr>
            <p:nvPr/>
          </p:nvSpPr>
          <p:spPr bwMode="auto">
            <a:xfrm>
              <a:off x="4924425" y="2682875"/>
              <a:ext cx="469900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 sz="3600" i="0">
                  <a:effectLst/>
                  <a:latin typeface="+mn-ea"/>
                </a:rPr>
                <a:t>=</a:t>
              </a: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5394325" y="2063750"/>
              <a:ext cx="3178175" cy="2835275"/>
              <a:chOff x="5394325" y="2063750"/>
              <a:chExt cx="3178175" cy="2835275"/>
            </a:xfrm>
          </p:grpSpPr>
          <p:sp>
            <p:nvSpPr>
              <p:cNvPr id="33" name="Oval 24"/>
              <p:cNvSpPr>
                <a:spLocks noChangeArrowheads="1"/>
              </p:cNvSpPr>
              <p:nvPr/>
            </p:nvSpPr>
            <p:spPr bwMode="auto">
              <a:xfrm>
                <a:off x="6400800" y="2476500"/>
                <a:ext cx="457200" cy="4572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en-US" altLang="ko-KR" sz="1800" i="0">
                    <a:effectLst/>
                    <a:latin typeface="+mn-ea"/>
                  </a:rPr>
                  <a:t>c</a:t>
                </a:r>
              </a:p>
            </p:txBody>
          </p:sp>
          <p:sp>
            <p:nvSpPr>
              <p:cNvPr id="34" name="Oval 26"/>
              <p:cNvSpPr>
                <a:spLocks noChangeArrowheads="1"/>
              </p:cNvSpPr>
              <p:nvPr/>
            </p:nvSpPr>
            <p:spPr bwMode="auto">
              <a:xfrm>
                <a:off x="7608888" y="3463925"/>
                <a:ext cx="457200" cy="4572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en-US" altLang="ko-KR" sz="1800" i="0">
                    <a:effectLst/>
                    <a:latin typeface="+mn-ea"/>
                  </a:rPr>
                  <a:t>e</a:t>
                </a:r>
              </a:p>
            </p:txBody>
          </p:sp>
          <p:sp>
            <p:nvSpPr>
              <p:cNvPr id="35" name="Oval 27"/>
              <p:cNvSpPr>
                <a:spLocks noChangeArrowheads="1"/>
              </p:cNvSpPr>
              <p:nvPr/>
            </p:nvSpPr>
            <p:spPr bwMode="auto">
              <a:xfrm>
                <a:off x="6756400" y="3463925"/>
                <a:ext cx="457200" cy="4572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en-US" altLang="ko-KR" sz="1800" i="0">
                    <a:effectLst/>
                    <a:latin typeface="+mn-ea"/>
                  </a:rPr>
                  <a:t>h</a:t>
                </a:r>
              </a:p>
            </p:txBody>
          </p:sp>
          <p:sp>
            <p:nvSpPr>
              <p:cNvPr id="36" name="Oval 28"/>
              <p:cNvSpPr>
                <a:spLocks noChangeArrowheads="1"/>
              </p:cNvSpPr>
              <p:nvPr/>
            </p:nvSpPr>
            <p:spPr bwMode="auto">
              <a:xfrm>
                <a:off x="5994400" y="3463925"/>
                <a:ext cx="457200" cy="4572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en-US" altLang="ko-KR" sz="1800" i="0">
                    <a:effectLst/>
                    <a:latin typeface="+mn-ea"/>
                  </a:rPr>
                  <a:t>b</a:t>
                </a:r>
              </a:p>
            </p:txBody>
          </p:sp>
          <p:sp>
            <p:nvSpPr>
              <p:cNvPr id="37" name="Oval 29"/>
              <p:cNvSpPr>
                <a:spLocks noChangeArrowheads="1"/>
              </p:cNvSpPr>
              <p:nvPr/>
            </p:nvSpPr>
            <p:spPr bwMode="auto">
              <a:xfrm>
                <a:off x="7258050" y="4441825"/>
                <a:ext cx="457200" cy="4572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en-US" altLang="ko-KR" sz="1800" i="0">
                    <a:effectLst/>
                    <a:latin typeface="+mn-ea"/>
                  </a:rPr>
                  <a:t>d</a:t>
                </a:r>
              </a:p>
            </p:txBody>
          </p:sp>
          <p:sp>
            <p:nvSpPr>
              <p:cNvPr id="38" name="Oval 30"/>
              <p:cNvSpPr>
                <a:spLocks noChangeArrowheads="1"/>
              </p:cNvSpPr>
              <p:nvPr/>
            </p:nvSpPr>
            <p:spPr bwMode="auto">
              <a:xfrm>
                <a:off x="8005763" y="4441825"/>
                <a:ext cx="457200" cy="4572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en-US" altLang="ko-KR" sz="1800" i="0">
                    <a:effectLst/>
                    <a:latin typeface="+mn-ea"/>
                  </a:rPr>
                  <a:t>f</a:t>
                </a:r>
              </a:p>
            </p:txBody>
          </p:sp>
          <p:sp>
            <p:nvSpPr>
              <p:cNvPr id="39" name="Freeform 36"/>
              <p:cNvSpPr>
                <a:spLocks/>
              </p:cNvSpPr>
              <p:nvPr/>
            </p:nvSpPr>
            <p:spPr bwMode="auto">
              <a:xfrm>
                <a:off x="6418263" y="2063750"/>
                <a:ext cx="463550" cy="438150"/>
              </a:xfrm>
              <a:custGeom>
                <a:avLst/>
                <a:gdLst>
                  <a:gd name="T0" fmla="*/ 205 w 292"/>
                  <a:gd name="T1" fmla="*/ 276 h 276"/>
                  <a:gd name="T2" fmla="*/ 285 w 292"/>
                  <a:gd name="T3" fmla="*/ 124 h 276"/>
                  <a:gd name="T4" fmla="*/ 165 w 292"/>
                  <a:gd name="T5" fmla="*/ 4 h 276"/>
                  <a:gd name="T6" fmla="*/ 13 w 292"/>
                  <a:gd name="T7" fmla="*/ 100 h 276"/>
                  <a:gd name="T8" fmla="*/ 85 w 292"/>
                  <a:gd name="T9" fmla="*/ 252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2" h="276">
                    <a:moveTo>
                      <a:pt x="205" y="276"/>
                    </a:moveTo>
                    <a:cubicBezTo>
                      <a:pt x="248" y="222"/>
                      <a:pt x="292" y="169"/>
                      <a:pt x="285" y="124"/>
                    </a:cubicBezTo>
                    <a:cubicBezTo>
                      <a:pt x="278" y="79"/>
                      <a:pt x="210" y="8"/>
                      <a:pt x="165" y="4"/>
                    </a:cubicBezTo>
                    <a:cubicBezTo>
                      <a:pt x="120" y="0"/>
                      <a:pt x="26" y="59"/>
                      <a:pt x="13" y="100"/>
                    </a:cubicBezTo>
                    <a:cubicBezTo>
                      <a:pt x="0" y="141"/>
                      <a:pt x="42" y="196"/>
                      <a:pt x="85" y="252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40" name="Rectangle 37"/>
              <p:cNvSpPr>
                <a:spLocks noChangeArrowheads="1"/>
              </p:cNvSpPr>
              <p:nvPr/>
            </p:nvSpPr>
            <p:spPr bwMode="auto">
              <a:xfrm>
                <a:off x="8280400" y="4351338"/>
                <a:ext cx="292100" cy="266700"/>
              </a:xfrm>
              <a:prstGeom prst="rect">
                <a:avLst/>
              </a:prstGeom>
              <a:solidFill>
                <a:srgbClr val="66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en-US" altLang="ko-KR" sz="1800" i="0">
                    <a:effectLst/>
                    <a:latin typeface="+mn-ea"/>
                  </a:rPr>
                  <a:t>0</a:t>
                </a:r>
              </a:p>
            </p:txBody>
          </p:sp>
          <p:sp>
            <p:nvSpPr>
              <p:cNvPr id="41" name="Rectangle 38"/>
              <p:cNvSpPr>
                <a:spLocks noChangeArrowheads="1"/>
              </p:cNvSpPr>
              <p:nvPr/>
            </p:nvSpPr>
            <p:spPr bwMode="auto">
              <a:xfrm>
                <a:off x="7137400" y="4351338"/>
                <a:ext cx="292100" cy="266700"/>
              </a:xfrm>
              <a:prstGeom prst="rect">
                <a:avLst/>
              </a:prstGeom>
              <a:solidFill>
                <a:srgbClr val="66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en-US" altLang="ko-KR" sz="1800" i="0">
                    <a:effectLst/>
                    <a:latin typeface="+mn-ea"/>
                  </a:rPr>
                  <a:t>0</a:t>
                </a:r>
              </a:p>
            </p:txBody>
          </p:sp>
          <p:sp>
            <p:nvSpPr>
              <p:cNvPr id="42" name="Rectangle 40"/>
              <p:cNvSpPr>
                <a:spLocks noChangeArrowheads="1"/>
              </p:cNvSpPr>
              <p:nvPr/>
            </p:nvSpPr>
            <p:spPr bwMode="auto">
              <a:xfrm>
                <a:off x="7875588" y="3327400"/>
                <a:ext cx="292100" cy="266700"/>
              </a:xfrm>
              <a:prstGeom prst="rect">
                <a:avLst/>
              </a:prstGeom>
              <a:solidFill>
                <a:srgbClr val="66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en-US" altLang="ko-KR" sz="1800" i="0" dirty="0">
                    <a:effectLst/>
                    <a:latin typeface="+mn-ea"/>
                  </a:rPr>
                  <a:t>1</a:t>
                </a:r>
              </a:p>
            </p:txBody>
          </p:sp>
          <p:sp>
            <p:nvSpPr>
              <p:cNvPr id="43" name="Rectangle 41"/>
              <p:cNvSpPr>
                <a:spLocks noChangeArrowheads="1"/>
              </p:cNvSpPr>
              <p:nvPr/>
            </p:nvSpPr>
            <p:spPr bwMode="auto">
              <a:xfrm>
                <a:off x="5867400" y="3327400"/>
                <a:ext cx="292100" cy="266700"/>
              </a:xfrm>
              <a:prstGeom prst="rect">
                <a:avLst/>
              </a:prstGeom>
              <a:solidFill>
                <a:srgbClr val="66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en-US" altLang="ko-KR" sz="1800" i="0">
                    <a:effectLst/>
                    <a:latin typeface="+mn-ea"/>
                  </a:rPr>
                  <a:t>1</a:t>
                </a:r>
              </a:p>
            </p:txBody>
          </p:sp>
          <p:sp>
            <p:nvSpPr>
              <p:cNvPr id="44" name="Rectangle 42"/>
              <p:cNvSpPr>
                <a:spLocks noChangeArrowheads="1"/>
              </p:cNvSpPr>
              <p:nvPr/>
            </p:nvSpPr>
            <p:spPr bwMode="auto">
              <a:xfrm>
                <a:off x="6972300" y="3327400"/>
                <a:ext cx="292100" cy="266700"/>
              </a:xfrm>
              <a:prstGeom prst="rect">
                <a:avLst/>
              </a:prstGeom>
              <a:solidFill>
                <a:srgbClr val="66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en-US" altLang="ko-KR" sz="1800" i="0">
                    <a:effectLst/>
                    <a:latin typeface="+mn-ea"/>
                  </a:rPr>
                  <a:t>0</a:t>
                </a:r>
              </a:p>
            </p:txBody>
          </p:sp>
          <p:sp>
            <p:nvSpPr>
              <p:cNvPr id="45" name="Rectangle 43"/>
              <p:cNvSpPr>
                <a:spLocks noChangeArrowheads="1"/>
              </p:cNvSpPr>
              <p:nvPr/>
            </p:nvSpPr>
            <p:spPr bwMode="auto">
              <a:xfrm>
                <a:off x="6667500" y="2355850"/>
                <a:ext cx="292100" cy="266700"/>
              </a:xfrm>
              <a:prstGeom prst="rect">
                <a:avLst/>
              </a:prstGeom>
              <a:solidFill>
                <a:srgbClr val="66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en-US" altLang="ko-KR" sz="1800" i="0">
                    <a:effectLst/>
                    <a:latin typeface="+mn-ea"/>
                  </a:rPr>
                  <a:t>2</a:t>
                </a:r>
              </a:p>
            </p:txBody>
          </p:sp>
          <p:sp>
            <p:nvSpPr>
              <p:cNvPr id="46" name="Line 44"/>
              <p:cNvSpPr>
                <a:spLocks noChangeShapeType="1"/>
              </p:cNvSpPr>
              <p:nvPr/>
            </p:nvSpPr>
            <p:spPr bwMode="auto">
              <a:xfrm flipH="1" flipV="1">
                <a:off x="6840538" y="2827338"/>
                <a:ext cx="820737" cy="696912"/>
              </a:xfrm>
              <a:prstGeom prst="line">
                <a:avLst/>
              </a:prstGeom>
              <a:noFill/>
              <a:ln w="9525">
                <a:solidFill>
                  <a:srgbClr val="0099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47" name="Line 54"/>
              <p:cNvSpPr>
                <a:spLocks noChangeShapeType="1"/>
              </p:cNvSpPr>
              <p:nvPr/>
            </p:nvSpPr>
            <p:spPr bwMode="auto">
              <a:xfrm flipV="1">
                <a:off x="7493000" y="3895725"/>
                <a:ext cx="238125" cy="5492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48" name="Line 55"/>
              <p:cNvSpPr>
                <a:spLocks noChangeShapeType="1"/>
              </p:cNvSpPr>
              <p:nvPr/>
            </p:nvSpPr>
            <p:spPr bwMode="auto">
              <a:xfrm flipH="1" flipV="1">
                <a:off x="7937500" y="3903663"/>
                <a:ext cx="246063" cy="5572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49" name="Oval 57"/>
              <p:cNvSpPr>
                <a:spLocks noChangeArrowheads="1"/>
              </p:cNvSpPr>
              <p:nvPr/>
            </p:nvSpPr>
            <p:spPr bwMode="auto">
              <a:xfrm>
                <a:off x="5534025" y="4397375"/>
                <a:ext cx="457200" cy="4572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en-US" altLang="ko-KR" sz="1800" i="0">
                    <a:effectLst/>
                    <a:latin typeface="+mn-ea"/>
                  </a:rPr>
                  <a:t>a</a:t>
                </a:r>
              </a:p>
            </p:txBody>
          </p:sp>
          <p:sp>
            <p:nvSpPr>
              <p:cNvPr id="50" name="Rectangle 58"/>
              <p:cNvSpPr>
                <a:spLocks noChangeArrowheads="1"/>
              </p:cNvSpPr>
              <p:nvPr/>
            </p:nvSpPr>
            <p:spPr bwMode="auto">
              <a:xfrm>
                <a:off x="5394325" y="4314825"/>
                <a:ext cx="292100" cy="266700"/>
              </a:xfrm>
              <a:prstGeom prst="rect">
                <a:avLst/>
              </a:prstGeom>
              <a:solidFill>
                <a:srgbClr val="66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en-US" altLang="ko-KR" sz="1800" i="0">
                    <a:effectLst/>
                    <a:latin typeface="+mn-ea"/>
                  </a:rPr>
                  <a:t>0</a:t>
                </a:r>
              </a:p>
            </p:txBody>
          </p:sp>
          <p:sp>
            <p:nvSpPr>
              <p:cNvPr id="51" name="Line 59"/>
              <p:cNvSpPr>
                <a:spLocks noChangeShapeType="1"/>
              </p:cNvSpPr>
              <p:nvPr/>
            </p:nvSpPr>
            <p:spPr bwMode="auto">
              <a:xfrm flipV="1">
                <a:off x="5840413" y="3867150"/>
                <a:ext cx="238125" cy="5492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52" name="Line 60"/>
              <p:cNvSpPr>
                <a:spLocks noChangeShapeType="1"/>
              </p:cNvSpPr>
              <p:nvPr/>
            </p:nvSpPr>
            <p:spPr bwMode="auto">
              <a:xfrm flipV="1">
                <a:off x="6259513" y="2905125"/>
                <a:ext cx="238125" cy="5492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53" name="Line 61"/>
              <p:cNvSpPr>
                <a:spLocks noChangeShapeType="1"/>
              </p:cNvSpPr>
              <p:nvPr/>
            </p:nvSpPr>
            <p:spPr bwMode="auto">
              <a:xfrm flipH="1" flipV="1">
                <a:off x="6704013" y="2913063"/>
                <a:ext cx="246062" cy="5572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>
                  <a:latin typeface="+mn-ea"/>
                </a:endParaRPr>
              </a:p>
            </p:txBody>
          </p:sp>
        </p:grpSp>
      </p:grpSp>
      <p:sp>
        <p:nvSpPr>
          <p:cNvPr id="54" name="Text Box 62"/>
          <p:cNvSpPr txBox="1">
            <a:spLocks noChangeArrowheads="1"/>
          </p:cNvSpPr>
          <p:nvPr/>
        </p:nvSpPr>
        <p:spPr bwMode="auto">
          <a:xfrm>
            <a:off x="1236436" y="4644798"/>
            <a:ext cx="33956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latinLnBrk="1" hangingPunct="1"/>
            <a:r>
              <a:rPr kumimoji="1" lang="en-US" altLang="ko-KR" sz="1800" i="0">
                <a:effectLst/>
                <a:latin typeface="+mn-ea"/>
              </a:rPr>
              <a:t>(a) </a:t>
            </a:r>
            <a:r>
              <a:rPr kumimoji="1" lang="ko-KR" altLang="en-US" sz="1800" i="0">
                <a:effectLst/>
                <a:latin typeface="+mn-ea"/>
              </a:rPr>
              <a:t>합치고자 하는 두 집합</a:t>
            </a:r>
          </a:p>
        </p:txBody>
      </p:sp>
      <p:sp>
        <p:nvSpPr>
          <p:cNvPr id="55" name="Text Box 63"/>
          <p:cNvSpPr txBox="1">
            <a:spLocks noChangeArrowheads="1"/>
          </p:cNvSpPr>
          <p:nvPr/>
        </p:nvSpPr>
        <p:spPr bwMode="auto">
          <a:xfrm>
            <a:off x="5749699" y="4644798"/>
            <a:ext cx="26939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latinLnBrk="1" hangingPunct="1"/>
            <a:r>
              <a:rPr kumimoji="1" lang="en-US" altLang="ko-KR" sz="1800" i="0">
                <a:effectLst/>
                <a:latin typeface="+mn-ea"/>
              </a:rPr>
              <a:t>(b) </a:t>
            </a:r>
            <a:r>
              <a:rPr kumimoji="1" lang="ko-KR" altLang="en-US" sz="1800" i="0">
                <a:effectLst/>
                <a:latin typeface="+mn-ea"/>
              </a:rPr>
              <a:t>두 집합을 합친 결과</a:t>
            </a:r>
          </a:p>
        </p:txBody>
      </p:sp>
    </p:spTree>
    <p:extLst>
      <p:ext uri="{BB962C8B-B14F-4D97-AF65-F5344CB8AC3E}">
        <p14:creationId xmlns:p14="http://schemas.microsoft.com/office/powerpoint/2010/main" val="203515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CoinChange</a:t>
            </a:r>
            <a:r>
              <a:rPr lang="en-US" dirty="0" smtClean="0"/>
              <a:t> </a:t>
            </a:r>
            <a:r>
              <a:rPr lang="ko-KR" altLang="en-US" dirty="0" smtClean="0"/>
              <a:t>알고리즘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fontAlgn="base" latinLnBrk="1">
              <a:buNone/>
            </a:pPr>
            <a:r>
              <a:rPr lang="ko-KR" altLang="en-US" dirty="0" smtClean="0"/>
              <a:t>입력</a:t>
            </a:r>
            <a:r>
              <a:rPr lang="en-US" altLang="ko-KR" dirty="0"/>
              <a:t>: </a:t>
            </a:r>
            <a:r>
              <a:rPr lang="ko-KR" altLang="en-US" dirty="0"/>
              <a:t>거스름돈 액수 </a:t>
            </a:r>
            <a:r>
              <a:rPr lang="en-US" dirty="0"/>
              <a:t>W</a:t>
            </a:r>
          </a:p>
          <a:p>
            <a:pPr marL="0" indent="0" fontAlgn="base" latinLnBrk="1">
              <a:spcAft>
                <a:spcPts val="1200"/>
              </a:spcAft>
              <a:buNone/>
            </a:pPr>
            <a:r>
              <a:rPr lang="ko-KR" altLang="en-US" dirty="0"/>
              <a:t>출력</a:t>
            </a:r>
            <a:r>
              <a:rPr lang="en-US" altLang="ko-KR" dirty="0"/>
              <a:t>: </a:t>
            </a:r>
            <a:r>
              <a:rPr lang="ko-KR" altLang="en-US" dirty="0"/>
              <a:t>거스름돈 액수에 대한 최소 동전 수</a:t>
            </a:r>
          </a:p>
          <a:p>
            <a:pPr marL="0" indent="0" fontAlgn="base" latinLnBrk="1">
              <a:buNone/>
            </a:pPr>
            <a:r>
              <a:rPr lang="en-US" altLang="ko-KR" dirty="0"/>
              <a:t>1. </a:t>
            </a:r>
            <a:r>
              <a:rPr lang="en-US" dirty="0"/>
              <a:t>change=W, n500=n100=n50=n10=n1=0</a:t>
            </a:r>
          </a:p>
          <a:p>
            <a:pPr marL="0" indent="0" fontAlgn="base" latinLnBrk="1">
              <a:buNone/>
            </a:pPr>
            <a:r>
              <a:rPr lang="en-US" dirty="0" smtClean="0">
                <a:solidFill>
                  <a:srgbClr val="0000CC"/>
                </a:solidFill>
              </a:rPr>
              <a:t>                        // </a:t>
            </a:r>
            <a:r>
              <a:rPr lang="en-US" dirty="0">
                <a:solidFill>
                  <a:srgbClr val="0000CC"/>
                </a:solidFill>
              </a:rPr>
              <a:t>n500, n100, n50, n10, n1</a:t>
            </a:r>
            <a:r>
              <a:rPr lang="ko-KR" altLang="en-US" dirty="0">
                <a:solidFill>
                  <a:srgbClr val="0000CC"/>
                </a:solidFill>
              </a:rPr>
              <a:t>은 각각의 동전 </a:t>
            </a:r>
            <a:r>
              <a:rPr lang="ko-KR" altLang="en-US" dirty="0" smtClean="0">
                <a:solidFill>
                  <a:srgbClr val="0000CC"/>
                </a:solidFill>
              </a:rPr>
              <a:t>카운트</a:t>
            </a:r>
            <a:endParaRPr lang="ko-KR" altLang="en-US" dirty="0">
              <a:solidFill>
                <a:srgbClr val="0000CC"/>
              </a:solidFill>
            </a:endParaRPr>
          </a:p>
          <a:p>
            <a:pPr marL="0" indent="0" fontAlgn="base" latinLnBrk="1">
              <a:buNone/>
            </a:pPr>
            <a:r>
              <a:rPr lang="en-US" altLang="ko-KR" dirty="0"/>
              <a:t>2. </a:t>
            </a:r>
            <a:r>
              <a:rPr lang="en-US" dirty="0"/>
              <a:t>while ( change ≥ 500 )</a:t>
            </a:r>
          </a:p>
          <a:p>
            <a:pPr marL="0" indent="0" fontAlgn="base" latinLnBrk="1">
              <a:buNone/>
            </a:pPr>
            <a:r>
              <a:rPr lang="en-US" dirty="0" smtClean="0"/>
              <a:t>       change </a:t>
            </a:r>
            <a:r>
              <a:rPr lang="en-US" dirty="0"/>
              <a:t>= change-500, n500</a:t>
            </a:r>
            <a:r>
              <a:rPr lang="en-US" dirty="0" smtClean="0"/>
              <a:t>++    </a:t>
            </a:r>
            <a:r>
              <a:rPr lang="en-US" dirty="0" smtClean="0">
                <a:solidFill>
                  <a:srgbClr val="0000CC"/>
                </a:solidFill>
              </a:rPr>
              <a:t>  </a:t>
            </a:r>
            <a:r>
              <a:rPr lang="en-US" dirty="0">
                <a:solidFill>
                  <a:srgbClr val="0000CC"/>
                </a:solidFill>
              </a:rPr>
              <a:t>// 500</a:t>
            </a:r>
            <a:r>
              <a:rPr lang="ko-KR" altLang="en-US" dirty="0">
                <a:solidFill>
                  <a:srgbClr val="0000CC"/>
                </a:solidFill>
              </a:rPr>
              <a:t>원짜리 동전 수를 </a:t>
            </a:r>
            <a:r>
              <a:rPr lang="en-US" altLang="ko-KR" dirty="0">
                <a:solidFill>
                  <a:srgbClr val="0000CC"/>
                </a:solidFill>
              </a:rPr>
              <a:t>1 </a:t>
            </a:r>
            <a:r>
              <a:rPr lang="ko-KR" altLang="en-US" dirty="0">
                <a:solidFill>
                  <a:srgbClr val="0000CC"/>
                </a:solidFill>
              </a:rPr>
              <a:t>증가</a:t>
            </a:r>
          </a:p>
          <a:p>
            <a:pPr marL="0" indent="0" fontAlgn="base" latinLnBrk="1">
              <a:buNone/>
            </a:pPr>
            <a:r>
              <a:rPr lang="en-US" altLang="ko-KR" dirty="0"/>
              <a:t>3. </a:t>
            </a:r>
            <a:r>
              <a:rPr lang="en-US" dirty="0"/>
              <a:t>while ( change ≥ 100 )</a:t>
            </a:r>
          </a:p>
          <a:p>
            <a:pPr marL="0" indent="0" fontAlgn="base" latinLnBrk="1">
              <a:buNone/>
            </a:pPr>
            <a:r>
              <a:rPr lang="en-US" dirty="0" smtClean="0"/>
              <a:t>       change </a:t>
            </a:r>
            <a:r>
              <a:rPr lang="en-US" dirty="0"/>
              <a:t>= change-100, n100++ </a:t>
            </a:r>
            <a:r>
              <a:rPr lang="en-US" dirty="0" smtClean="0"/>
              <a:t>    </a:t>
            </a:r>
            <a:r>
              <a:rPr lang="en-US" dirty="0" smtClean="0">
                <a:solidFill>
                  <a:srgbClr val="0000CC"/>
                </a:solidFill>
              </a:rPr>
              <a:t> // </a:t>
            </a:r>
            <a:r>
              <a:rPr lang="en-US" dirty="0">
                <a:solidFill>
                  <a:srgbClr val="0000CC"/>
                </a:solidFill>
              </a:rPr>
              <a:t>100</a:t>
            </a:r>
            <a:r>
              <a:rPr lang="ko-KR" altLang="en-US" dirty="0">
                <a:solidFill>
                  <a:srgbClr val="0000CC"/>
                </a:solidFill>
              </a:rPr>
              <a:t>원짜리 동전 수를 </a:t>
            </a:r>
            <a:r>
              <a:rPr lang="en-US" altLang="ko-KR" dirty="0">
                <a:solidFill>
                  <a:srgbClr val="0000CC"/>
                </a:solidFill>
              </a:rPr>
              <a:t>1 </a:t>
            </a:r>
            <a:r>
              <a:rPr lang="ko-KR" altLang="en-US" dirty="0">
                <a:solidFill>
                  <a:srgbClr val="0000CC"/>
                </a:solidFill>
              </a:rPr>
              <a:t>증가</a:t>
            </a:r>
          </a:p>
          <a:p>
            <a:pPr marL="0" indent="0" fontAlgn="base" latinLnBrk="1">
              <a:buNone/>
            </a:pPr>
            <a:r>
              <a:rPr lang="en-US" altLang="ko-KR" dirty="0"/>
              <a:t>4. </a:t>
            </a:r>
            <a:r>
              <a:rPr lang="en-US" dirty="0"/>
              <a:t>while ( change ≥ 50 )</a:t>
            </a:r>
          </a:p>
          <a:p>
            <a:pPr marL="0" indent="0" fontAlgn="base" latinLnBrk="1">
              <a:buNone/>
            </a:pPr>
            <a:r>
              <a:rPr lang="en-US" dirty="0" smtClean="0"/>
              <a:t>       change </a:t>
            </a:r>
            <a:r>
              <a:rPr lang="en-US" dirty="0"/>
              <a:t>= change-50, n50++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smtClean="0">
                <a:solidFill>
                  <a:srgbClr val="00B050"/>
                </a:solidFill>
              </a:rPr>
              <a:t>         </a:t>
            </a:r>
            <a:r>
              <a:rPr lang="en-US" dirty="0" smtClean="0">
                <a:solidFill>
                  <a:srgbClr val="0000CC"/>
                </a:solidFill>
              </a:rPr>
              <a:t>// </a:t>
            </a:r>
            <a:r>
              <a:rPr lang="en-US" dirty="0">
                <a:solidFill>
                  <a:srgbClr val="0000CC"/>
                </a:solidFill>
              </a:rPr>
              <a:t>50</a:t>
            </a:r>
            <a:r>
              <a:rPr lang="ko-KR" altLang="en-US" dirty="0">
                <a:solidFill>
                  <a:srgbClr val="0000CC"/>
                </a:solidFill>
              </a:rPr>
              <a:t>원짜리 동전 수를 </a:t>
            </a:r>
            <a:r>
              <a:rPr lang="en-US" altLang="ko-KR" dirty="0">
                <a:solidFill>
                  <a:srgbClr val="0000CC"/>
                </a:solidFill>
              </a:rPr>
              <a:t>1 </a:t>
            </a:r>
            <a:r>
              <a:rPr lang="ko-KR" altLang="en-US" dirty="0">
                <a:solidFill>
                  <a:srgbClr val="0000CC"/>
                </a:solidFill>
              </a:rPr>
              <a:t>증가</a:t>
            </a:r>
          </a:p>
          <a:p>
            <a:pPr marL="0" indent="0" fontAlgn="base" latinLnBrk="1">
              <a:buNone/>
            </a:pPr>
            <a:r>
              <a:rPr lang="en-US" altLang="ko-KR" dirty="0"/>
              <a:t>5. </a:t>
            </a:r>
            <a:r>
              <a:rPr lang="en-US" dirty="0"/>
              <a:t>while ( change ≥ 10 )</a:t>
            </a:r>
          </a:p>
          <a:p>
            <a:pPr marL="0" indent="0" fontAlgn="base" latinLnBrk="1">
              <a:buNone/>
            </a:pPr>
            <a:r>
              <a:rPr lang="en-US" dirty="0" smtClean="0"/>
              <a:t>       change </a:t>
            </a:r>
            <a:r>
              <a:rPr lang="en-US" dirty="0"/>
              <a:t>= change-10, n10++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smtClean="0">
                <a:solidFill>
                  <a:srgbClr val="00B050"/>
                </a:solidFill>
              </a:rPr>
              <a:t>         </a:t>
            </a:r>
            <a:r>
              <a:rPr lang="en-US" dirty="0" smtClean="0">
                <a:solidFill>
                  <a:srgbClr val="0000CC"/>
                </a:solidFill>
              </a:rPr>
              <a:t>// </a:t>
            </a:r>
            <a:r>
              <a:rPr lang="en-US" dirty="0">
                <a:solidFill>
                  <a:srgbClr val="0000CC"/>
                </a:solidFill>
              </a:rPr>
              <a:t>10</a:t>
            </a:r>
            <a:r>
              <a:rPr lang="ko-KR" altLang="en-US" dirty="0">
                <a:solidFill>
                  <a:srgbClr val="0000CC"/>
                </a:solidFill>
              </a:rPr>
              <a:t>원짜리 동전 수를 </a:t>
            </a:r>
            <a:r>
              <a:rPr lang="en-US" altLang="ko-KR" dirty="0">
                <a:solidFill>
                  <a:srgbClr val="0000CC"/>
                </a:solidFill>
              </a:rPr>
              <a:t>1 </a:t>
            </a:r>
            <a:r>
              <a:rPr lang="ko-KR" altLang="en-US" dirty="0">
                <a:solidFill>
                  <a:srgbClr val="0000CC"/>
                </a:solidFill>
              </a:rPr>
              <a:t>증가</a:t>
            </a:r>
          </a:p>
          <a:p>
            <a:pPr marL="0" indent="0" fontAlgn="base" latinLnBrk="1">
              <a:buNone/>
            </a:pPr>
            <a:r>
              <a:rPr lang="en-US" altLang="ko-KR" dirty="0"/>
              <a:t>6. </a:t>
            </a:r>
            <a:r>
              <a:rPr lang="en-US" dirty="0"/>
              <a:t>while ( change ≥ 1 )</a:t>
            </a:r>
          </a:p>
          <a:p>
            <a:pPr marL="0" indent="0" fontAlgn="base" latinLnBrk="1">
              <a:buNone/>
            </a:pPr>
            <a:r>
              <a:rPr lang="en-US" dirty="0" smtClean="0"/>
              <a:t>       change </a:t>
            </a:r>
            <a:r>
              <a:rPr lang="en-US" dirty="0"/>
              <a:t>= change-1, n1</a:t>
            </a:r>
            <a:r>
              <a:rPr lang="en-US" dirty="0" smtClean="0"/>
              <a:t>++             </a:t>
            </a:r>
            <a:r>
              <a:rPr lang="en-US" dirty="0" smtClean="0">
                <a:solidFill>
                  <a:srgbClr val="0000CC"/>
                </a:solidFill>
              </a:rPr>
              <a:t> </a:t>
            </a:r>
            <a:r>
              <a:rPr lang="en-US" dirty="0">
                <a:solidFill>
                  <a:srgbClr val="0000CC"/>
                </a:solidFill>
              </a:rPr>
              <a:t>// 1</a:t>
            </a:r>
            <a:r>
              <a:rPr lang="ko-KR" altLang="en-US" dirty="0">
                <a:solidFill>
                  <a:srgbClr val="0000CC"/>
                </a:solidFill>
              </a:rPr>
              <a:t>원짜리 동전 수를 </a:t>
            </a:r>
            <a:r>
              <a:rPr lang="en-US" altLang="ko-KR" dirty="0">
                <a:solidFill>
                  <a:srgbClr val="0000CC"/>
                </a:solidFill>
              </a:rPr>
              <a:t>1 </a:t>
            </a:r>
            <a:r>
              <a:rPr lang="ko-KR" altLang="en-US" dirty="0">
                <a:solidFill>
                  <a:srgbClr val="0000CC"/>
                </a:solidFill>
              </a:rPr>
              <a:t>증가</a:t>
            </a:r>
          </a:p>
          <a:p>
            <a:pPr marL="0" indent="0" fontAlgn="base" latinLnBrk="1">
              <a:buNone/>
            </a:pPr>
            <a:r>
              <a:rPr lang="en-US" altLang="ko-KR" dirty="0"/>
              <a:t>7. </a:t>
            </a:r>
            <a:r>
              <a:rPr lang="en-US" dirty="0"/>
              <a:t>return (n500+n100+n50+n10+n1)</a:t>
            </a:r>
            <a:r>
              <a:rPr lang="en-US" dirty="0">
                <a:solidFill>
                  <a:srgbClr val="0000CC"/>
                </a:solidFill>
              </a:rPr>
              <a:t> // </a:t>
            </a:r>
            <a:r>
              <a:rPr lang="ko-KR" altLang="en-US" dirty="0">
                <a:solidFill>
                  <a:srgbClr val="0000CC"/>
                </a:solidFill>
              </a:rPr>
              <a:t>총 동전 수를 </a:t>
            </a:r>
            <a:r>
              <a:rPr lang="ko-KR" altLang="en-US" dirty="0" err="1">
                <a:solidFill>
                  <a:srgbClr val="0000CC"/>
                </a:solidFill>
              </a:rPr>
              <a:t>리턴한다</a:t>
            </a:r>
            <a:r>
              <a:rPr lang="en-US" altLang="ko-KR" dirty="0">
                <a:solidFill>
                  <a:srgbClr val="0000CC"/>
                </a:solidFill>
              </a:rPr>
              <a:t>.</a:t>
            </a:r>
            <a:endParaRPr lang="ko-KR" altLang="en-US" dirty="0">
              <a:solidFill>
                <a:srgbClr val="0000CC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75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Union</a:t>
            </a:r>
            <a:r>
              <a:rPr lang="ko-KR" altLang="en-US" dirty="0"/>
              <a:t>에서 랭크가 증가하는 예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60</a:t>
            </a:fld>
            <a:endParaRPr lang="en-US" dirty="0"/>
          </a:p>
        </p:txBody>
      </p:sp>
      <p:sp>
        <p:nvSpPr>
          <p:cNvPr id="6" name="Text Box 47"/>
          <p:cNvSpPr txBox="1">
            <a:spLocks noChangeArrowheads="1"/>
          </p:cNvSpPr>
          <p:nvPr/>
        </p:nvSpPr>
        <p:spPr bwMode="auto">
          <a:xfrm>
            <a:off x="1171122" y="5394325"/>
            <a:ext cx="33956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latinLnBrk="1" hangingPunct="1"/>
            <a:r>
              <a:rPr kumimoji="1" lang="en-US" altLang="ko-KR" sz="1800" i="0">
                <a:effectLst/>
                <a:latin typeface="+mn-ea"/>
              </a:rPr>
              <a:t>(a) </a:t>
            </a:r>
            <a:r>
              <a:rPr kumimoji="1" lang="ko-KR" altLang="en-US" sz="1800" i="0">
                <a:effectLst/>
                <a:latin typeface="+mn-ea"/>
              </a:rPr>
              <a:t>합치고자 하는 두 집합</a:t>
            </a:r>
          </a:p>
        </p:txBody>
      </p:sp>
      <p:sp>
        <p:nvSpPr>
          <p:cNvPr id="7" name="Text Box 48"/>
          <p:cNvSpPr txBox="1">
            <a:spLocks noChangeArrowheads="1"/>
          </p:cNvSpPr>
          <p:nvPr/>
        </p:nvSpPr>
        <p:spPr bwMode="auto">
          <a:xfrm>
            <a:off x="5684385" y="5394325"/>
            <a:ext cx="26939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latinLnBrk="1" hangingPunct="1"/>
            <a:r>
              <a:rPr kumimoji="1" lang="en-US" altLang="ko-KR" sz="1800" i="0">
                <a:effectLst/>
                <a:latin typeface="+mn-ea"/>
              </a:rPr>
              <a:t>(b) </a:t>
            </a:r>
            <a:r>
              <a:rPr kumimoji="1" lang="ko-KR" altLang="en-US" sz="1800" i="0">
                <a:effectLst/>
                <a:latin typeface="+mn-ea"/>
              </a:rPr>
              <a:t>두 집합을 합친 결과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4210" y="1498600"/>
            <a:ext cx="4162425" cy="2773363"/>
            <a:chOff x="519113" y="2127250"/>
            <a:chExt cx="4162425" cy="2773363"/>
          </a:xfrm>
        </p:grpSpPr>
        <p:sp>
          <p:nvSpPr>
            <p:cNvPr id="9" name="Freeform 3"/>
            <p:cNvSpPr>
              <a:spLocks/>
            </p:cNvSpPr>
            <p:nvPr/>
          </p:nvSpPr>
          <p:spPr bwMode="auto">
            <a:xfrm>
              <a:off x="3659188" y="2176463"/>
              <a:ext cx="463550" cy="438150"/>
            </a:xfrm>
            <a:custGeom>
              <a:avLst/>
              <a:gdLst>
                <a:gd name="T0" fmla="*/ 205 w 292"/>
                <a:gd name="T1" fmla="*/ 276 h 276"/>
                <a:gd name="T2" fmla="*/ 285 w 292"/>
                <a:gd name="T3" fmla="*/ 124 h 276"/>
                <a:gd name="T4" fmla="*/ 165 w 292"/>
                <a:gd name="T5" fmla="*/ 4 h 276"/>
                <a:gd name="T6" fmla="*/ 13 w 292"/>
                <a:gd name="T7" fmla="*/ 100 h 276"/>
                <a:gd name="T8" fmla="*/ 85 w 292"/>
                <a:gd name="T9" fmla="*/ 252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" h="276">
                  <a:moveTo>
                    <a:pt x="205" y="276"/>
                  </a:moveTo>
                  <a:cubicBezTo>
                    <a:pt x="248" y="222"/>
                    <a:pt x="292" y="169"/>
                    <a:pt x="285" y="124"/>
                  </a:cubicBezTo>
                  <a:cubicBezTo>
                    <a:pt x="278" y="79"/>
                    <a:pt x="210" y="8"/>
                    <a:pt x="165" y="4"/>
                  </a:cubicBezTo>
                  <a:cubicBezTo>
                    <a:pt x="120" y="0"/>
                    <a:pt x="26" y="59"/>
                    <a:pt x="13" y="100"/>
                  </a:cubicBezTo>
                  <a:cubicBezTo>
                    <a:pt x="0" y="141"/>
                    <a:pt x="42" y="196"/>
                    <a:pt x="85" y="25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10" name="Oval 4"/>
            <p:cNvSpPr>
              <a:spLocks noChangeArrowheads="1"/>
            </p:cNvSpPr>
            <p:nvPr/>
          </p:nvSpPr>
          <p:spPr bwMode="auto">
            <a:xfrm>
              <a:off x="1524000" y="2476500"/>
              <a:ext cx="457200" cy="457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en-US" altLang="ko-KR" sz="1800" i="0">
                  <a:effectLst/>
                  <a:latin typeface="+mn-ea"/>
                </a:rPr>
                <a:t>c</a:t>
              </a:r>
            </a:p>
          </p:txBody>
        </p:sp>
        <p:sp>
          <p:nvSpPr>
            <p:cNvPr id="11" name="Oval 6"/>
            <p:cNvSpPr>
              <a:spLocks noChangeArrowheads="1"/>
            </p:cNvSpPr>
            <p:nvPr/>
          </p:nvSpPr>
          <p:spPr bwMode="auto">
            <a:xfrm>
              <a:off x="3654425" y="2500313"/>
              <a:ext cx="457200" cy="457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en-US" altLang="ko-KR" sz="1800" i="0">
                  <a:effectLst/>
                  <a:latin typeface="+mn-ea"/>
                </a:rPr>
                <a:t>e</a:t>
              </a:r>
            </a:p>
          </p:txBody>
        </p:sp>
        <p:sp>
          <p:nvSpPr>
            <p:cNvPr id="12" name="Oval 7"/>
            <p:cNvSpPr>
              <a:spLocks noChangeArrowheads="1"/>
            </p:cNvSpPr>
            <p:nvPr/>
          </p:nvSpPr>
          <p:spPr bwMode="auto">
            <a:xfrm>
              <a:off x="1935163" y="3463925"/>
              <a:ext cx="457200" cy="457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en-US" altLang="ko-KR" sz="1800" i="0">
                  <a:effectLst/>
                  <a:latin typeface="+mn-ea"/>
                </a:rPr>
                <a:t>h</a:t>
              </a:r>
            </a:p>
          </p:txBody>
        </p:sp>
        <p:sp>
          <p:nvSpPr>
            <p:cNvPr id="13" name="Oval 8"/>
            <p:cNvSpPr>
              <a:spLocks noChangeArrowheads="1"/>
            </p:cNvSpPr>
            <p:nvPr/>
          </p:nvSpPr>
          <p:spPr bwMode="auto">
            <a:xfrm>
              <a:off x="1085850" y="3463925"/>
              <a:ext cx="457200" cy="457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en-US" altLang="ko-KR" sz="1800" i="0">
                  <a:effectLst/>
                  <a:latin typeface="+mn-ea"/>
                </a:rPr>
                <a:t>b</a:t>
              </a:r>
            </a:p>
          </p:txBody>
        </p:sp>
        <p:sp>
          <p:nvSpPr>
            <p:cNvPr id="14" name="Oval 9"/>
            <p:cNvSpPr>
              <a:spLocks noChangeArrowheads="1"/>
            </p:cNvSpPr>
            <p:nvPr/>
          </p:nvSpPr>
          <p:spPr bwMode="auto">
            <a:xfrm>
              <a:off x="3216275" y="3463925"/>
              <a:ext cx="457200" cy="457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en-US" altLang="ko-KR" sz="1800" i="0">
                  <a:effectLst/>
                  <a:latin typeface="+mn-ea"/>
                </a:rPr>
                <a:t>d</a:t>
              </a:r>
            </a:p>
          </p:txBody>
        </p:sp>
        <p:sp>
          <p:nvSpPr>
            <p:cNvPr id="15" name="Oval 10"/>
            <p:cNvSpPr>
              <a:spLocks noChangeArrowheads="1"/>
            </p:cNvSpPr>
            <p:nvPr/>
          </p:nvSpPr>
          <p:spPr bwMode="auto">
            <a:xfrm>
              <a:off x="4114800" y="3463925"/>
              <a:ext cx="457200" cy="457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en-US" altLang="ko-KR" sz="1800" i="0">
                  <a:effectLst/>
                  <a:latin typeface="+mn-ea"/>
                </a:rPr>
                <a:t>f</a:t>
              </a:r>
            </a:p>
          </p:txBody>
        </p:sp>
        <p:sp>
          <p:nvSpPr>
            <p:cNvPr id="16" name="Freeform 11"/>
            <p:cNvSpPr>
              <a:spLocks/>
            </p:cNvSpPr>
            <p:nvPr/>
          </p:nvSpPr>
          <p:spPr bwMode="auto">
            <a:xfrm>
              <a:off x="1541463" y="2127250"/>
              <a:ext cx="463550" cy="438150"/>
            </a:xfrm>
            <a:custGeom>
              <a:avLst/>
              <a:gdLst>
                <a:gd name="T0" fmla="*/ 205 w 292"/>
                <a:gd name="T1" fmla="*/ 276 h 276"/>
                <a:gd name="T2" fmla="*/ 285 w 292"/>
                <a:gd name="T3" fmla="*/ 124 h 276"/>
                <a:gd name="T4" fmla="*/ 165 w 292"/>
                <a:gd name="T5" fmla="*/ 4 h 276"/>
                <a:gd name="T6" fmla="*/ 13 w 292"/>
                <a:gd name="T7" fmla="*/ 100 h 276"/>
                <a:gd name="T8" fmla="*/ 85 w 292"/>
                <a:gd name="T9" fmla="*/ 252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" h="276">
                  <a:moveTo>
                    <a:pt x="205" y="276"/>
                  </a:moveTo>
                  <a:cubicBezTo>
                    <a:pt x="248" y="222"/>
                    <a:pt x="292" y="169"/>
                    <a:pt x="285" y="124"/>
                  </a:cubicBezTo>
                  <a:cubicBezTo>
                    <a:pt x="278" y="79"/>
                    <a:pt x="210" y="8"/>
                    <a:pt x="165" y="4"/>
                  </a:cubicBezTo>
                  <a:cubicBezTo>
                    <a:pt x="120" y="0"/>
                    <a:pt x="26" y="59"/>
                    <a:pt x="13" y="100"/>
                  </a:cubicBezTo>
                  <a:cubicBezTo>
                    <a:pt x="0" y="141"/>
                    <a:pt x="42" y="196"/>
                    <a:pt x="85" y="25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17" name="Rectangle 12"/>
            <p:cNvSpPr>
              <a:spLocks noChangeArrowheads="1"/>
            </p:cNvSpPr>
            <p:nvPr/>
          </p:nvSpPr>
          <p:spPr bwMode="auto">
            <a:xfrm>
              <a:off x="4389438" y="3327400"/>
              <a:ext cx="292100" cy="266700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en-US" altLang="ko-KR" sz="1800" i="0">
                  <a:effectLst/>
                  <a:latin typeface="+mn-ea"/>
                </a:rPr>
                <a:t>0</a:t>
              </a:r>
            </a:p>
          </p:txBody>
        </p:sp>
        <p:sp>
          <p:nvSpPr>
            <p:cNvPr id="18" name="Rectangle 13"/>
            <p:cNvSpPr>
              <a:spLocks noChangeArrowheads="1"/>
            </p:cNvSpPr>
            <p:nvPr/>
          </p:nvSpPr>
          <p:spPr bwMode="auto">
            <a:xfrm>
              <a:off x="3095625" y="3327400"/>
              <a:ext cx="292100" cy="266700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en-US" altLang="ko-KR" sz="1800" i="0">
                  <a:effectLst/>
                  <a:latin typeface="+mn-ea"/>
                </a:rPr>
                <a:t>1</a:t>
              </a:r>
            </a:p>
          </p:txBody>
        </p:sp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3921125" y="2379663"/>
              <a:ext cx="292100" cy="266700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en-US" altLang="ko-KR" sz="1800" i="0">
                  <a:effectLst/>
                  <a:latin typeface="+mn-ea"/>
                </a:rPr>
                <a:t>2</a:t>
              </a:r>
            </a:p>
          </p:txBody>
        </p:sp>
        <p:sp>
          <p:nvSpPr>
            <p:cNvPr id="20" name="Rectangle 16"/>
            <p:cNvSpPr>
              <a:spLocks noChangeArrowheads="1"/>
            </p:cNvSpPr>
            <p:nvPr/>
          </p:nvSpPr>
          <p:spPr bwMode="auto">
            <a:xfrm>
              <a:off x="958850" y="3311525"/>
              <a:ext cx="292100" cy="266700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en-US" altLang="ko-KR" sz="1800" i="0">
                  <a:effectLst/>
                  <a:latin typeface="+mn-ea"/>
                </a:rPr>
                <a:t>1</a:t>
              </a:r>
            </a:p>
          </p:txBody>
        </p:sp>
        <p:sp>
          <p:nvSpPr>
            <p:cNvPr id="21" name="Rectangle 17"/>
            <p:cNvSpPr>
              <a:spLocks noChangeArrowheads="1"/>
            </p:cNvSpPr>
            <p:nvPr/>
          </p:nvSpPr>
          <p:spPr bwMode="auto">
            <a:xfrm>
              <a:off x="2151063" y="3327400"/>
              <a:ext cx="292100" cy="266700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en-US" altLang="ko-KR" sz="1800" i="0">
                  <a:effectLst/>
                  <a:latin typeface="+mn-ea"/>
                </a:rPr>
                <a:t>0</a:t>
              </a:r>
            </a:p>
          </p:txBody>
        </p:sp>
        <p:sp>
          <p:nvSpPr>
            <p:cNvPr id="22" name="Rectangle 18"/>
            <p:cNvSpPr>
              <a:spLocks noChangeArrowheads="1"/>
            </p:cNvSpPr>
            <p:nvPr/>
          </p:nvSpPr>
          <p:spPr bwMode="auto">
            <a:xfrm>
              <a:off x="1790700" y="2355850"/>
              <a:ext cx="292100" cy="266700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en-US" altLang="ko-KR" sz="1800" i="0">
                  <a:effectLst/>
                  <a:latin typeface="+mn-ea"/>
                </a:rPr>
                <a:t>2</a:t>
              </a:r>
            </a:p>
          </p:txBody>
        </p:sp>
        <p:sp>
          <p:nvSpPr>
            <p:cNvPr id="23" name="Text Box 33"/>
            <p:cNvSpPr txBox="1">
              <a:spLocks noChangeArrowheads="1"/>
            </p:cNvSpPr>
            <p:nvPr/>
          </p:nvSpPr>
          <p:spPr bwMode="auto">
            <a:xfrm>
              <a:off x="2600325" y="2657475"/>
              <a:ext cx="569387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 sz="3600" i="0">
                  <a:effectLst/>
                  <a:latin typeface="+mn-ea"/>
                </a:rPr>
                <a:t>+</a:t>
              </a:r>
            </a:p>
          </p:txBody>
        </p:sp>
        <p:sp>
          <p:nvSpPr>
            <p:cNvPr id="24" name="Line 35"/>
            <p:cNvSpPr>
              <a:spLocks noChangeShapeType="1"/>
            </p:cNvSpPr>
            <p:nvPr/>
          </p:nvSpPr>
          <p:spPr bwMode="auto">
            <a:xfrm flipV="1">
              <a:off x="1400175" y="2909888"/>
              <a:ext cx="238125" cy="5492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grpSp>
          <p:nvGrpSpPr>
            <p:cNvPr id="25" name="Group 52"/>
            <p:cNvGrpSpPr>
              <a:grpSpLocks/>
            </p:cNvGrpSpPr>
            <p:nvPr/>
          </p:nvGrpSpPr>
          <p:grpSpPr bwMode="auto">
            <a:xfrm>
              <a:off x="519113" y="3903663"/>
              <a:ext cx="684212" cy="987425"/>
              <a:chOff x="327" y="2459"/>
              <a:chExt cx="431" cy="622"/>
            </a:xfrm>
          </p:grpSpPr>
          <p:sp>
            <p:nvSpPr>
              <p:cNvPr id="33" name="Oval 5"/>
              <p:cNvSpPr>
                <a:spLocks noChangeArrowheads="1"/>
              </p:cNvSpPr>
              <p:nvPr/>
            </p:nvSpPr>
            <p:spPr bwMode="auto">
              <a:xfrm>
                <a:off x="415" y="2793"/>
                <a:ext cx="288" cy="28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en-US" altLang="ko-KR" sz="1800" i="0">
                    <a:effectLst/>
                    <a:latin typeface="+mn-ea"/>
                  </a:rPr>
                  <a:t>a</a:t>
                </a:r>
              </a:p>
            </p:txBody>
          </p:sp>
          <p:sp>
            <p:nvSpPr>
              <p:cNvPr id="34" name="Rectangle 14"/>
              <p:cNvSpPr>
                <a:spLocks noChangeArrowheads="1"/>
              </p:cNvSpPr>
              <p:nvPr/>
            </p:nvSpPr>
            <p:spPr bwMode="auto">
              <a:xfrm>
                <a:off x="327" y="2741"/>
                <a:ext cx="184" cy="168"/>
              </a:xfrm>
              <a:prstGeom prst="rect">
                <a:avLst/>
              </a:prstGeom>
              <a:solidFill>
                <a:srgbClr val="66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en-US" altLang="ko-KR" sz="1800" i="0">
                    <a:effectLst/>
                    <a:latin typeface="+mn-ea"/>
                  </a:rPr>
                  <a:t>0</a:t>
                </a:r>
              </a:p>
            </p:txBody>
          </p:sp>
          <p:sp>
            <p:nvSpPr>
              <p:cNvPr id="35" name="Line 36"/>
              <p:cNvSpPr>
                <a:spLocks noChangeShapeType="1"/>
              </p:cNvSpPr>
              <p:nvPr/>
            </p:nvSpPr>
            <p:spPr bwMode="auto">
              <a:xfrm flipV="1">
                <a:off x="608" y="2459"/>
                <a:ext cx="150" cy="34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>
                  <a:latin typeface="+mn-ea"/>
                </a:endParaRPr>
              </a:p>
            </p:txBody>
          </p:sp>
        </p:grpSp>
        <p:sp>
          <p:nvSpPr>
            <p:cNvPr id="26" name="Line 37"/>
            <p:cNvSpPr>
              <a:spLocks noChangeShapeType="1"/>
            </p:cNvSpPr>
            <p:nvPr/>
          </p:nvSpPr>
          <p:spPr bwMode="auto">
            <a:xfrm flipH="1" flipV="1">
              <a:off x="1844675" y="2917825"/>
              <a:ext cx="246063" cy="5572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27" name="Line 38"/>
            <p:cNvSpPr>
              <a:spLocks noChangeShapeType="1"/>
            </p:cNvSpPr>
            <p:nvPr/>
          </p:nvSpPr>
          <p:spPr bwMode="auto">
            <a:xfrm flipV="1">
              <a:off x="3540125" y="2935288"/>
              <a:ext cx="238125" cy="5492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28" name="Line 39"/>
            <p:cNvSpPr>
              <a:spLocks noChangeShapeType="1"/>
            </p:cNvSpPr>
            <p:nvPr/>
          </p:nvSpPr>
          <p:spPr bwMode="auto">
            <a:xfrm flipH="1" flipV="1">
              <a:off x="3984625" y="2943225"/>
              <a:ext cx="246063" cy="5572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grpSp>
          <p:nvGrpSpPr>
            <p:cNvPr id="29" name="Group 53"/>
            <p:cNvGrpSpPr>
              <a:grpSpLocks/>
            </p:cNvGrpSpPr>
            <p:nvPr/>
          </p:nvGrpSpPr>
          <p:grpSpPr bwMode="auto">
            <a:xfrm>
              <a:off x="2643188" y="3913188"/>
              <a:ext cx="684212" cy="987425"/>
              <a:chOff x="327" y="2459"/>
              <a:chExt cx="431" cy="622"/>
            </a:xfrm>
          </p:grpSpPr>
          <p:sp>
            <p:nvSpPr>
              <p:cNvPr id="30" name="Oval 54"/>
              <p:cNvSpPr>
                <a:spLocks noChangeArrowheads="1"/>
              </p:cNvSpPr>
              <p:nvPr/>
            </p:nvSpPr>
            <p:spPr bwMode="auto">
              <a:xfrm>
                <a:off x="415" y="2793"/>
                <a:ext cx="288" cy="28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en-US" altLang="ko-KR" sz="1800" i="0">
                    <a:effectLst/>
                    <a:latin typeface="+mn-ea"/>
                  </a:rPr>
                  <a:t>g</a:t>
                </a:r>
              </a:p>
            </p:txBody>
          </p:sp>
          <p:sp>
            <p:nvSpPr>
              <p:cNvPr id="31" name="Rectangle 55"/>
              <p:cNvSpPr>
                <a:spLocks noChangeArrowheads="1"/>
              </p:cNvSpPr>
              <p:nvPr/>
            </p:nvSpPr>
            <p:spPr bwMode="auto">
              <a:xfrm>
                <a:off x="327" y="2741"/>
                <a:ext cx="184" cy="168"/>
              </a:xfrm>
              <a:prstGeom prst="rect">
                <a:avLst/>
              </a:prstGeom>
              <a:solidFill>
                <a:srgbClr val="66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en-US" altLang="ko-KR" sz="1800" i="0">
                    <a:effectLst/>
                    <a:latin typeface="+mn-ea"/>
                  </a:rPr>
                  <a:t>0</a:t>
                </a:r>
              </a:p>
            </p:txBody>
          </p:sp>
          <p:sp>
            <p:nvSpPr>
              <p:cNvPr id="32" name="Line 56"/>
              <p:cNvSpPr>
                <a:spLocks noChangeShapeType="1"/>
              </p:cNvSpPr>
              <p:nvPr/>
            </p:nvSpPr>
            <p:spPr bwMode="auto">
              <a:xfrm flipV="1">
                <a:off x="608" y="2459"/>
                <a:ext cx="150" cy="34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>
                  <a:latin typeface="+mn-ea"/>
                </a:endParaRP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4879522" y="1435100"/>
            <a:ext cx="3648075" cy="3797300"/>
            <a:chOff x="4924425" y="2063750"/>
            <a:chExt cx="3648075" cy="3797300"/>
          </a:xfrm>
        </p:grpSpPr>
        <p:sp>
          <p:nvSpPr>
            <p:cNvPr id="37" name="Oval 19"/>
            <p:cNvSpPr>
              <a:spLocks noChangeArrowheads="1"/>
            </p:cNvSpPr>
            <p:nvPr/>
          </p:nvSpPr>
          <p:spPr bwMode="auto">
            <a:xfrm>
              <a:off x="6400800" y="2476500"/>
              <a:ext cx="457200" cy="457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en-US" altLang="ko-KR" sz="1800" i="0">
                  <a:effectLst/>
                  <a:latin typeface="+mn-ea"/>
                </a:rPr>
                <a:t>c</a:t>
              </a:r>
            </a:p>
          </p:txBody>
        </p:sp>
        <p:sp>
          <p:nvSpPr>
            <p:cNvPr id="38" name="Oval 20"/>
            <p:cNvSpPr>
              <a:spLocks noChangeArrowheads="1"/>
            </p:cNvSpPr>
            <p:nvPr/>
          </p:nvSpPr>
          <p:spPr bwMode="auto">
            <a:xfrm>
              <a:off x="7608888" y="3463925"/>
              <a:ext cx="457200" cy="457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en-US" altLang="ko-KR" sz="1800" i="0">
                  <a:effectLst/>
                  <a:latin typeface="+mn-ea"/>
                </a:rPr>
                <a:t>e</a:t>
              </a:r>
            </a:p>
          </p:txBody>
        </p:sp>
        <p:sp>
          <p:nvSpPr>
            <p:cNvPr id="39" name="Oval 21"/>
            <p:cNvSpPr>
              <a:spLocks noChangeArrowheads="1"/>
            </p:cNvSpPr>
            <p:nvPr/>
          </p:nvSpPr>
          <p:spPr bwMode="auto">
            <a:xfrm>
              <a:off x="6756400" y="3463925"/>
              <a:ext cx="457200" cy="457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en-US" altLang="ko-KR" sz="1800" i="0">
                  <a:effectLst/>
                  <a:latin typeface="+mn-ea"/>
                </a:rPr>
                <a:t>h</a:t>
              </a:r>
            </a:p>
          </p:txBody>
        </p:sp>
        <p:sp>
          <p:nvSpPr>
            <p:cNvPr id="40" name="Oval 22"/>
            <p:cNvSpPr>
              <a:spLocks noChangeArrowheads="1"/>
            </p:cNvSpPr>
            <p:nvPr/>
          </p:nvSpPr>
          <p:spPr bwMode="auto">
            <a:xfrm>
              <a:off x="5994400" y="3463925"/>
              <a:ext cx="457200" cy="457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en-US" altLang="ko-KR" sz="1800" i="0">
                  <a:effectLst/>
                  <a:latin typeface="+mn-ea"/>
                </a:rPr>
                <a:t>b</a:t>
              </a:r>
            </a:p>
          </p:txBody>
        </p:sp>
        <p:sp>
          <p:nvSpPr>
            <p:cNvPr id="41" name="Oval 23"/>
            <p:cNvSpPr>
              <a:spLocks noChangeArrowheads="1"/>
            </p:cNvSpPr>
            <p:nvPr/>
          </p:nvSpPr>
          <p:spPr bwMode="auto">
            <a:xfrm>
              <a:off x="7258050" y="4441825"/>
              <a:ext cx="457200" cy="457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en-US" altLang="ko-KR" sz="1800" i="0">
                  <a:effectLst/>
                  <a:latin typeface="+mn-ea"/>
                </a:rPr>
                <a:t>d</a:t>
              </a:r>
            </a:p>
          </p:txBody>
        </p:sp>
        <p:sp>
          <p:nvSpPr>
            <p:cNvPr id="42" name="Oval 24"/>
            <p:cNvSpPr>
              <a:spLocks noChangeArrowheads="1"/>
            </p:cNvSpPr>
            <p:nvPr/>
          </p:nvSpPr>
          <p:spPr bwMode="auto">
            <a:xfrm>
              <a:off x="8005763" y="4441825"/>
              <a:ext cx="457200" cy="457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en-US" altLang="ko-KR" sz="1800" i="0">
                  <a:effectLst/>
                  <a:latin typeface="+mn-ea"/>
                </a:rPr>
                <a:t>f</a:t>
              </a:r>
            </a:p>
          </p:txBody>
        </p:sp>
        <p:sp>
          <p:nvSpPr>
            <p:cNvPr id="43" name="Freeform 25"/>
            <p:cNvSpPr>
              <a:spLocks/>
            </p:cNvSpPr>
            <p:nvPr/>
          </p:nvSpPr>
          <p:spPr bwMode="auto">
            <a:xfrm>
              <a:off x="6418263" y="2063750"/>
              <a:ext cx="463550" cy="438150"/>
            </a:xfrm>
            <a:custGeom>
              <a:avLst/>
              <a:gdLst>
                <a:gd name="T0" fmla="*/ 205 w 292"/>
                <a:gd name="T1" fmla="*/ 276 h 276"/>
                <a:gd name="T2" fmla="*/ 285 w 292"/>
                <a:gd name="T3" fmla="*/ 124 h 276"/>
                <a:gd name="T4" fmla="*/ 165 w 292"/>
                <a:gd name="T5" fmla="*/ 4 h 276"/>
                <a:gd name="T6" fmla="*/ 13 w 292"/>
                <a:gd name="T7" fmla="*/ 100 h 276"/>
                <a:gd name="T8" fmla="*/ 85 w 292"/>
                <a:gd name="T9" fmla="*/ 252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" h="276">
                  <a:moveTo>
                    <a:pt x="205" y="276"/>
                  </a:moveTo>
                  <a:cubicBezTo>
                    <a:pt x="248" y="222"/>
                    <a:pt x="292" y="169"/>
                    <a:pt x="285" y="124"/>
                  </a:cubicBezTo>
                  <a:cubicBezTo>
                    <a:pt x="278" y="79"/>
                    <a:pt x="210" y="8"/>
                    <a:pt x="165" y="4"/>
                  </a:cubicBezTo>
                  <a:cubicBezTo>
                    <a:pt x="120" y="0"/>
                    <a:pt x="26" y="59"/>
                    <a:pt x="13" y="100"/>
                  </a:cubicBezTo>
                  <a:cubicBezTo>
                    <a:pt x="0" y="141"/>
                    <a:pt x="42" y="196"/>
                    <a:pt x="85" y="25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44" name="Rectangle 26"/>
            <p:cNvSpPr>
              <a:spLocks noChangeArrowheads="1"/>
            </p:cNvSpPr>
            <p:nvPr/>
          </p:nvSpPr>
          <p:spPr bwMode="auto">
            <a:xfrm>
              <a:off x="8280400" y="4351338"/>
              <a:ext cx="292100" cy="266700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en-US" altLang="ko-KR" sz="1800" i="0">
                  <a:effectLst/>
                  <a:latin typeface="+mn-ea"/>
                </a:rPr>
                <a:t>0</a:t>
              </a:r>
            </a:p>
          </p:txBody>
        </p:sp>
        <p:sp>
          <p:nvSpPr>
            <p:cNvPr id="45" name="Rectangle 27"/>
            <p:cNvSpPr>
              <a:spLocks noChangeArrowheads="1"/>
            </p:cNvSpPr>
            <p:nvPr/>
          </p:nvSpPr>
          <p:spPr bwMode="auto">
            <a:xfrm>
              <a:off x="7137400" y="4351338"/>
              <a:ext cx="292100" cy="266700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en-US" altLang="ko-KR" sz="1800" i="0">
                  <a:effectLst/>
                  <a:latin typeface="+mn-ea"/>
                </a:rPr>
                <a:t>1</a:t>
              </a:r>
            </a:p>
          </p:txBody>
        </p:sp>
        <p:sp>
          <p:nvSpPr>
            <p:cNvPr id="46" name="Rectangle 28"/>
            <p:cNvSpPr>
              <a:spLocks noChangeArrowheads="1"/>
            </p:cNvSpPr>
            <p:nvPr/>
          </p:nvSpPr>
          <p:spPr bwMode="auto">
            <a:xfrm>
              <a:off x="7875588" y="3327400"/>
              <a:ext cx="292100" cy="266700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en-US" altLang="ko-KR" sz="1800" i="0">
                  <a:effectLst/>
                  <a:latin typeface="+mn-ea"/>
                </a:rPr>
                <a:t>2</a:t>
              </a:r>
            </a:p>
          </p:txBody>
        </p:sp>
        <p:sp>
          <p:nvSpPr>
            <p:cNvPr id="47" name="Rectangle 29"/>
            <p:cNvSpPr>
              <a:spLocks noChangeArrowheads="1"/>
            </p:cNvSpPr>
            <p:nvPr/>
          </p:nvSpPr>
          <p:spPr bwMode="auto">
            <a:xfrm>
              <a:off x="5867400" y="3327400"/>
              <a:ext cx="292100" cy="266700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en-US" altLang="ko-KR" sz="1800" i="0">
                  <a:effectLst/>
                  <a:latin typeface="+mn-ea"/>
                </a:rPr>
                <a:t>1</a:t>
              </a:r>
            </a:p>
          </p:txBody>
        </p:sp>
        <p:sp>
          <p:nvSpPr>
            <p:cNvPr id="48" name="Rectangle 30"/>
            <p:cNvSpPr>
              <a:spLocks noChangeArrowheads="1"/>
            </p:cNvSpPr>
            <p:nvPr/>
          </p:nvSpPr>
          <p:spPr bwMode="auto">
            <a:xfrm>
              <a:off x="6972300" y="3327400"/>
              <a:ext cx="292100" cy="266700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en-US" altLang="ko-KR" sz="1800" i="0">
                  <a:effectLst/>
                  <a:latin typeface="+mn-ea"/>
                </a:rPr>
                <a:t>0</a:t>
              </a:r>
            </a:p>
          </p:txBody>
        </p:sp>
        <p:sp>
          <p:nvSpPr>
            <p:cNvPr id="49" name="Rectangle 31"/>
            <p:cNvSpPr>
              <a:spLocks noChangeArrowheads="1"/>
            </p:cNvSpPr>
            <p:nvPr/>
          </p:nvSpPr>
          <p:spPr bwMode="auto">
            <a:xfrm>
              <a:off x="6667500" y="2355850"/>
              <a:ext cx="292100" cy="266700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en-US" altLang="ko-KR" sz="1800" i="0">
                  <a:effectLst/>
                  <a:latin typeface="+mn-ea"/>
                </a:rPr>
                <a:t>3</a:t>
              </a:r>
            </a:p>
          </p:txBody>
        </p:sp>
        <p:sp>
          <p:nvSpPr>
            <p:cNvPr id="50" name="Line 32"/>
            <p:cNvSpPr>
              <a:spLocks noChangeShapeType="1"/>
            </p:cNvSpPr>
            <p:nvPr/>
          </p:nvSpPr>
          <p:spPr bwMode="auto">
            <a:xfrm flipH="1" flipV="1">
              <a:off x="6840538" y="2827338"/>
              <a:ext cx="820737" cy="696912"/>
            </a:xfrm>
            <a:prstGeom prst="line">
              <a:avLst/>
            </a:prstGeom>
            <a:noFill/>
            <a:ln w="9525">
              <a:solidFill>
                <a:srgbClr val="0099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51" name="Text Box 34"/>
            <p:cNvSpPr txBox="1">
              <a:spLocks noChangeArrowheads="1"/>
            </p:cNvSpPr>
            <p:nvPr/>
          </p:nvSpPr>
          <p:spPr bwMode="auto">
            <a:xfrm>
              <a:off x="4924425" y="2682875"/>
              <a:ext cx="469900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 sz="3600" i="0">
                  <a:effectLst/>
                  <a:latin typeface="+mn-ea"/>
                </a:rPr>
                <a:t>=</a:t>
              </a:r>
            </a:p>
          </p:txBody>
        </p:sp>
        <p:sp>
          <p:nvSpPr>
            <p:cNvPr id="52" name="Line 40"/>
            <p:cNvSpPr>
              <a:spLocks noChangeShapeType="1"/>
            </p:cNvSpPr>
            <p:nvPr/>
          </p:nvSpPr>
          <p:spPr bwMode="auto">
            <a:xfrm flipV="1">
              <a:off x="7493000" y="3895725"/>
              <a:ext cx="238125" cy="5492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53" name="Line 41"/>
            <p:cNvSpPr>
              <a:spLocks noChangeShapeType="1"/>
            </p:cNvSpPr>
            <p:nvPr/>
          </p:nvSpPr>
          <p:spPr bwMode="auto">
            <a:xfrm flipH="1" flipV="1">
              <a:off x="7937500" y="3903663"/>
              <a:ext cx="246063" cy="5572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54" name="Oval 42"/>
            <p:cNvSpPr>
              <a:spLocks noChangeArrowheads="1"/>
            </p:cNvSpPr>
            <p:nvPr/>
          </p:nvSpPr>
          <p:spPr bwMode="auto">
            <a:xfrm>
              <a:off x="5534025" y="4397375"/>
              <a:ext cx="457200" cy="457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en-US" altLang="ko-KR" sz="1800" i="0">
                  <a:effectLst/>
                  <a:latin typeface="+mn-ea"/>
                </a:rPr>
                <a:t>a</a:t>
              </a:r>
            </a:p>
          </p:txBody>
        </p:sp>
        <p:sp>
          <p:nvSpPr>
            <p:cNvPr id="55" name="Rectangle 43"/>
            <p:cNvSpPr>
              <a:spLocks noChangeArrowheads="1"/>
            </p:cNvSpPr>
            <p:nvPr/>
          </p:nvSpPr>
          <p:spPr bwMode="auto">
            <a:xfrm>
              <a:off x="5394325" y="4314825"/>
              <a:ext cx="292100" cy="266700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en-US" altLang="ko-KR" sz="1800" i="0">
                  <a:effectLst/>
                  <a:latin typeface="+mn-ea"/>
                </a:rPr>
                <a:t>0</a:t>
              </a:r>
            </a:p>
          </p:txBody>
        </p:sp>
        <p:sp>
          <p:nvSpPr>
            <p:cNvPr id="56" name="Line 44"/>
            <p:cNvSpPr>
              <a:spLocks noChangeShapeType="1"/>
            </p:cNvSpPr>
            <p:nvPr/>
          </p:nvSpPr>
          <p:spPr bwMode="auto">
            <a:xfrm flipV="1">
              <a:off x="5840413" y="3867150"/>
              <a:ext cx="238125" cy="5492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57" name="Line 45"/>
            <p:cNvSpPr>
              <a:spLocks noChangeShapeType="1"/>
            </p:cNvSpPr>
            <p:nvPr/>
          </p:nvSpPr>
          <p:spPr bwMode="auto">
            <a:xfrm flipV="1">
              <a:off x="6259513" y="2905125"/>
              <a:ext cx="238125" cy="5492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58" name="Line 46"/>
            <p:cNvSpPr>
              <a:spLocks noChangeShapeType="1"/>
            </p:cNvSpPr>
            <p:nvPr/>
          </p:nvSpPr>
          <p:spPr bwMode="auto">
            <a:xfrm flipH="1" flipV="1">
              <a:off x="6704013" y="2913063"/>
              <a:ext cx="246062" cy="5572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grpSp>
          <p:nvGrpSpPr>
            <p:cNvPr id="59" name="Group 57"/>
            <p:cNvGrpSpPr>
              <a:grpSpLocks/>
            </p:cNvGrpSpPr>
            <p:nvPr/>
          </p:nvGrpSpPr>
          <p:grpSpPr bwMode="auto">
            <a:xfrm>
              <a:off x="6651625" y="4873625"/>
              <a:ext cx="684213" cy="987425"/>
              <a:chOff x="327" y="2459"/>
              <a:chExt cx="431" cy="622"/>
            </a:xfrm>
          </p:grpSpPr>
          <p:sp>
            <p:nvSpPr>
              <p:cNvPr id="60" name="Oval 58"/>
              <p:cNvSpPr>
                <a:spLocks noChangeArrowheads="1"/>
              </p:cNvSpPr>
              <p:nvPr/>
            </p:nvSpPr>
            <p:spPr bwMode="auto">
              <a:xfrm>
                <a:off x="415" y="2793"/>
                <a:ext cx="288" cy="28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en-US" altLang="ko-KR" sz="1800" i="0">
                    <a:effectLst/>
                    <a:latin typeface="+mn-ea"/>
                  </a:rPr>
                  <a:t>g</a:t>
                </a:r>
              </a:p>
            </p:txBody>
          </p:sp>
          <p:sp>
            <p:nvSpPr>
              <p:cNvPr id="61" name="Rectangle 59"/>
              <p:cNvSpPr>
                <a:spLocks noChangeArrowheads="1"/>
              </p:cNvSpPr>
              <p:nvPr/>
            </p:nvSpPr>
            <p:spPr bwMode="auto">
              <a:xfrm>
                <a:off x="327" y="2741"/>
                <a:ext cx="184" cy="168"/>
              </a:xfrm>
              <a:prstGeom prst="rect">
                <a:avLst/>
              </a:prstGeom>
              <a:solidFill>
                <a:srgbClr val="66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latinLnBrk="1" hangingPunct="1"/>
                <a:r>
                  <a:rPr kumimoji="1" lang="en-US" altLang="ko-KR" sz="1800" i="0">
                    <a:effectLst/>
                    <a:latin typeface="+mn-ea"/>
                  </a:rPr>
                  <a:t>0</a:t>
                </a:r>
              </a:p>
            </p:txBody>
          </p:sp>
          <p:sp>
            <p:nvSpPr>
              <p:cNvPr id="62" name="Line 60"/>
              <p:cNvSpPr>
                <a:spLocks noChangeShapeType="1"/>
              </p:cNvSpPr>
              <p:nvPr/>
            </p:nvSpPr>
            <p:spPr bwMode="auto">
              <a:xfrm flipV="1">
                <a:off x="608" y="2459"/>
                <a:ext cx="150" cy="34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413129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경로압축의 </a:t>
            </a:r>
            <a:r>
              <a:rPr lang="ko-KR" altLang="en-US" dirty="0" smtClean="0"/>
              <a:t>예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61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26193" y="1399268"/>
            <a:ext cx="7205663" cy="3638550"/>
            <a:chOff x="787400" y="1631950"/>
            <a:chExt cx="7205663" cy="3638550"/>
          </a:xfrm>
        </p:grpSpPr>
        <p:sp>
          <p:nvSpPr>
            <p:cNvPr id="7" name="Oval 4"/>
            <p:cNvSpPr>
              <a:spLocks noChangeArrowheads="1"/>
            </p:cNvSpPr>
            <p:nvPr/>
          </p:nvSpPr>
          <p:spPr bwMode="auto">
            <a:xfrm>
              <a:off x="1981200" y="2070100"/>
              <a:ext cx="457200" cy="457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en-US" altLang="ko-KR" sz="1800" i="0">
                  <a:effectLst/>
                  <a:latin typeface="+mn-ea"/>
                </a:rPr>
                <a:t>c</a:t>
              </a:r>
            </a:p>
          </p:txBody>
        </p:sp>
        <p:sp>
          <p:nvSpPr>
            <p:cNvPr id="8" name="Oval 5"/>
            <p:cNvSpPr>
              <a:spLocks noChangeArrowheads="1"/>
            </p:cNvSpPr>
            <p:nvPr/>
          </p:nvSpPr>
          <p:spPr bwMode="auto">
            <a:xfrm>
              <a:off x="787400" y="3886200"/>
              <a:ext cx="457200" cy="457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en-US" altLang="ko-KR" sz="1800" i="0">
                  <a:effectLst/>
                  <a:latin typeface="+mn-ea"/>
                </a:rPr>
                <a:t>a</a:t>
              </a:r>
            </a:p>
          </p:txBody>
        </p:sp>
        <p:sp>
          <p:nvSpPr>
            <p:cNvPr id="9" name="Oval 6"/>
            <p:cNvSpPr>
              <a:spLocks noChangeArrowheads="1"/>
            </p:cNvSpPr>
            <p:nvPr/>
          </p:nvSpPr>
          <p:spPr bwMode="auto">
            <a:xfrm>
              <a:off x="2971800" y="3886200"/>
              <a:ext cx="457200" cy="457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en-US" altLang="ko-KR" sz="1800" i="0">
                  <a:effectLst/>
                  <a:latin typeface="+mn-ea"/>
                </a:rPr>
                <a:t>e</a:t>
              </a:r>
            </a:p>
          </p:txBody>
        </p:sp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2514600" y="2971800"/>
              <a:ext cx="457200" cy="457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en-US" altLang="ko-KR" sz="1800" i="0">
                  <a:effectLst/>
                  <a:latin typeface="+mn-ea"/>
                </a:rPr>
                <a:t>h</a:t>
              </a:r>
            </a:p>
          </p:txBody>
        </p:sp>
        <p:sp>
          <p:nvSpPr>
            <p:cNvPr id="11" name="Oval 8"/>
            <p:cNvSpPr>
              <a:spLocks noChangeArrowheads="1"/>
            </p:cNvSpPr>
            <p:nvPr/>
          </p:nvSpPr>
          <p:spPr bwMode="auto">
            <a:xfrm>
              <a:off x="1371600" y="2971800"/>
              <a:ext cx="457200" cy="457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en-US" altLang="ko-KR" sz="1800" i="0">
                  <a:effectLst/>
                  <a:latin typeface="+mn-ea"/>
                </a:rPr>
                <a:t>b</a:t>
              </a:r>
            </a:p>
          </p:txBody>
        </p:sp>
        <p:sp>
          <p:nvSpPr>
            <p:cNvPr id="12" name="Oval 9"/>
            <p:cNvSpPr>
              <a:spLocks noChangeArrowheads="1"/>
            </p:cNvSpPr>
            <p:nvPr/>
          </p:nvSpPr>
          <p:spPr bwMode="auto">
            <a:xfrm>
              <a:off x="2152650" y="4813300"/>
              <a:ext cx="457200" cy="457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en-US" altLang="ko-KR" sz="1800" i="0">
                  <a:effectLst/>
                  <a:latin typeface="+mn-ea"/>
                </a:rPr>
                <a:t>d</a:t>
              </a:r>
            </a:p>
          </p:txBody>
        </p:sp>
        <p:sp>
          <p:nvSpPr>
            <p:cNvPr id="13" name="Oval 10"/>
            <p:cNvSpPr>
              <a:spLocks noChangeArrowheads="1"/>
            </p:cNvSpPr>
            <p:nvPr/>
          </p:nvSpPr>
          <p:spPr bwMode="auto">
            <a:xfrm>
              <a:off x="2951163" y="4813300"/>
              <a:ext cx="457200" cy="457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en-US" altLang="ko-KR" sz="1800" i="0">
                  <a:effectLst/>
                  <a:latin typeface="+mn-ea"/>
                </a:rPr>
                <a:t>f</a:t>
              </a:r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 flipV="1">
              <a:off x="1120775" y="3394075"/>
              <a:ext cx="374650" cy="5397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 flipH="1" flipV="1">
              <a:off x="2835275" y="3443288"/>
              <a:ext cx="266700" cy="4794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 flipH="1" flipV="1">
              <a:off x="3336925" y="4305300"/>
              <a:ext cx="500063" cy="571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 flipV="1">
              <a:off x="2508250" y="4292600"/>
              <a:ext cx="541338" cy="571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 flipH="1" flipV="1">
              <a:off x="2339975" y="2486025"/>
              <a:ext cx="295275" cy="520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 flipV="1">
              <a:off x="1728788" y="2492375"/>
              <a:ext cx="371475" cy="522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20" name="Oval 17"/>
            <p:cNvSpPr>
              <a:spLocks noChangeArrowheads="1"/>
            </p:cNvSpPr>
            <p:nvPr/>
          </p:nvSpPr>
          <p:spPr bwMode="auto">
            <a:xfrm>
              <a:off x="3751263" y="4813300"/>
              <a:ext cx="457200" cy="457200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en-US" altLang="ko-KR" sz="1800" i="0">
                  <a:effectLst/>
                  <a:latin typeface="+mn-ea"/>
                </a:rPr>
                <a:t>g</a:t>
              </a: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 flipV="1">
              <a:off x="3187700" y="4343400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1998663" y="1631950"/>
              <a:ext cx="463550" cy="438150"/>
            </a:xfrm>
            <a:custGeom>
              <a:avLst/>
              <a:gdLst>
                <a:gd name="T0" fmla="*/ 205 w 292"/>
                <a:gd name="T1" fmla="*/ 276 h 276"/>
                <a:gd name="T2" fmla="*/ 285 w 292"/>
                <a:gd name="T3" fmla="*/ 124 h 276"/>
                <a:gd name="T4" fmla="*/ 165 w 292"/>
                <a:gd name="T5" fmla="*/ 4 h 276"/>
                <a:gd name="T6" fmla="*/ 13 w 292"/>
                <a:gd name="T7" fmla="*/ 100 h 276"/>
                <a:gd name="T8" fmla="*/ 85 w 292"/>
                <a:gd name="T9" fmla="*/ 252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" h="276">
                  <a:moveTo>
                    <a:pt x="205" y="276"/>
                  </a:moveTo>
                  <a:cubicBezTo>
                    <a:pt x="248" y="222"/>
                    <a:pt x="292" y="169"/>
                    <a:pt x="285" y="124"/>
                  </a:cubicBezTo>
                  <a:cubicBezTo>
                    <a:pt x="278" y="79"/>
                    <a:pt x="210" y="8"/>
                    <a:pt x="165" y="4"/>
                  </a:cubicBezTo>
                  <a:cubicBezTo>
                    <a:pt x="120" y="0"/>
                    <a:pt x="26" y="59"/>
                    <a:pt x="13" y="100"/>
                  </a:cubicBezTo>
                  <a:cubicBezTo>
                    <a:pt x="0" y="141"/>
                    <a:pt x="42" y="196"/>
                    <a:pt x="85" y="25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23" name="Oval 20"/>
            <p:cNvSpPr>
              <a:spLocks noChangeArrowheads="1"/>
            </p:cNvSpPr>
            <p:nvPr/>
          </p:nvSpPr>
          <p:spPr bwMode="auto">
            <a:xfrm>
              <a:off x="5689600" y="2070100"/>
              <a:ext cx="457200" cy="457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en-US" altLang="ko-KR" sz="1800" i="0">
                  <a:effectLst/>
                  <a:latin typeface="+mn-ea"/>
                </a:rPr>
                <a:t>c</a:t>
              </a:r>
            </a:p>
          </p:txBody>
        </p:sp>
        <p:sp>
          <p:nvSpPr>
            <p:cNvPr id="24" name="Oval 21"/>
            <p:cNvSpPr>
              <a:spLocks noChangeArrowheads="1"/>
            </p:cNvSpPr>
            <p:nvPr/>
          </p:nvSpPr>
          <p:spPr bwMode="auto">
            <a:xfrm>
              <a:off x="4495800" y="3886200"/>
              <a:ext cx="457200" cy="457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en-US" altLang="ko-KR" sz="1800" i="0">
                  <a:effectLst/>
                  <a:latin typeface="+mn-ea"/>
                </a:rPr>
                <a:t>a</a:t>
              </a:r>
            </a:p>
          </p:txBody>
        </p:sp>
        <p:sp>
          <p:nvSpPr>
            <p:cNvPr id="25" name="Oval 22"/>
            <p:cNvSpPr>
              <a:spLocks noChangeArrowheads="1"/>
            </p:cNvSpPr>
            <p:nvPr/>
          </p:nvSpPr>
          <p:spPr bwMode="auto">
            <a:xfrm>
              <a:off x="6718300" y="2971800"/>
              <a:ext cx="457200" cy="457200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en-US" altLang="ko-KR" sz="1800" i="0">
                  <a:effectLst/>
                  <a:latin typeface="+mn-ea"/>
                </a:rPr>
                <a:t>e</a:t>
              </a:r>
            </a:p>
          </p:txBody>
        </p:sp>
        <p:sp>
          <p:nvSpPr>
            <p:cNvPr id="26" name="Oval 23"/>
            <p:cNvSpPr>
              <a:spLocks noChangeArrowheads="1"/>
            </p:cNvSpPr>
            <p:nvPr/>
          </p:nvSpPr>
          <p:spPr bwMode="auto">
            <a:xfrm>
              <a:off x="5930900" y="2971800"/>
              <a:ext cx="457200" cy="457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en-US" altLang="ko-KR" sz="1800" i="0">
                  <a:effectLst/>
                  <a:latin typeface="+mn-ea"/>
                </a:rPr>
                <a:t>h</a:t>
              </a:r>
            </a:p>
          </p:txBody>
        </p:sp>
        <p:sp>
          <p:nvSpPr>
            <p:cNvPr id="27" name="Oval 24"/>
            <p:cNvSpPr>
              <a:spLocks noChangeArrowheads="1"/>
            </p:cNvSpPr>
            <p:nvPr/>
          </p:nvSpPr>
          <p:spPr bwMode="auto">
            <a:xfrm>
              <a:off x="5080000" y="2971800"/>
              <a:ext cx="457200" cy="457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en-US" altLang="ko-KR" sz="1800" i="0">
                  <a:effectLst/>
                  <a:latin typeface="+mn-ea"/>
                </a:rPr>
                <a:t>b</a:t>
              </a:r>
            </a:p>
          </p:txBody>
        </p:sp>
        <p:sp>
          <p:nvSpPr>
            <p:cNvPr id="28" name="Oval 25"/>
            <p:cNvSpPr>
              <a:spLocks noChangeArrowheads="1"/>
            </p:cNvSpPr>
            <p:nvPr/>
          </p:nvSpPr>
          <p:spPr bwMode="auto">
            <a:xfrm>
              <a:off x="5962650" y="3886200"/>
              <a:ext cx="457200" cy="457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en-US" altLang="ko-KR" sz="1800" i="0">
                  <a:effectLst/>
                  <a:latin typeface="+mn-ea"/>
                </a:rPr>
                <a:t>d</a:t>
              </a:r>
            </a:p>
          </p:txBody>
        </p:sp>
        <p:sp>
          <p:nvSpPr>
            <p:cNvPr id="29" name="Oval 26"/>
            <p:cNvSpPr>
              <a:spLocks noChangeArrowheads="1"/>
            </p:cNvSpPr>
            <p:nvPr/>
          </p:nvSpPr>
          <p:spPr bwMode="auto">
            <a:xfrm>
              <a:off x="6697663" y="3886200"/>
              <a:ext cx="457200" cy="457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en-US" altLang="ko-KR" sz="1800" i="0">
                  <a:effectLst/>
                  <a:latin typeface="+mn-ea"/>
                </a:rPr>
                <a:t>f</a:t>
              </a:r>
            </a:p>
          </p:txBody>
        </p:sp>
        <p:sp>
          <p:nvSpPr>
            <p:cNvPr id="30" name="Line 27"/>
            <p:cNvSpPr>
              <a:spLocks noChangeShapeType="1"/>
            </p:cNvSpPr>
            <p:nvPr/>
          </p:nvSpPr>
          <p:spPr bwMode="auto">
            <a:xfrm flipV="1">
              <a:off x="4837113" y="3394075"/>
              <a:ext cx="366712" cy="523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31" name="Line 28"/>
            <p:cNvSpPr>
              <a:spLocks noChangeShapeType="1"/>
            </p:cNvSpPr>
            <p:nvPr/>
          </p:nvSpPr>
          <p:spPr bwMode="auto">
            <a:xfrm flipH="1" flipV="1">
              <a:off x="6048375" y="2478088"/>
              <a:ext cx="736600" cy="555625"/>
            </a:xfrm>
            <a:prstGeom prst="line">
              <a:avLst/>
            </a:prstGeom>
            <a:noFill/>
            <a:ln w="9525">
              <a:solidFill>
                <a:srgbClr val="0099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32" name="Line 29"/>
            <p:cNvSpPr>
              <a:spLocks noChangeShapeType="1"/>
            </p:cNvSpPr>
            <p:nvPr/>
          </p:nvSpPr>
          <p:spPr bwMode="auto">
            <a:xfrm flipH="1" flipV="1">
              <a:off x="6105525" y="2438400"/>
              <a:ext cx="1465263" cy="660400"/>
            </a:xfrm>
            <a:prstGeom prst="line">
              <a:avLst/>
            </a:prstGeom>
            <a:noFill/>
            <a:ln w="9525">
              <a:solidFill>
                <a:srgbClr val="0099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33" name="Line 30"/>
            <p:cNvSpPr>
              <a:spLocks noChangeShapeType="1"/>
            </p:cNvSpPr>
            <p:nvPr/>
          </p:nvSpPr>
          <p:spPr bwMode="auto">
            <a:xfrm flipV="1">
              <a:off x="6318250" y="3390900"/>
              <a:ext cx="503238" cy="520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34" name="Line 31"/>
            <p:cNvSpPr>
              <a:spLocks noChangeShapeType="1"/>
            </p:cNvSpPr>
            <p:nvPr/>
          </p:nvSpPr>
          <p:spPr bwMode="auto">
            <a:xfrm flipH="1" flipV="1">
              <a:off x="5972175" y="2498725"/>
              <a:ext cx="142875" cy="482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35" name="Line 32"/>
            <p:cNvSpPr>
              <a:spLocks noChangeShapeType="1"/>
            </p:cNvSpPr>
            <p:nvPr/>
          </p:nvSpPr>
          <p:spPr bwMode="auto">
            <a:xfrm flipV="1">
              <a:off x="5437188" y="2492375"/>
              <a:ext cx="371475" cy="522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36" name="Oval 33"/>
            <p:cNvSpPr>
              <a:spLocks noChangeArrowheads="1"/>
            </p:cNvSpPr>
            <p:nvPr/>
          </p:nvSpPr>
          <p:spPr bwMode="auto">
            <a:xfrm>
              <a:off x="7535863" y="2971800"/>
              <a:ext cx="457200" cy="457200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/>
              <a:r>
                <a:rPr kumimoji="1" lang="en-US" altLang="ko-KR" sz="1800" i="0">
                  <a:effectLst/>
                  <a:latin typeface="+mn-ea"/>
                </a:rPr>
                <a:t>g</a:t>
              </a:r>
            </a:p>
          </p:txBody>
        </p:sp>
        <p:sp>
          <p:nvSpPr>
            <p:cNvPr id="37" name="Line 34"/>
            <p:cNvSpPr>
              <a:spLocks noChangeShapeType="1"/>
            </p:cNvSpPr>
            <p:nvPr/>
          </p:nvSpPr>
          <p:spPr bwMode="auto">
            <a:xfrm flipV="1">
              <a:off x="6934200" y="3403600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38" name="Freeform 35"/>
            <p:cNvSpPr>
              <a:spLocks/>
            </p:cNvSpPr>
            <p:nvPr/>
          </p:nvSpPr>
          <p:spPr bwMode="auto">
            <a:xfrm>
              <a:off x="5707063" y="1631950"/>
              <a:ext cx="463550" cy="438150"/>
            </a:xfrm>
            <a:custGeom>
              <a:avLst/>
              <a:gdLst>
                <a:gd name="T0" fmla="*/ 205 w 292"/>
                <a:gd name="T1" fmla="*/ 276 h 276"/>
                <a:gd name="T2" fmla="*/ 285 w 292"/>
                <a:gd name="T3" fmla="*/ 124 h 276"/>
                <a:gd name="T4" fmla="*/ 165 w 292"/>
                <a:gd name="T5" fmla="*/ 4 h 276"/>
                <a:gd name="T6" fmla="*/ 13 w 292"/>
                <a:gd name="T7" fmla="*/ 100 h 276"/>
                <a:gd name="T8" fmla="*/ 85 w 292"/>
                <a:gd name="T9" fmla="*/ 252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" h="276">
                  <a:moveTo>
                    <a:pt x="205" y="276"/>
                  </a:moveTo>
                  <a:cubicBezTo>
                    <a:pt x="248" y="222"/>
                    <a:pt x="292" y="169"/>
                    <a:pt x="285" y="124"/>
                  </a:cubicBezTo>
                  <a:cubicBezTo>
                    <a:pt x="278" y="79"/>
                    <a:pt x="210" y="8"/>
                    <a:pt x="165" y="4"/>
                  </a:cubicBezTo>
                  <a:cubicBezTo>
                    <a:pt x="120" y="0"/>
                    <a:pt x="26" y="59"/>
                    <a:pt x="13" y="100"/>
                  </a:cubicBezTo>
                  <a:cubicBezTo>
                    <a:pt x="0" y="141"/>
                    <a:pt x="42" y="196"/>
                    <a:pt x="85" y="25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39" name="AutoShape 36"/>
            <p:cNvSpPr>
              <a:spLocks noChangeArrowheads="1"/>
            </p:cNvSpPr>
            <p:nvPr/>
          </p:nvSpPr>
          <p:spPr bwMode="auto">
            <a:xfrm>
              <a:off x="3708400" y="3048000"/>
              <a:ext cx="868363" cy="520700"/>
            </a:xfrm>
            <a:prstGeom prst="rightArrow">
              <a:avLst>
                <a:gd name="adj1" fmla="val 50000"/>
                <a:gd name="adj2" fmla="val 41692"/>
              </a:avLst>
            </a:prstGeom>
            <a:ln/>
            <a:extLst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40" name="Text Box 37"/>
            <p:cNvSpPr txBox="1">
              <a:spLocks noChangeArrowheads="1"/>
            </p:cNvSpPr>
            <p:nvPr/>
          </p:nvSpPr>
          <p:spPr bwMode="auto">
            <a:xfrm>
              <a:off x="3413125" y="2679700"/>
              <a:ext cx="147829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latinLnBrk="1" hangingPunct="1"/>
              <a:r>
                <a:rPr kumimoji="1" lang="en-US" altLang="ko-KR" sz="1800" i="0">
                  <a:effectLst/>
                  <a:latin typeface="+mn-ea"/>
                </a:rPr>
                <a:t>Find-Set(</a:t>
              </a:r>
              <a:r>
                <a:rPr kumimoji="1" lang="en-US" altLang="ko-KR" sz="1800">
                  <a:effectLst/>
                  <a:latin typeface="+mn-ea"/>
                </a:rPr>
                <a:t>g</a:t>
              </a:r>
              <a:r>
                <a:rPr kumimoji="1" lang="en-US" altLang="ko-KR" sz="1800" i="0">
                  <a:effectLst/>
                  <a:latin typeface="+mn-ea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97354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랭크를 이용한 </a:t>
            </a:r>
            <a:r>
              <a:rPr lang="en-US" dirty="0"/>
              <a:t>Union</a:t>
            </a:r>
            <a:r>
              <a:rPr lang="ko-KR" altLang="en-US" dirty="0"/>
              <a:t>과 </a:t>
            </a:r>
            <a:r>
              <a:rPr lang="en-US" dirty="0"/>
              <a:t>Make-Set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62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ts val="1300"/>
              </a:lnSpc>
              <a:buFontTx/>
              <a:buNone/>
            </a:pPr>
            <a:r>
              <a:rPr lang="en-US" altLang="ko-KR" sz="1800" b="1" dirty="0"/>
              <a:t>Make-Set(</a:t>
            </a:r>
            <a:r>
              <a:rPr lang="en-US" altLang="ko-KR" sz="1800" b="1" i="1" dirty="0"/>
              <a:t>x</a:t>
            </a:r>
            <a:r>
              <a:rPr lang="en-US" altLang="ko-KR" sz="1800" b="1" dirty="0"/>
              <a:t>) </a:t>
            </a:r>
            <a:r>
              <a:rPr lang="en-US" altLang="ko-KR" sz="1800" dirty="0"/>
              <a:t>	</a:t>
            </a:r>
            <a:r>
              <a:rPr lang="en-US" altLang="ko-KR" sz="1600" dirty="0"/>
              <a:t>▷ </a:t>
            </a:r>
            <a:r>
              <a:rPr lang="ko-KR" altLang="en-US" sz="1600" dirty="0" err="1"/>
              <a:t>노드</a:t>
            </a:r>
            <a:r>
              <a:rPr lang="ko-KR" altLang="en-US" sz="1600" dirty="0"/>
              <a:t> </a:t>
            </a:r>
            <a:r>
              <a:rPr lang="en-US" altLang="ko-KR" sz="1600" i="1" dirty="0">
                <a:latin typeface="Times New Roman" panose="02020603050405020304" pitchFamily="18" charset="0"/>
              </a:rPr>
              <a:t>x</a:t>
            </a:r>
            <a:r>
              <a:rPr lang="ko-KR" altLang="en-US" sz="1600" dirty="0"/>
              <a:t>를 유일한 원소로 하는 집합을 만든다</a:t>
            </a:r>
            <a:r>
              <a:rPr lang="en-US" altLang="ko-KR" sz="1600" dirty="0"/>
              <a:t>.</a:t>
            </a:r>
            <a:r>
              <a:rPr lang="en-US" altLang="ko-KR" sz="1800" dirty="0"/>
              <a:t> </a:t>
            </a:r>
          </a:p>
          <a:p>
            <a:pPr>
              <a:lnSpc>
                <a:spcPts val="1300"/>
              </a:lnSpc>
              <a:buFontTx/>
              <a:buNone/>
            </a:pPr>
            <a:r>
              <a:rPr lang="en-US" altLang="ko-KR" sz="1800" dirty="0"/>
              <a:t>{ </a:t>
            </a:r>
          </a:p>
          <a:p>
            <a:pPr>
              <a:lnSpc>
                <a:spcPts val="1300"/>
              </a:lnSpc>
              <a:buFontTx/>
              <a:buNone/>
            </a:pPr>
            <a:r>
              <a:rPr lang="en-US" altLang="ko-KR" sz="1800" dirty="0"/>
              <a:t>        </a:t>
            </a:r>
            <a:r>
              <a:rPr lang="en-US" altLang="ko-KR" sz="1800" i="1" dirty="0"/>
              <a:t>p</a:t>
            </a:r>
            <a:r>
              <a:rPr lang="en-US" altLang="ko-KR" sz="1800" dirty="0"/>
              <a:t>[</a:t>
            </a:r>
            <a:r>
              <a:rPr lang="en-US" altLang="ko-KR" sz="1800" i="1" dirty="0"/>
              <a:t>x</a:t>
            </a:r>
            <a:r>
              <a:rPr lang="en-US" altLang="ko-KR" sz="1800" dirty="0"/>
              <a:t>] ← </a:t>
            </a:r>
            <a:r>
              <a:rPr lang="en-US" altLang="ko-KR" sz="1800" i="1" dirty="0"/>
              <a:t>x</a:t>
            </a:r>
            <a:r>
              <a:rPr lang="en-US" altLang="ko-KR" sz="1800" dirty="0"/>
              <a:t>; </a:t>
            </a:r>
          </a:p>
          <a:p>
            <a:pPr>
              <a:lnSpc>
                <a:spcPts val="1300"/>
              </a:lnSpc>
              <a:buFontTx/>
              <a:buNone/>
            </a:pPr>
            <a:r>
              <a:rPr lang="en-US" altLang="ko-KR" sz="1800" dirty="0"/>
              <a:t>        rank[</a:t>
            </a:r>
            <a:r>
              <a:rPr lang="en-US" altLang="ko-KR" sz="1800" i="1" dirty="0"/>
              <a:t>x</a:t>
            </a:r>
            <a:r>
              <a:rPr lang="en-US" altLang="ko-KR" sz="1800" dirty="0"/>
              <a:t>] ← 0; </a:t>
            </a:r>
          </a:p>
          <a:p>
            <a:pPr>
              <a:lnSpc>
                <a:spcPts val="1300"/>
              </a:lnSpc>
              <a:buFontTx/>
              <a:buNone/>
            </a:pPr>
            <a:r>
              <a:rPr lang="en-US" altLang="ko-KR" sz="1800" dirty="0"/>
              <a:t>} </a:t>
            </a:r>
          </a:p>
          <a:p>
            <a:pPr>
              <a:lnSpc>
                <a:spcPts val="1300"/>
              </a:lnSpc>
              <a:buFontTx/>
              <a:buNone/>
            </a:pPr>
            <a:r>
              <a:rPr lang="en-US" altLang="ko-KR" sz="1800" b="1" dirty="0" smtClean="0"/>
              <a:t>Union(</a:t>
            </a:r>
            <a:r>
              <a:rPr lang="en-US" altLang="ko-KR" sz="1800" b="1" i="1" dirty="0" smtClean="0"/>
              <a:t>x</a:t>
            </a:r>
            <a:r>
              <a:rPr lang="en-US" altLang="ko-KR" sz="1800" b="1" dirty="0"/>
              <a:t>, </a:t>
            </a:r>
            <a:r>
              <a:rPr lang="en-US" altLang="ko-KR" sz="1800" b="1" i="1" dirty="0"/>
              <a:t>y</a:t>
            </a:r>
            <a:r>
              <a:rPr lang="en-US" altLang="ko-KR" sz="1800" b="1" dirty="0"/>
              <a:t>) </a:t>
            </a:r>
            <a:r>
              <a:rPr lang="en-US" altLang="ko-KR" sz="1800" dirty="0"/>
              <a:t>	 </a:t>
            </a:r>
            <a:r>
              <a:rPr lang="en-US" altLang="ko-KR" sz="1600" dirty="0">
                <a:latin typeface="Times New Roman" panose="02020603050405020304" pitchFamily="18" charset="0"/>
              </a:rPr>
              <a:t>▷ </a:t>
            </a:r>
            <a:r>
              <a:rPr lang="ko-KR" altLang="en-US" sz="1600" dirty="0" err="1">
                <a:latin typeface="Times New Roman" panose="02020603050405020304" pitchFamily="18" charset="0"/>
              </a:rPr>
              <a:t>노드</a:t>
            </a:r>
            <a:r>
              <a:rPr lang="ko-KR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ko-KR" sz="1600" i="1" dirty="0">
                <a:latin typeface="Times New Roman" panose="02020603050405020304" pitchFamily="18" charset="0"/>
              </a:rPr>
              <a:t>x</a:t>
            </a:r>
            <a:r>
              <a:rPr lang="ko-KR" altLang="en-US" sz="1600" dirty="0">
                <a:latin typeface="Times New Roman" panose="02020603050405020304" pitchFamily="18" charset="0"/>
              </a:rPr>
              <a:t>가 속한 집합과 </a:t>
            </a:r>
            <a:r>
              <a:rPr lang="ko-KR" altLang="en-US" sz="1600" dirty="0" err="1">
                <a:latin typeface="Times New Roman" panose="02020603050405020304" pitchFamily="18" charset="0"/>
              </a:rPr>
              <a:t>노드</a:t>
            </a:r>
            <a:r>
              <a:rPr lang="ko-KR" altLang="en-US" sz="1600" dirty="0">
                <a:latin typeface="Times New Roman" panose="02020603050405020304" pitchFamily="18" charset="0"/>
              </a:rPr>
              <a:t> </a:t>
            </a:r>
            <a:r>
              <a:rPr lang="en-US" altLang="ko-KR" sz="1600" i="1" dirty="0">
                <a:latin typeface="Times New Roman" panose="02020603050405020304" pitchFamily="18" charset="0"/>
              </a:rPr>
              <a:t>y</a:t>
            </a:r>
            <a:r>
              <a:rPr lang="ko-KR" altLang="en-US" sz="1600" dirty="0">
                <a:latin typeface="Times New Roman" panose="02020603050405020304" pitchFamily="18" charset="0"/>
              </a:rPr>
              <a:t>가 속한 집합을 합한다 </a:t>
            </a:r>
            <a:endParaRPr lang="en-US" altLang="ko-KR" sz="1600" dirty="0"/>
          </a:p>
          <a:p>
            <a:pPr>
              <a:lnSpc>
                <a:spcPts val="1300"/>
              </a:lnSpc>
              <a:buFontTx/>
              <a:buNone/>
            </a:pPr>
            <a:r>
              <a:rPr lang="en-US" altLang="ko-KR" sz="1800" dirty="0"/>
              <a:t>{ </a:t>
            </a:r>
          </a:p>
          <a:p>
            <a:pPr>
              <a:lnSpc>
                <a:spcPts val="1300"/>
              </a:lnSpc>
              <a:buFontTx/>
              <a:buNone/>
            </a:pPr>
            <a:r>
              <a:rPr lang="en-US" altLang="ko-KR" sz="1800" dirty="0"/>
              <a:t>        </a:t>
            </a:r>
            <a:r>
              <a:rPr lang="en-US" altLang="ko-KR" sz="1800" i="1" dirty="0"/>
              <a:t>x' </a:t>
            </a:r>
            <a:r>
              <a:rPr lang="en-US" altLang="ko-KR" sz="1800" dirty="0"/>
              <a:t>← Find-Set(</a:t>
            </a:r>
            <a:r>
              <a:rPr lang="en-US" altLang="ko-KR" sz="1800" i="1" dirty="0"/>
              <a:t>x</a:t>
            </a:r>
            <a:r>
              <a:rPr lang="en-US" altLang="ko-KR" sz="1800" dirty="0"/>
              <a:t>); </a:t>
            </a:r>
          </a:p>
          <a:p>
            <a:pPr>
              <a:lnSpc>
                <a:spcPts val="1300"/>
              </a:lnSpc>
              <a:buFontTx/>
              <a:buNone/>
            </a:pPr>
            <a:r>
              <a:rPr lang="en-US" altLang="ko-KR" sz="1800" dirty="0"/>
              <a:t>        </a:t>
            </a:r>
            <a:r>
              <a:rPr lang="en-US" altLang="ko-KR" sz="1800" i="1" dirty="0"/>
              <a:t>y'</a:t>
            </a:r>
            <a:r>
              <a:rPr lang="en-US" altLang="ko-KR" sz="1800" dirty="0"/>
              <a:t> ← Find-Set(</a:t>
            </a:r>
            <a:r>
              <a:rPr lang="en-US" altLang="ko-KR" sz="1800" i="1" dirty="0"/>
              <a:t>y</a:t>
            </a:r>
            <a:r>
              <a:rPr lang="en-US" altLang="ko-KR" sz="1800" dirty="0"/>
              <a:t>); </a:t>
            </a:r>
          </a:p>
          <a:p>
            <a:pPr>
              <a:lnSpc>
                <a:spcPts val="1300"/>
              </a:lnSpc>
              <a:buFontTx/>
              <a:buNone/>
            </a:pPr>
            <a:r>
              <a:rPr lang="en-US" altLang="ko-KR" sz="1800" dirty="0"/>
              <a:t>        </a:t>
            </a:r>
            <a:r>
              <a:rPr lang="en-US" altLang="ko-KR" sz="1800" b="1" dirty="0">
                <a:solidFill>
                  <a:schemeClr val="accent2"/>
                </a:solidFill>
              </a:rPr>
              <a:t>if</a:t>
            </a:r>
            <a:r>
              <a:rPr lang="en-US" altLang="ko-KR" sz="1800" dirty="0">
                <a:solidFill>
                  <a:schemeClr val="accent2"/>
                </a:solidFill>
              </a:rPr>
              <a:t> </a:t>
            </a:r>
            <a:r>
              <a:rPr lang="en-US" altLang="ko-KR" sz="1800" dirty="0"/>
              <a:t>(rank[</a:t>
            </a:r>
            <a:r>
              <a:rPr lang="en-US" altLang="ko-KR" sz="1800" i="1" dirty="0"/>
              <a:t>x'</a:t>
            </a:r>
            <a:r>
              <a:rPr lang="en-US" altLang="ko-KR" sz="1800" dirty="0"/>
              <a:t>] &gt; rank[</a:t>
            </a:r>
            <a:r>
              <a:rPr lang="en-US" altLang="ko-KR" sz="1800" i="1" dirty="0"/>
              <a:t>y'</a:t>
            </a:r>
            <a:r>
              <a:rPr lang="en-US" altLang="ko-KR" sz="1800" dirty="0"/>
              <a:t>]) </a:t>
            </a:r>
          </a:p>
          <a:p>
            <a:pPr>
              <a:lnSpc>
                <a:spcPts val="1300"/>
              </a:lnSpc>
              <a:buFontTx/>
              <a:buNone/>
            </a:pPr>
            <a:r>
              <a:rPr lang="en-US" altLang="ko-KR" sz="1800" dirty="0"/>
              <a:t>                </a:t>
            </a:r>
            <a:r>
              <a:rPr lang="en-US" altLang="ko-KR" sz="1800" b="1" dirty="0">
                <a:solidFill>
                  <a:schemeClr val="accent2"/>
                </a:solidFill>
              </a:rPr>
              <a:t>then</a:t>
            </a:r>
            <a:r>
              <a:rPr lang="en-US" altLang="ko-KR" sz="1800" dirty="0"/>
              <a:t> </a:t>
            </a:r>
            <a:r>
              <a:rPr lang="en-US" altLang="ko-KR" sz="1800" i="1" dirty="0"/>
              <a:t>p</a:t>
            </a:r>
            <a:r>
              <a:rPr lang="en-US" altLang="ko-KR" sz="1800" dirty="0"/>
              <a:t>[</a:t>
            </a:r>
            <a:r>
              <a:rPr lang="en-US" altLang="ko-KR" sz="1800" i="1" dirty="0"/>
              <a:t>y'</a:t>
            </a:r>
            <a:r>
              <a:rPr lang="en-US" altLang="ko-KR" sz="1800" dirty="0"/>
              <a:t>] ← </a:t>
            </a:r>
            <a:r>
              <a:rPr lang="en-US" altLang="ko-KR" sz="1800" i="1" dirty="0"/>
              <a:t>x'</a:t>
            </a:r>
            <a:r>
              <a:rPr lang="en-US" altLang="ko-KR" sz="1800" dirty="0"/>
              <a:t> ; </a:t>
            </a:r>
          </a:p>
          <a:p>
            <a:pPr>
              <a:lnSpc>
                <a:spcPts val="1300"/>
              </a:lnSpc>
              <a:buFontTx/>
              <a:buNone/>
            </a:pPr>
            <a:r>
              <a:rPr lang="en-US" altLang="ko-KR" sz="1800" dirty="0"/>
              <a:t>        </a:t>
            </a:r>
            <a:r>
              <a:rPr lang="en-US" altLang="ko-KR" sz="1800" b="1" dirty="0" smtClean="0">
                <a:solidFill>
                  <a:schemeClr val="accent2"/>
                </a:solidFill>
              </a:rPr>
              <a:t>else</a:t>
            </a:r>
            <a:r>
              <a:rPr lang="en-US" altLang="ko-KR" sz="1800" dirty="0" smtClean="0"/>
              <a:t> </a:t>
            </a:r>
            <a:r>
              <a:rPr lang="en-US" altLang="ko-KR" sz="1800" dirty="0"/>
              <a:t>{ </a:t>
            </a:r>
          </a:p>
          <a:p>
            <a:pPr>
              <a:lnSpc>
                <a:spcPts val="1300"/>
              </a:lnSpc>
              <a:buFontTx/>
              <a:buNone/>
            </a:pPr>
            <a:r>
              <a:rPr lang="en-US" altLang="ko-KR" sz="1800" dirty="0"/>
              <a:t>                        </a:t>
            </a:r>
            <a:r>
              <a:rPr lang="en-US" altLang="ko-KR" sz="1800" i="1" dirty="0"/>
              <a:t>p</a:t>
            </a:r>
            <a:r>
              <a:rPr lang="en-US" altLang="ko-KR" sz="1800" dirty="0"/>
              <a:t>[</a:t>
            </a:r>
            <a:r>
              <a:rPr lang="en-US" altLang="ko-KR" sz="1800" i="1" dirty="0"/>
              <a:t>x'</a:t>
            </a:r>
            <a:r>
              <a:rPr lang="en-US" altLang="ko-KR" sz="1800" dirty="0"/>
              <a:t>] ← </a:t>
            </a:r>
            <a:r>
              <a:rPr lang="en-US" altLang="ko-KR" sz="1800" i="1" dirty="0"/>
              <a:t>y'</a:t>
            </a:r>
            <a:r>
              <a:rPr lang="en-US" altLang="ko-KR" sz="1800" dirty="0"/>
              <a:t> ; </a:t>
            </a:r>
          </a:p>
          <a:p>
            <a:pPr>
              <a:lnSpc>
                <a:spcPts val="1300"/>
              </a:lnSpc>
              <a:buFontTx/>
              <a:buNone/>
            </a:pPr>
            <a:r>
              <a:rPr lang="en-US" altLang="ko-KR" sz="1800" dirty="0"/>
              <a:t>                        </a:t>
            </a:r>
            <a:r>
              <a:rPr lang="en-US" altLang="ko-KR" sz="1800" b="1" dirty="0">
                <a:solidFill>
                  <a:schemeClr val="accent2"/>
                </a:solidFill>
              </a:rPr>
              <a:t>if </a:t>
            </a:r>
            <a:r>
              <a:rPr lang="en-US" altLang="ko-KR" sz="1800" dirty="0"/>
              <a:t>(rank[</a:t>
            </a:r>
            <a:r>
              <a:rPr lang="en-US" altLang="ko-KR" sz="1800" i="1" dirty="0"/>
              <a:t>x'</a:t>
            </a:r>
            <a:r>
              <a:rPr lang="en-US" altLang="ko-KR" sz="1800" dirty="0"/>
              <a:t>] = rank[</a:t>
            </a:r>
            <a:r>
              <a:rPr lang="en-US" altLang="ko-KR" sz="1800" i="1" dirty="0"/>
              <a:t>y'</a:t>
            </a:r>
            <a:r>
              <a:rPr lang="en-US" altLang="ko-KR" sz="1800" dirty="0"/>
              <a:t>]) </a:t>
            </a:r>
            <a:r>
              <a:rPr lang="en-US" altLang="ko-KR" sz="1800" b="1" dirty="0">
                <a:solidFill>
                  <a:schemeClr val="accent2"/>
                </a:solidFill>
              </a:rPr>
              <a:t>then</a:t>
            </a:r>
            <a:r>
              <a:rPr lang="en-US" altLang="ko-KR" sz="1800" dirty="0"/>
              <a:t> rank[</a:t>
            </a:r>
            <a:r>
              <a:rPr lang="en-US" altLang="ko-KR" sz="1800" i="1" dirty="0"/>
              <a:t>y'</a:t>
            </a:r>
            <a:r>
              <a:rPr lang="en-US" altLang="ko-KR" sz="1800" dirty="0"/>
              <a:t>] ← rank[</a:t>
            </a:r>
            <a:r>
              <a:rPr lang="en-US" altLang="ko-KR" sz="1800" i="1" dirty="0"/>
              <a:t>y'</a:t>
            </a:r>
            <a:r>
              <a:rPr lang="en-US" altLang="ko-KR" sz="1800" dirty="0"/>
              <a:t>] + 1; </a:t>
            </a:r>
          </a:p>
          <a:p>
            <a:pPr>
              <a:lnSpc>
                <a:spcPts val="1300"/>
              </a:lnSpc>
              <a:buFontTx/>
              <a:buNone/>
            </a:pPr>
            <a:r>
              <a:rPr lang="en-US" altLang="ko-KR" sz="1800" dirty="0"/>
              <a:t>                } </a:t>
            </a:r>
          </a:p>
          <a:p>
            <a:pPr>
              <a:lnSpc>
                <a:spcPts val="1300"/>
              </a:lnSpc>
              <a:buFontTx/>
              <a:buNone/>
            </a:pPr>
            <a:r>
              <a:rPr lang="en-US" altLang="ko-KR" sz="1800" dirty="0"/>
              <a:t>} 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6896137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경로압축을 이용한 </a:t>
            </a:r>
            <a:r>
              <a:rPr lang="en-US" altLang="ko-KR" dirty="0"/>
              <a:t>Find-Set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63</a:t>
            </a:fld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973818" y="1681843"/>
            <a:ext cx="7772400" cy="2908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FontTx/>
              <a:buNone/>
            </a:pPr>
            <a:r>
              <a:rPr lang="en-US" altLang="ko-KR" b="1" dirty="0" smtClean="0"/>
              <a:t>Find-Set(</a:t>
            </a:r>
            <a:r>
              <a:rPr lang="en-US" altLang="ko-KR" b="1" i="1" dirty="0" smtClean="0"/>
              <a:t>x</a:t>
            </a:r>
            <a:r>
              <a:rPr lang="en-US" altLang="ko-KR" b="1" dirty="0" smtClean="0"/>
              <a:t>) </a:t>
            </a:r>
            <a:r>
              <a:rPr lang="en-US" altLang="ko-KR" dirty="0" smtClean="0"/>
              <a:t>	</a:t>
            </a:r>
            <a:r>
              <a:rPr lang="en-US" altLang="ko-KR" sz="1800" dirty="0" smtClean="0"/>
              <a:t>▷ </a:t>
            </a:r>
            <a:r>
              <a:rPr lang="ko-KR" altLang="en-US" sz="1800" dirty="0" err="1" smtClean="0"/>
              <a:t>노드</a:t>
            </a:r>
            <a:r>
              <a:rPr lang="ko-KR" altLang="en-US" sz="1800" dirty="0" smtClean="0"/>
              <a:t> </a:t>
            </a:r>
            <a:r>
              <a:rPr lang="en-US" altLang="ko-KR" sz="1800" i="1" dirty="0" smtClean="0">
                <a:latin typeface="Times New Roman" panose="02020603050405020304" pitchFamily="18" charset="0"/>
              </a:rPr>
              <a:t>x</a:t>
            </a:r>
            <a:r>
              <a:rPr lang="ko-KR" altLang="en-US" sz="1800" dirty="0" smtClean="0"/>
              <a:t>가 포함된 </a:t>
            </a:r>
            <a:r>
              <a:rPr lang="ko-KR" altLang="en-US" sz="1800" dirty="0" err="1" smtClean="0"/>
              <a:t>트리의</a:t>
            </a:r>
            <a:r>
              <a:rPr lang="ko-KR" altLang="en-US" sz="1800" dirty="0" smtClean="0"/>
              <a:t> 루트를 </a:t>
            </a:r>
            <a:r>
              <a:rPr lang="ko-KR" altLang="en-US" sz="1800" dirty="0" err="1" smtClean="0"/>
              <a:t>리턴한다</a:t>
            </a:r>
            <a:r>
              <a:rPr lang="en-US" altLang="ko-KR" sz="1800" dirty="0" smtClean="0"/>
              <a:t>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dirty="0" smtClean="0"/>
              <a:t>{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dirty="0" smtClean="0"/>
              <a:t>        </a:t>
            </a:r>
            <a:r>
              <a:rPr lang="en-US" altLang="ko-KR" b="1" dirty="0" smtClean="0">
                <a:solidFill>
                  <a:schemeClr val="accent2"/>
                </a:solidFill>
              </a:rPr>
              <a:t>if</a:t>
            </a:r>
            <a:r>
              <a:rPr lang="en-US" altLang="ko-KR" dirty="0" smtClean="0"/>
              <a:t> (</a:t>
            </a:r>
            <a:r>
              <a:rPr lang="en-US" altLang="ko-KR" i="1" dirty="0" smtClean="0"/>
              <a:t>p</a:t>
            </a:r>
            <a:r>
              <a:rPr lang="en-US" altLang="ko-KR" dirty="0" smtClean="0"/>
              <a:t>[</a:t>
            </a:r>
            <a:r>
              <a:rPr lang="en-US" altLang="ko-KR" i="1" dirty="0" smtClean="0"/>
              <a:t>x</a:t>
            </a:r>
            <a:r>
              <a:rPr lang="en-US" altLang="ko-KR" dirty="0" smtClean="0"/>
              <a:t>] ≠ </a:t>
            </a:r>
            <a:r>
              <a:rPr lang="en-US" altLang="ko-KR" i="1" dirty="0" smtClean="0"/>
              <a:t>x</a:t>
            </a:r>
            <a:r>
              <a:rPr lang="en-US" altLang="ko-KR" dirty="0" smtClean="0"/>
              <a:t>) </a:t>
            </a:r>
            <a:r>
              <a:rPr lang="en-US" altLang="ko-KR" b="1" dirty="0" smtClean="0">
                <a:solidFill>
                  <a:schemeClr val="accent2"/>
                </a:solidFill>
              </a:rPr>
              <a:t>then</a:t>
            </a:r>
            <a:r>
              <a:rPr lang="en-US" altLang="ko-KR" b="1" dirty="0" smtClean="0"/>
              <a:t> </a:t>
            </a:r>
            <a:r>
              <a:rPr lang="en-US" altLang="ko-KR" i="1" dirty="0" smtClean="0"/>
              <a:t>p</a:t>
            </a:r>
            <a:r>
              <a:rPr lang="en-US" altLang="ko-KR" dirty="0" smtClean="0"/>
              <a:t>[</a:t>
            </a:r>
            <a:r>
              <a:rPr lang="en-US" altLang="ko-KR" i="1" dirty="0" smtClean="0"/>
              <a:t>x</a:t>
            </a:r>
            <a:r>
              <a:rPr lang="en-US" altLang="ko-KR" dirty="0" smtClean="0"/>
              <a:t>] ← Find-Set(</a:t>
            </a:r>
            <a:r>
              <a:rPr lang="en-US" altLang="ko-KR" i="1" dirty="0" smtClean="0"/>
              <a:t>p</a:t>
            </a:r>
            <a:r>
              <a:rPr lang="en-US" altLang="ko-KR" dirty="0" smtClean="0"/>
              <a:t>[</a:t>
            </a:r>
            <a:r>
              <a:rPr lang="en-US" altLang="ko-KR" i="1" dirty="0" smtClean="0"/>
              <a:t>x</a:t>
            </a:r>
            <a:r>
              <a:rPr lang="en-US" altLang="ko-KR" dirty="0" smtClean="0"/>
              <a:t>]); </a:t>
            </a:r>
            <a:endParaRPr lang="en-US" altLang="ko-KR" b="1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b="1" dirty="0" smtClean="0"/>
              <a:t>        </a:t>
            </a:r>
            <a:r>
              <a:rPr lang="en-US" altLang="ko-KR" b="1" dirty="0" smtClean="0">
                <a:solidFill>
                  <a:schemeClr val="accent2"/>
                </a:solidFill>
              </a:rPr>
              <a:t>return</a:t>
            </a:r>
            <a:r>
              <a:rPr lang="en-US" altLang="ko-KR" b="1" dirty="0" smtClean="0"/>
              <a:t> </a:t>
            </a:r>
            <a:r>
              <a:rPr lang="en-US" altLang="ko-KR" i="1" dirty="0" smtClean="0"/>
              <a:t>p</a:t>
            </a:r>
            <a:r>
              <a:rPr lang="en-US" altLang="ko-KR" dirty="0" smtClean="0"/>
              <a:t>[</a:t>
            </a:r>
            <a:r>
              <a:rPr lang="en-US" altLang="ko-KR" i="1" dirty="0" smtClean="0"/>
              <a:t>x</a:t>
            </a:r>
            <a:r>
              <a:rPr lang="en-US" altLang="ko-KR" dirty="0" smtClean="0"/>
              <a:t>];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dirty="0" smtClean="0"/>
              <a:t>}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10781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사이클은 어떻게 찾나</a:t>
            </a:r>
            <a:r>
              <a:rPr lang="en-US" altLang="ko-KR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Find-Set(</a:t>
            </a:r>
            <a:r>
              <a:rPr lang="en-US" sz="2400" dirty="0" err="1"/>
              <a:t>i</a:t>
            </a:r>
            <a:r>
              <a:rPr lang="en-US" sz="2400" dirty="0" smtClean="0"/>
              <a:t>) == Find-Set(j) 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774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union-find </a:t>
            </a:r>
            <a:r>
              <a:rPr lang="ko-KR" altLang="en-US" dirty="0" smtClean="0"/>
              <a:t>수행 시간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/>
              <a:t>트리를</a:t>
            </a:r>
            <a:r>
              <a:rPr lang="ko-KR" altLang="en-US" sz="2400" dirty="0"/>
              <a:t> 이용해 표현되는 배타적 집합에서 랭크를 이용한 </a:t>
            </a:r>
            <a:r>
              <a:rPr lang="en-US" altLang="ko-KR" sz="2400" dirty="0"/>
              <a:t>Union</a:t>
            </a:r>
            <a:r>
              <a:rPr lang="ko-KR" altLang="en-US" sz="2400" dirty="0"/>
              <a:t>과 경로압축을 이용한 </a:t>
            </a:r>
            <a:r>
              <a:rPr lang="en-US" altLang="ko-KR" sz="2400" dirty="0"/>
              <a:t>Find-Set</a:t>
            </a:r>
            <a:r>
              <a:rPr lang="ko-KR" altLang="en-US" sz="2400" dirty="0"/>
              <a:t>을 동시에 사용하면</a:t>
            </a:r>
            <a:r>
              <a:rPr lang="en-US" altLang="ko-KR" sz="2400" dirty="0"/>
              <a:t>, </a:t>
            </a:r>
            <a:r>
              <a:rPr lang="en-US" altLang="ko-KR" sz="2400" dirty="0" smtClean="0"/>
              <a:t>m</a:t>
            </a:r>
            <a:r>
              <a:rPr lang="ko-KR" altLang="en-US" sz="2400" dirty="0"/>
              <a:t>번의 </a:t>
            </a:r>
            <a:r>
              <a:rPr lang="en-US" altLang="ko-KR" sz="2400" dirty="0"/>
              <a:t>Make-Set, Union, Find-Set </a:t>
            </a:r>
            <a:r>
              <a:rPr lang="ko-KR" altLang="en-US" sz="2400" dirty="0"/>
              <a:t>중 </a:t>
            </a:r>
            <a:r>
              <a:rPr lang="en-US" altLang="ko-KR" sz="2400" dirty="0"/>
              <a:t>n</a:t>
            </a:r>
            <a:r>
              <a:rPr lang="ko-KR" altLang="en-US" sz="2400" dirty="0"/>
              <a:t>번이 </a:t>
            </a:r>
            <a:r>
              <a:rPr lang="en-US" altLang="ko-KR" sz="2400" dirty="0"/>
              <a:t>Make-Set</a:t>
            </a:r>
            <a:r>
              <a:rPr lang="ko-KR" altLang="en-US" sz="2400" dirty="0"/>
              <a:t>일 때 이들의 수행 시간은 </a:t>
            </a:r>
            <a:r>
              <a:rPr lang="en-US" altLang="ko-KR" sz="2400" dirty="0"/>
              <a:t>O(m log*n)</a:t>
            </a:r>
            <a:r>
              <a:rPr lang="ko-KR" altLang="en-US" sz="2400" dirty="0"/>
              <a:t>이다</a:t>
            </a:r>
            <a:r>
              <a:rPr lang="en-US" altLang="ko-KR" sz="2400" dirty="0" smtClean="0"/>
              <a:t>.</a:t>
            </a:r>
          </a:p>
          <a:p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65</a:t>
            </a:fld>
            <a:endParaRPr lang="en-US" dirty="0"/>
          </a:p>
        </p:txBody>
      </p:sp>
      <p:sp>
        <p:nvSpPr>
          <p:cNvPr id="6" name="Rectangle 41"/>
          <p:cNvSpPr>
            <a:spLocks noChangeArrowheads="1"/>
          </p:cNvSpPr>
          <p:nvPr/>
        </p:nvSpPr>
        <p:spPr bwMode="auto">
          <a:xfrm>
            <a:off x="768733" y="3265949"/>
            <a:ext cx="511870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2400" dirty="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 </a:t>
            </a:r>
            <a:r>
              <a:rPr lang="en-US" altLang="ko-KR" sz="2400" i="0" dirty="0">
                <a:effectLst/>
                <a:ea typeface="굴림" panose="020B0600000101010101" pitchFamily="50" charset="-127"/>
              </a:rPr>
              <a:t>log*</a:t>
            </a:r>
            <a:r>
              <a:rPr lang="en-US" altLang="ko-KR" sz="2400" dirty="0">
                <a:effectLst/>
                <a:ea typeface="굴림" panose="020B0600000101010101" pitchFamily="50" charset="-127"/>
              </a:rPr>
              <a:t>n = </a:t>
            </a:r>
            <a:r>
              <a:rPr lang="en-US" altLang="ko-KR" sz="2400" i="0" dirty="0">
                <a:effectLst/>
                <a:ea typeface="굴림" panose="020B0600000101010101" pitchFamily="50" charset="-127"/>
              </a:rPr>
              <a:t>min</a:t>
            </a:r>
            <a:r>
              <a:rPr lang="en-US" altLang="ko-KR" sz="2400" dirty="0">
                <a:effectLst/>
                <a:ea typeface="굴림" panose="020B0600000101010101" pitchFamily="50" charset="-127"/>
              </a:rPr>
              <a:t> </a:t>
            </a:r>
            <a:r>
              <a:rPr lang="en-US" altLang="ko-KR" sz="2400" i="0" dirty="0">
                <a:effectLst/>
                <a:ea typeface="굴림" panose="020B0600000101010101" pitchFamily="50" charset="-127"/>
              </a:rPr>
              <a:t>{</a:t>
            </a:r>
            <a:r>
              <a:rPr lang="en-US" altLang="ko-KR" sz="2400" dirty="0">
                <a:effectLst/>
                <a:ea typeface="굴림" panose="020B0600000101010101" pitchFamily="50" charset="-127"/>
              </a:rPr>
              <a:t>k </a:t>
            </a:r>
            <a:r>
              <a:rPr lang="en-US" altLang="ko-KR" sz="2400" i="0" dirty="0">
                <a:effectLst/>
                <a:ea typeface="굴림" panose="020B0600000101010101" pitchFamily="50" charset="-127"/>
              </a:rPr>
              <a:t>: log</a:t>
            </a:r>
            <a:r>
              <a:rPr lang="en-US" altLang="ko-KR" sz="1100" i="0" dirty="0">
                <a:effectLst/>
                <a:ea typeface="굴림" panose="020B0600000101010101" pitchFamily="50" charset="-127"/>
              </a:rPr>
              <a:t> </a:t>
            </a:r>
            <a:r>
              <a:rPr lang="en-US" altLang="ko-KR" sz="2400" i="0" dirty="0" err="1">
                <a:effectLst/>
                <a:ea typeface="굴림" panose="020B0600000101010101" pitchFamily="50" charset="-127"/>
              </a:rPr>
              <a:t>log</a:t>
            </a:r>
            <a:r>
              <a:rPr lang="en-US" altLang="ko-KR" sz="2400" i="0" dirty="0">
                <a:effectLst/>
                <a:ea typeface="굴림" panose="020B0600000101010101" pitchFamily="50" charset="-127"/>
              </a:rPr>
              <a:t> …</a:t>
            </a:r>
            <a:r>
              <a:rPr lang="en-US" altLang="ko-KR" sz="1100" i="0" dirty="0">
                <a:effectLst/>
                <a:ea typeface="굴림" panose="020B0600000101010101" pitchFamily="50" charset="-127"/>
              </a:rPr>
              <a:t> </a:t>
            </a:r>
            <a:r>
              <a:rPr lang="en-US" altLang="ko-KR" sz="2400" i="0" dirty="0">
                <a:effectLst/>
                <a:ea typeface="굴림" panose="020B0600000101010101" pitchFamily="50" charset="-127"/>
              </a:rPr>
              <a:t>log</a:t>
            </a:r>
            <a:r>
              <a:rPr lang="en-US" altLang="ko-KR" sz="1100" dirty="0">
                <a:effectLst/>
                <a:ea typeface="굴림" panose="020B0600000101010101" pitchFamily="50" charset="-127"/>
              </a:rPr>
              <a:t> </a:t>
            </a:r>
            <a:r>
              <a:rPr lang="en-US" altLang="ko-KR" sz="2400" dirty="0">
                <a:effectLst/>
                <a:ea typeface="굴림" panose="020B0600000101010101" pitchFamily="50" charset="-127"/>
              </a:rPr>
              <a:t>n </a:t>
            </a:r>
            <a:r>
              <a:rPr lang="en-US" altLang="ko-KR" sz="2400" i="0" dirty="0">
                <a:effectLst/>
                <a:ea typeface="굴림" panose="020B0600000101010101" pitchFamily="50" charset="-127"/>
                <a:cs typeface="Arial" panose="020B0604020202020204" pitchFamily="34" charset="0"/>
              </a:rPr>
              <a:t>≤ 1}</a:t>
            </a:r>
          </a:p>
        </p:txBody>
      </p:sp>
      <p:sp>
        <p:nvSpPr>
          <p:cNvPr id="7" name="Line 42"/>
          <p:cNvSpPr>
            <a:spLocks noChangeShapeType="1"/>
          </p:cNvSpPr>
          <p:nvPr/>
        </p:nvSpPr>
        <p:spPr bwMode="auto">
          <a:xfrm flipV="1">
            <a:off x="1778454" y="2743057"/>
            <a:ext cx="166370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7850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err="1" smtClean="0">
                <a:solidFill>
                  <a:schemeClr val="tx1"/>
                </a:solidFill>
              </a:rPr>
              <a:t>프림</a:t>
            </a:r>
            <a:r>
              <a:rPr lang="en-US" altLang="ko-KR" sz="3600" dirty="0" smtClean="0">
                <a:solidFill>
                  <a:schemeClr val="tx1"/>
                </a:solidFill>
              </a:rPr>
              <a:t>(</a:t>
            </a:r>
            <a:r>
              <a:rPr lang="en-US" altLang="ko-KR" sz="3600" dirty="0">
                <a:solidFill>
                  <a:schemeClr val="tx1"/>
                </a:solidFill>
              </a:rPr>
              <a:t>Prim)</a:t>
            </a:r>
            <a:r>
              <a:rPr lang="ko-KR" altLang="en-US" sz="3600" dirty="0">
                <a:solidFill>
                  <a:schemeClr val="tx1"/>
                </a:solidFill>
              </a:rPr>
              <a:t>의 최소 신장 트리 </a:t>
            </a:r>
            <a:r>
              <a:rPr lang="ko-KR" altLang="en-US" sz="3600" dirty="0" smtClean="0">
                <a:solidFill>
                  <a:schemeClr val="tx1"/>
                </a:solidFill>
              </a:rPr>
              <a:t>알고리즘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ko-KR" altLang="en-US" dirty="0" smtClean="0"/>
              <a:t>주어진 </a:t>
            </a:r>
            <a:r>
              <a:rPr lang="ko-KR" altLang="en-US" dirty="0"/>
              <a:t>가중치 그래프에서 임의의 점 하나를 선택한 후</a:t>
            </a:r>
            <a:r>
              <a:rPr lang="en-US" altLang="ko-KR" dirty="0"/>
              <a:t>, (n-1)</a:t>
            </a:r>
            <a:r>
              <a:rPr lang="ko-KR" altLang="en-US" dirty="0"/>
              <a:t>개의 선분을 하나씩 추가시켜 </a:t>
            </a:r>
            <a:r>
              <a:rPr lang="ko-KR" altLang="en-US" dirty="0" err="1"/>
              <a:t>트리를</a:t>
            </a:r>
            <a:r>
              <a:rPr lang="ko-KR" altLang="en-US" dirty="0"/>
              <a:t> 만든다</a:t>
            </a:r>
            <a:r>
              <a:rPr lang="en-US" altLang="ko-KR" dirty="0" smtClean="0"/>
              <a:t>.</a:t>
            </a:r>
          </a:p>
          <a:p>
            <a:pPr>
              <a:spcAft>
                <a:spcPts val="1800"/>
              </a:spcAft>
            </a:pPr>
            <a:r>
              <a:rPr lang="ko-KR" altLang="en-US" dirty="0" smtClean="0"/>
              <a:t>추가되는 </a:t>
            </a:r>
            <a:r>
              <a:rPr lang="ko-KR" altLang="en-US" dirty="0"/>
              <a:t>선분은 현재까지 만들어진 </a:t>
            </a:r>
            <a:r>
              <a:rPr lang="ko-KR" altLang="en-US" dirty="0" err="1"/>
              <a:t>트리에</a:t>
            </a:r>
            <a:r>
              <a:rPr lang="ko-KR" altLang="en-US" dirty="0"/>
              <a:t> 연결시킬 때 ‘욕심을 내어서’ 항상 최소의 가중치로 연결되는 선분이다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>
              <a:spcAft>
                <a:spcPts val="1800"/>
              </a:spcAft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3619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400" dirty="0" err="1">
                <a:solidFill>
                  <a:schemeClr val="tx1"/>
                </a:solidFill>
              </a:rPr>
              <a:t>PrimMST</a:t>
            </a:r>
            <a:r>
              <a:rPr lang="en-US" altLang="ko-KR" sz="4400" dirty="0">
                <a:solidFill>
                  <a:schemeClr val="tx1"/>
                </a:solidFill>
              </a:rPr>
              <a:t>(G</a:t>
            </a:r>
            <a:r>
              <a:rPr lang="en-US" altLang="ko-KR" sz="4400" dirty="0" smtClean="0">
                <a:solidFill>
                  <a:schemeClr val="tx1"/>
                </a:solidFill>
              </a:rPr>
              <a:t>)</a:t>
            </a:r>
            <a:r>
              <a:rPr lang="ko-KR" altLang="en-US" sz="4400" dirty="0" smtClean="0">
                <a:solidFill>
                  <a:schemeClr val="tx1"/>
                </a:solidFill>
              </a:rPr>
              <a:t> 알고리즘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ko-KR" altLang="en-US" dirty="0" smtClean="0"/>
              <a:t>입력</a:t>
            </a:r>
            <a:r>
              <a:rPr lang="en-US" altLang="ko-KR" dirty="0"/>
              <a:t>: </a:t>
            </a:r>
            <a:r>
              <a:rPr lang="ko-KR" altLang="en-US" dirty="0"/>
              <a:t>가중치 그래프 </a:t>
            </a:r>
            <a:r>
              <a:rPr lang="en-US" altLang="ko-KR" dirty="0"/>
              <a:t>G=(V,E), |V|=</a:t>
            </a:r>
            <a:r>
              <a:rPr lang="en-US" altLang="ko-KR" dirty="0" smtClean="0"/>
              <a:t>n, </a:t>
            </a:r>
            <a:r>
              <a:rPr lang="en-US" altLang="ko-KR" dirty="0"/>
              <a:t>|E|=</a:t>
            </a:r>
            <a:r>
              <a:rPr lang="en-US" altLang="ko-KR" dirty="0" smtClean="0"/>
              <a:t>m</a:t>
            </a:r>
          </a:p>
          <a:p>
            <a:pPr marL="0" indent="0" fontAlgn="base">
              <a:spcAft>
                <a:spcPts val="1200"/>
              </a:spcAft>
              <a:buNone/>
            </a:pPr>
            <a:r>
              <a:rPr lang="ko-KR" altLang="en-US" dirty="0" smtClean="0"/>
              <a:t>출력</a:t>
            </a:r>
            <a:r>
              <a:rPr lang="en-US" altLang="ko-KR" dirty="0"/>
              <a:t>: </a:t>
            </a:r>
            <a:r>
              <a:rPr lang="ko-KR" altLang="en-US" dirty="0"/>
              <a:t>최소 신장 트리 </a:t>
            </a:r>
            <a:r>
              <a:rPr lang="en-US" altLang="ko-KR" dirty="0"/>
              <a:t>T</a:t>
            </a:r>
            <a:endParaRPr lang="ko-KR" altLang="en-US" dirty="0"/>
          </a:p>
          <a:p>
            <a:pPr marL="441325" indent="-441325" fontAlgn="base">
              <a:buNone/>
            </a:pPr>
            <a:r>
              <a:rPr lang="en-US" altLang="ko-KR" dirty="0"/>
              <a:t>1. </a:t>
            </a:r>
            <a:r>
              <a:rPr lang="ko-KR" altLang="en-US" dirty="0"/>
              <a:t>그래프 </a:t>
            </a:r>
            <a:r>
              <a:rPr lang="en-US" altLang="ko-KR" dirty="0"/>
              <a:t>G</a:t>
            </a:r>
            <a:r>
              <a:rPr lang="ko-KR" altLang="en-US" dirty="0"/>
              <a:t>에서 임의의 점 </a:t>
            </a:r>
            <a:r>
              <a:rPr lang="en-US" altLang="ko-KR" dirty="0"/>
              <a:t>p</a:t>
            </a:r>
            <a:r>
              <a:rPr lang="ko-KR" altLang="en-US" dirty="0"/>
              <a:t>를 시작점으로 선택하고</a:t>
            </a:r>
            <a:r>
              <a:rPr lang="en-US" altLang="ko-KR" dirty="0"/>
              <a:t>, D[p]=0</a:t>
            </a:r>
            <a:r>
              <a:rPr lang="ko-KR" altLang="en-US" dirty="0"/>
              <a:t>으로 놓는다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441325" indent="0" fontAlgn="base">
              <a:buNone/>
            </a:pPr>
            <a:r>
              <a:rPr lang="en-US" altLang="ko-KR" sz="2600" dirty="0">
                <a:solidFill>
                  <a:srgbClr val="0000CC"/>
                </a:solidFill>
              </a:rPr>
              <a:t>// </a:t>
            </a:r>
            <a:r>
              <a:rPr lang="ko-KR" altLang="en-US" sz="2600" dirty="0">
                <a:solidFill>
                  <a:srgbClr val="0000CC"/>
                </a:solidFill>
              </a:rPr>
              <a:t>배열 </a:t>
            </a:r>
            <a:r>
              <a:rPr lang="en-US" altLang="ko-KR" sz="2600" dirty="0">
                <a:solidFill>
                  <a:srgbClr val="0000CC"/>
                </a:solidFill>
              </a:rPr>
              <a:t>D[v]</a:t>
            </a:r>
            <a:r>
              <a:rPr lang="ko-KR" altLang="en-US" sz="2600" dirty="0">
                <a:solidFill>
                  <a:srgbClr val="0000CC"/>
                </a:solidFill>
              </a:rPr>
              <a:t>는 </a:t>
            </a:r>
            <a:r>
              <a:rPr lang="en-US" altLang="ko-KR" sz="2600" dirty="0">
                <a:solidFill>
                  <a:srgbClr val="0000CC"/>
                </a:solidFill>
              </a:rPr>
              <a:t>T</a:t>
            </a:r>
            <a:r>
              <a:rPr lang="ko-KR" altLang="en-US" sz="2600" dirty="0">
                <a:solidFill>
                  <a:srgbClr val="0000CC"/>
                </a:solidFill>
              </a:rPr>
              <a:t>에 있는 점 </a:t>
            </a:r>
            <a:r>
              <a:rPr lang="en-US" altLang="ko-KR" sz="2600" dirty="0">
                <a:solidFill>
                  <a:srgbClr val="0000CC"/>
                </a:solidFill>
              </a:rPr>
              <a:t>u</a:t>
            </a:r>
            <a:r>
              <a:rPr lang="ko-KR" altLang="en-US" sz="2600" dirty="0">
                <a:solidFill>
                  <a:srgbClr val="0000CC"/>
                </a:solidFill>
              </a:rPr>
              <a:t>와 </a:t>
            </a:r>
            <a:r>
              <a:rPr lang="en-US" altLang="ko-KR" sz="2600" dirty="0">
                <a:solidFill>
                  <a:srgbClr val="0000CC"/>
                </a:solidFill>
              </a:rPr>
              <a:t>v</a:t>
            </a:r>
            <a:r>
              <a:rPr lang="ko-KR" altLang="en-US" sz="2600" dirty="0">
                <a:solidFill>
                  <a:srgbClr val="0000CC"/>
                </a:solidFill>
              </a:rPr>
              <a:t>를 연결하는 선분의 최소 가중치를 저장하기 위한 원소이다</a:t>
            </a:r>
            <a:r>
              <a:rPr lang="en-US" altLang="ko-KR" sz="2600" dirty="0">
                <a:solidFill>
                  <a:srgbClr val="0000CC"/>
                </a:solidFill>
              </a:rPr>
              <a:t>.</a:t>
            </a:r>
            <a:endParaRPr lang="ko-KR" altLang="en-US" sz="2600" dirty="0">
              <a:solidFill>
                <a:srgbClr val="0000CC"/>
              </a:solidFill>
            </a:endParaRPr>
          </a:p>
          <a:p>
            <a:pPr marL="0" indent="0" fontAlgn="base">
              <a:buNone/>
            </a:pPr>
            <a:r>
              <a:rPr lang="en-US" altLang="ko-KR" dirty="0"/>
              <a:t>2. for (</a:t>
            </a:r>
            <a:r>
              <a:rPr lang="ko-KR" altLang="en-US" dirty="0"/>
              <a:t>점 </a:t>
            </a:r>
            <a:r>
              <a:rPr lang="en-US" altLang="ko-KR" dirty="0"/>
              <a:t>p</a:t>
            </a:r>
            <a:r>
              <a:rPr lang="ko-KR" altLang="en-US" dirty="0"/>
              <a:t>가 아닌 각 점 </a:t>
            </a:r>
            <a:r>
              <a:rPr lang="en-US" altLang="ko-KR" dirty="0"/>
              <a:t>v</a:t>
            </a:r>
            <a:r>
              <a:rPr lang="ko-KR" altLang="en-US" dirty="0"/>
              <a:t>에 대하여</a:t>
            </a:r>
            <a:r>
              <a:rPr lang="en-US" altLang="ko-KR" dirty="0"/>
              <a:t>) { </a:t>
            </a:r>
            <a:r>
              <a:rPr lang="en-US" altLang="ko-KR" sz="2600" dirty="0">
                <a:solidFill>
                  <a:srgbClr val="0000CC"/>
                </a:solidFill>
              </a:rPr>
              <a:t>// </a:t>
            </a:r>
            <a:r>
              <a:rPr lang="ko-KR" altLang="en-US" sz="2600" dirty="0">
                <a:solidFill>
                  <a:srgbClr val="0000CC"/>
                </a:solidFill>
              </a:rPr>
              <a:t>배열 </a:t>
            </a:r>
            <a:r>
              <a:rPr lang="en-US" altLang="ko-KR" sz="2600" dirty="0">
                <a:solidFill>
                  <a:srgbClr val="0000CC"/>
                </a:solidFill>
              </a:rPr>
              <a:t>D</a:t>
            </a:r>
            <a:r>
              <a:rPr lang="ko-KR" altLang="en-US" sz="2600" dirty="0">
                <a:solidFill>
                  <a:srgbClr val="0000CC"/>
                </a:solidFill>
              </a:rPr>
              <a:t>의 초기화</a:t>
            </a:r>
            <a:endParaRPr lang="ko-KR" altLang="en-US" dirty="0">
              <a:solidFill>
                <a:srgbClr val="0000CC"/>
              </a:solidFill>
            </a:endParaRPr>
          </a:p>
          <a:p>
            <a:pPr marL="0" indent="0" fontAlgn="base">
              <a:buNone/>
            </a:pPr>
            <a:r>
              <a:rPr lang="en-US" altLang="ko-KR" dirty="0"/>
              <a:t>3</a:t>
            </a:r>
            <a:r>
              <a:rPr lang="en-US" altLang="ko-KR" dirty="0" smtClean="0"/>
              <a:t>.     </a:t>
            </a:r>
            <a:r>
              <a:rPr lang="en-US" altLang="ko-KR" dirty="0"/>
              <a:t>if ( </a:t>
            </a:r>
            <a:r>
              <a:rPr lang="ko-KR" altLang="en-US" dirty="0"/>
              <a:t>선분 </a:t>
            </a:r>
            <a:r>
              <a:rPr lang="en-US" altLang="ko-KR" dirty="0"/>
              <a:t>(</a:t>
            </a:r>
            <a:r>
              <a:rPr lang="en-US" altLang="ko-KR" dirty="0" err="1"/>
              <a:t>p,v</a:t>
            </a:r>
            <a:r>
              <a:rPr lang="en-US" altLang="ko-KR" dirty="0"/>
              <a:t>)</a:t>
            </a:r>
            <a:r>
              <a:rPr lang="ko-KR" altLang="en-US" dirty="0"/>
              <a:t>가 그래프에 있으면 </a:t>
            </a:r>
            <a:r>
              <a:rPr lang="en-US" altLang="ko-KR" dirty="0"/>
              <a:t>)</a:t>
            </a:r>
            <a:endParaRPr lang="ko-KR" altLang="en-US" dirty="0"/>
          </a:p>
          <a:p>
            <a:pPr marL="0" indent="0" fontAlgn="base">
              <a:buNone/>
            </a:pPr>
            <a:r>
              <a:rPr lang="en-US" altLang="ko-KR" dirty="0"/>
              <a:t>4</a:t>
            </a:r>
            <a:r>
              <a:rPr lang="en-US" altLang="ko-KR" dirty="0" smtClean="0"/>
              <a:t>.           </a:t>
            </a:r>
            <a:r>
              <a:rPr lang="en-US" altLang="ko-KR" dirty="0"/>
              <a:t>D[v] = </a:t>
            </a:r>
            <a:r>
              <a:rPr lang="ko-KR" altLang="en-US" dirty="0"/>
              <a:t>선분 </a:t>
            </a:r>
            <a:r>
              <a:rPr lang="en-US" altLang="ko-KR" dirty="0"/>
              <a:t>(</a:t>
            </a:r>
            <a:r>
              <a:rPr lang="en-US" altLang="ko-KR" dirty="0" err="1"/>
              <a:t>p,v</a:t>
            </a:r>
            <a:r>
              <a:rPr lang="en-US" altLang="ko-KR" dirty="0"/>
              <a:t>)</a:t>
            </a:r>
            <a:r>
              <a:rPr lang="ko-KR" altLang="en-US" dirty="0"/>
              <a:t>의 가중치</a:t>
            </a:r>
          </a:p>
          <a:p>
            <a:pPr marL="0" indent="0" fontAlgn="base">
              <a:buNone/>
            </a:pPr>
            <a:r>
              <a:rPr lang="en-US" altLang="ko-KR" dirty="0"/>
              <a:t>5</a:t>
            </a:r>
            <a:r>
              <a:rPr lang="en-US" altLang="ko-KR" dirty="0" smtClean="0"/>
              <a:t>.     </a:t>
            </a:r>
            <a:r>
              <a:rPr lang="en-US" altLang="ko-KR" dirty="0"/>
              <a:t>else </a:t>
            </a:r>
            <a:endParaRPr lang="ko-KR" altLang="en-US" dirty="0"/>
          </a:p>
          <a:p>
            <a:pPr marL="0" indent="0" fontAlgn="base">
              <a:buNone/>
            </a:pPr>
            <a:r>
              <a:rPr lang="en-US" altLang="ko-KR" dirty="0"/>
              <a:t>6</a:t>
            </a:r>
            <a:r>
              <a:rPr lang="en-US" altLang="ko-KR" dirty="0" smtClean="0"/>
              <a:t>.           </a:t>
            </a:r>
            <a:r>
              <a:rPr lang="en-US" altLang="ko-KR" dirty="0"/>
              <a:t>D[v]=</a:t>
            </a:r>
            <a:r>
              <a:rPr lang="ko-KR" altLang="en-US" dirty="0"/>
              <a:t>∞</a:t>
            </a:r>
          </a:p>
          <a:p>
            <a:pPr marL="0" indent="0" fontAlgn="base">
              <a:buNone/>
            </a:pPr>
            <a:r>
              <a:rPr lang="en-US" altLang="ko-KR" dirty="0" smtClean="0"/>
              <a:t>    }</a:t>
            </a:r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0773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spcAft>
                <a:spcPts val="1200"/>
              </a:spcAft>
              <a:buNone/>
            </a:pPr>
            <a:r>
              <a:rPr lang="en-US" altLang="ko-KR" dirty="0" smtClean="0"/>
              <a:t>7</a:t>
            </a:r>
            <a:r>
              <a:rPr lang="en-US" altLang="ko-KR" dirty="0"/>
              <a:t>. T= {p} </a:t>
            </a:r>
            <a:r>
              <a:rPr lang="en-US" altLang="ko-KR" dirty="0" smtClean="0"/>
              <a:t>   </a:t>
            </a:r>
            <a:r>
              <a:rPr lang="en-US" altLang="ko-KR" dirty="0" smtClean="0">
                <a:solidFill>
                  <a:srgbClr val="0000CC"/>
                </a:solidFill>
              </a:rPr>
              <a:t> </a:t>
            </a:r>
            <a:r>
              <a:rPr lang="en-US" altLang="ko-KR" sz="2400" dirty="0" smtClean="0">
                <a:solidFill>
                  <a:srgbClr val="0000CC"/>
                </a:solidFill>
              </a:rPr>
              <a:t>// </a:t>
            </a:r>
            <a:r>
              <a:rPr lang="ko-KR" altLang="en-US" sz="2400" dirty="0">
                <a:solidFill>
                  <a:srgbClr val="0000CC"/>
                </a:solidFill>
              </a:rPr>
              <a:t>초기에 트리 </a:t>
            </a:r>
            <a:r>
              <a:rPr lang="en-US" altLang="ko-KR" sz="2400" dirty="0">
                <a:solidFill>
                  <a:srgbClr val="0000CC"/>
                </a:solidFill>
              </a:rPr>
              <a:t>T</a:t>
            </a:r>
            <a:r>
              <a:rPr lang="ko-KR" altLang="en-US" sz="2400" dirty="0">
                <a:solidFill>
                  <a:srgbClr val="0000CC"/>
                </a:solidFill>
              </a:rPr>
              <a:t>는 점 </a:t>
            </a:r>
            <a:r>
              <a:rPr lang="en-US" altLang="ko-KR" sz="2400" dirty="0">
                <a:solidFill>
                  <a:srgbClr val="0000CC"/>
                </a:solidFill>
              </a:rPr>
              <a:t>p</a:t>
            </a:r>
            <a:r>
              <a:rPr lang="ko-KR" altLang="en-US" sz="2400" dirty="0">
                <a:solidFill>
                  <a:srgbClr val="0000CC"/>
                </a:solidFill>
              </a:rPr>
              <a:t>만을 가진다</a:t>
            </a:r>
            <a:r>
              <a:rPr lang="en-US" altLang="ko-KR" sz="2400" dirty="0">
                <a:solidFill>
                  <a:srgbClr val="0000CC"/>
                </a:solidFill>
              </a:rPr>
              <a:t>.</a:t>
            </a:r>
            <a:endParaRPr lang="ko-KR" altLang="en-US" dirty="0">
              <a:solidFill>
                <a:srgbClr val="0000CC"/>
              </a:solidFill>
            </a:endParaRPr>
          </a:p>
          <a:p>
            <a:pPr marL="0" indent="0" fontAlgn="base">
              <a:buNone/>
            </a:pPr>
            <a:r>
              <a:rPr lang="en-US" altLang="ko-KR" dirty="0"/>
              <a:t>8. </a:t>
            </a:r>
            <a:r>
              <a:rPr lang="en-US" altLang="ko-KR" sz="3200" dirty="0"/>
              <a:t>while </a:t>
            </a:r>
            <a:r>
              <a:rPr lang="en-US" altLang="ko-KR" dirty="0"/>
              <a:t>(T</a:t>
            </a:r>
            <a:r>
              <a:rPr lang="ko-KR" altLang="en-US" dirty="0"/>
              <a:t>에 있는 점의 수 </a:t>
            </a:r>
            <a:r>
              <a:rPr lang="en-US" altLang="ko-KR" dirty="0"/>
              <a:t>&lt; n) {</a:t>
            </a:r>
            <a:endParaRPr lang="ko-KR" altLang="en-US" dirty="0"/>
          </a:p>
          <a:p>
            <a:pPr marL="725488" indent="-725488" fontAlgn="base">
              <a:buNone/>
            </a:pPr>
            <a:r>
              <a:rPr lang="en-US" altLang="ko-KR" dirty="0"/>
              <a:t>9. </a:t>
            </a:r>
            <a:r>
              <a:rPr lang="en-US" altLang="ko-KR" dirty="0" smtClean="0"/>
              <a:t>    T</a:t>
            </a:r>
            <a:r>
              <a:rPr lang="ko-KR" altLang="en-US" dirty="0"/>
              <a:t>에 속하지 않은 각 점 </a:t>
            </a:r>
            <a:r>
              <a:rPr lang="en-US" altLang="ko-KR" dirty="0"/>
              <a:t>v</a:t>
            </a:r>
            <a:r>
              <a:rPr lang="ko-KR" altLang="en-US" dirty="0"/>
              <a:t>에 대하여</a:t>
            </a:r>
            <a:r>
              <a:rPr lang="en-US" altLang="ko-KR" dirty="0"/>
              <a:t>, D[v]</a:t>
            </a:r>
            <a:r>
              <a:rPr lang="ko-KR" altLang="en-US" dirty="0"/>
              <a:t>가 최소인 점 </a:t>
            </a:r>
            <a:r>
              <a:rPr lang="en-US" altLang="ko-KR" dirty="0" err="1"/>
              <a:t>v</a:t>
            </a:r>
            <a:r>
              <a:rPr lang="en-US" altLang="ko-KR" baseline="-25000" dirty="0" err="1"/>
              <a:t>min</a:t>
            </a:r>
            <a:r>
              <a:rPr lang="ko-KR" altLang="en-US" dirty="0"/>
              <a:t>과 연결된 선분 </a:t>
            </a:r>
            <a:r>
              <a:rPr lang="en-US" altLang="ko-KR" dirty="0"/>
              <a:t>(</a:t>
            </a:r>
            <a:r>
              <a:rPr lang="en-US" altLang="ko-KR" dirty="0" err="1"/>
              <a:t>u,v</a:t>
            </a:r>
            <a:r>
              <a:rPr lang="en-US" altLang="ko-KR" baseline="-25000" dirty="0" err="1"/>
              <a:t>min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en-US" altLang="ko-KR" dirty="0"/>
              <a:t>T</a:t>
            </a:r>
            <a:r>
              <a:rPr lang="ko-KR" altLang="en-US" dirty="0"/>
              <a:t>에 추가한다</a:t>
            </a:r>
            <a:r>
              <a:rPr lang="en-US" altLang="ko-KR" dirty="0"/>
              <a:t>. </a:t>
            </a:r>
            <a:r>
              <a:rPr lang="ko-KR" altLang="en-US" dirty="0"/>
              <a:t>단</a:t>
            </a:r>
            <a:r>
              <a:rPr lang="en-US" altLang="ko-KR" dirty="0"/>
              <a:t>, u</a:t>
            </a:r>
            <a:r>
              <a:rPr lang="ko-KR" altLang="en-US" dirty="0"/>
              <a:t>는 </a:t>
            </a:r>
            <a:r>
              <a:rPr lang="en-US" altLang="ko-KR" dirty="0"/>
              <a:t>T</a:t>
            </a:r>
            <a:r>
              <a:rPr lang="ko-KR" altLang="en-US" dirty="0"/>
              <a:t>에 속한 점이고</a:t>
            </a:r>
            <a:r>
              <a:rPr lang="en-US" altLang="ko-KR" dirty="0"/>
              <a:t>, </a:t>
            </a:r>
            <a:r>
              <a:rPr lang="ko-KR" altLang="en-US" dirty="0" smtClean="0"/>
              <a:t>점 </a:t>
            </a:r>
            <a:r>
              <a:rPr lang="en-US" altLang="ko-KR" dirty="0" err="1"/>
              <a:t>v</a:t>
            </a:r>
            <a:r>
              <a:rPr lang="en-US" altLang="ko-KR" baseline="-25000" dirty="0" err="1"/>
              <a:t>min</a:t>
            </a:r>
            <a:r>
              <a:rPr lang="ko-KR" altLang="en-US" dirty="0"/>
              <a:t>도 </a:t>
            </a:r>
            <a:r>
              <a:rPr lang="en-US" altLang="ko-KR" dirty="0"/>
              <a:t>T</a:t>
            </a:r>
            <a:r>
              <a:rPr lang="ko-KR" altLang="en-US" dirty="0"/>
              <a:t>에 추가된다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indent="0" fontAlgn="base">
              <a:buNone/>
            </a:pPr>
            <a:r>
              <a:rPr lang="en-US" altLang="ko-KR" dirty="0">
                <a:solidFill>
                  <a:srgbClr val="006600"/>
                </a:solidFill>
              </a:rPr>
              <a:t>10. </a:t>
            </a:r>
            <a:r>
              <a:rPr lang="en-US" altLang="ko-KR" dirty="0" smtClean="0"/>
              <a:t>  </a:t>
            </a:r>
            <a:r>
              <a:rPr lang="en-US" altLang="ko-KR" dirty="0" smtClean="0">
                <a:solidFill>
                  <a:srgbClr val="006600"/>
                </a:solidFill>
              </a:rPr>
              <a:t>for </a:t>
            </a:r>
            <a:r>
              <a:rPr lang="en-US" altLang="ko-KR" dirty="0">
                <a:solidFill>
                  <a:srgbClr val="006600"/>
                </a:solidFill>
              </a:rPr>
              <a:t>(T</a:t>
            </a:r>
            <a:r>
              <a:rPr lang="ko-KR" altLang="en-US" dirty="0">
                <a:solidFill>
                  <a:srgbClr val="006600"/>
                </a:solidFill>
              </a:rPr>
              <a:t>에 속하지 않은 각 점 </a:t>
            </a:r>
            <a:r>
              <a:rPr lang="en-US" altLang="ko-KR" dirty="0">
                <a:solidFill>
                  <a:srgbClr val="006600"/>
                </a:solidFill>
              </a:rPr>
              <a:t>w</a:t>
            </a:r>
            <a:r>
              <a:rPr lang="ko-KR" altLang="en-US" dirty="0">
                <a:solidFill>
                  <a:srgbClr val="006600"/>
                </a:solidFill>
              </a:rPr>
              <a:t>에 대해서</a:t>
            </a:r>
            <a:r>
              <a:rPr lang="en-US" altLang="ko-KR" dirty="0">
                <a:solidFill>
                  <a:srgbClr val="006600"/>
                </a:solidFill>
              </a:rPr>
              <a:t>) { </a:t>
            </a:r>
            <a:endParaRPr lang="ko-KR" altLang="en-US" dirty="0">
              <a:solidFill>
                <a:srgbClr val="006600"/>
              </a:solidFill>
            </a:endParaRPr>
          </a:p>
          <a:p>
            <a:pPr marL="0" indent="0" fontAlgn="base">
              <a:buNone/>
            </a:pPr>
            <a:r>
              <a:rPr lang="en-US" altLang="ko-KR" dirty="0">
                <a:solidFill>
                  <a:srgbClr val="006600"/>
                </a:solidFill>
              </a:rPr>
              <a:t>11</a:t>
            </a:r>
            <a:r>
              <a:rPr lang="en-US" altLang="ko-KR" dirty="0" smtClean="0">
                <a:solidFill>
                  <a:srgbClr val="006600"/>
                </a:solidFill>
              </a:rPr>
              <a:t>.         if </a:t>
            </a:r>
            <a:r>
              <a:rPr lang="en-US" altLang="ko-KR" dirty="0">
                <a:solidFill>
                  <a:srgbClr val="006600"/>
                </a:solidFill>
              </a:rPr>
              <a:t>(</a:t>
            </a:r>
            <a:r>
              <a:rPr lang="ko-KR" altLang="en-US" sz="2400" dirty="0">
                <a:solidFill>
                  <a:srgbClr val="006600"/>
                </a:solidFill>
              </a:rPr>
              <a:t>선분 </a:t>
            </a:r>
            <a:r>
              <a:rPr lang="en-US" altLang="ko-KR" dirty="0">
                <a:solidFill>
                  <a:srgbClr val="006600"/>
                </a:solidFill>
              </a:rPr>
              <a:t>(</a:t>
            </a:r>
            <a:r>
              <a:rPr lang="en-US" altLang="ko-KR" dirty="0" err="1">
                <a:solidFill>
                  <a:srgbClr val="006600"/>
                </a:solidFill>
              </a:rPr>
              <a:t>v</a:t>
            </a:r>
            <a:r>
              <a:rPr lang="en-US" altLang="ko-KR" baseline="-25000" dirty="0" err="1">
                <a:solidFill>
                  <a:srgbClr val="006600"/>
                </a:solidFill>
              </a:rPr>
              <a:t>min</a:t>
            </a:r>
            <a:r>
              <a:rPr lang="en-US" altLang="ko-KR" dirty="0" err="1">
                <a:solidFill>
                  <a:srgbClr val="006600"/>
                </a:solidFill>
              </a:rPr>
              <a:t>,w</a:t>
            </a:r>
            <a:r>
              <a:rPr lang="en-US" altLang="ko-KR" dirty="0">
                <a:solidFill>
                  <a:srgbClr val="006600"/>
                </a:solidFill>
              </a:rPr>
              <a:t>)</a:t>
            </a:r>
            <a:r>
              <a:rPr lang="ko-KR" altLang="en-US" dirty="0">
                <a:solidFill>
                  <a:srgbClr val="006600"/>
                </a:solidFill>
              </a:rPr>
              <a:t>의 가중치 </a:t>
            </a:r>
            <a:r>
              <a:rPr lang="en-US" altLang="ko-KR" dirty="0">
                <a:solidFill>
                  <a:srgbClr val="006600"/>
                </a:solidFill>
              </a:rPr>
              <a:t>&lt; D[w])</a:t>
            </a:r>
            <a:endParaRPr lang="ko-KR" altLang="en-US" dirty="0">
              <a:solidFill>
                <a:srgbClr val="006600"/>
              </a:solidFill>
            </a:endParaRPr>
          </a:p>
          <a:p>
            <a:pPr marL="514350" indent="-514350" fontAlgn="base">
              <a:buAutoNum type="arabicPeriod" startAt="12"/>
            </a:pPr>
            <a:r>
              <a:rPr lang="en-US" altLang="ko-KR" dirty="0" smtClean="0">
                <a:solidFill>
                  <a:srgbClr val="006600"/>
                </a:solidFill>
              </a:rPr>
              <a:t>               D[w</a:t>
            </a:r>
            <a:r>
              <a:rPr lang="en-US" altLang="ko-KR" dirty="0">
                <a:solidFill>
                  <a:srgbClr val="006600"/>
                </a:solidFill>
              </a:rPr>
              <a:t>] = </a:t>
            </a:r>
            <a:r>
              <a:rPr lang="ko-KR" altLang="en-US" sz="2400" dirty="0">
                <a:solidFill>
                  <a:srgbClr val="006600"/>
                </a:solidFill>
              </a:rPr>
              <a:t>선분</a:t>
            </a:r>
            <a:r>
              <a:rPr lang="ko-KR" altLang="en-US" dirty="0">
                <a:solidFill>
                  <a:srgbClr val="006600"/>
                </a:solidFill>
              </a:rPr>
              <a:t> </a:t>
            </a:r>
            <a:r>
              <a:rPr lang="en-US" altLang="ko-KR" dirty="0">
                <a:solidFill>
                  <a:srgbClr val="006600"/>
                </a:solidFill>
              </a:rPr>
              <a:t>(</a:t>
            </a:r>
            <a:r>
              <a:rPr lang="en-US" altLang="ko-KR" dirty="0" err="1">
                <a:solidFill>
                  <a:srgbClr val="006600"/>
                </a:solidFill>
              </a:rPr>
              <a:t>v</a:t>
            </a:r>
            <a:r>
              <a:rPr lang="en-US" altLang="ko-KR" baseline="-25000" dirty="0" err="1">
                <a:solidFill>
                  <a:srgbClr val="006600"/>
                </a:solidFill>
              </a:rPr>
              <a:t>min</a:t>
            </a:r>
            <a:r>
              <a:rPr lang="en-US" altLang="ko-KR" dirty="0" err="1">
                <a:solidFill>
                  <a:srgbClr val="006600"/>
                </a:solidFill>
              </a:rPr>
              <a:t>,w</a:t>
            </a:r>
            <a:r>
              <a:rPr lang="en-US" altLang="ko-KR" dirty="0">
                <a:solidFill>
                  <a:srgbClr val="006600"/>
                </a:solidFill>
              </a:rPr>
              <a:t>)</a:t>
            </a:r>
            <a:r>
              <a:rPr lang="ko-KR" altLang="en-US" dirty="0">
                <a:solidFill>
                  <a:srgbClr val="006600"/>
                </a:solidFill>
              </a:rPr>
              <a:t>의 가중치 </a:t>
            </a:r>
            <a:r>
              <a:rPr lang="en-US" altLang="ko-KR" sz="2400" dirty="0" smtClean="0">
                <a:solidFill>
                  <a:srgbClr val="0000CC"/>
                </a:solidFill>
              </a:rPr>
              <a:t>// </a:t>
            </a:r>
            <a:r>
              <a:rPr lang="en-US" altLang="ko-KR" sz="2400" dirty="0">
                <a:solidFill>
                  <a:srgbClr val="0000CC"/>
                </a:solidFill>
              </a:rPr>
              <a:t>D[w]</a:t>
            </a:r>
            <a:r>
              <a:rPr lang="ko-KR" altLang="en-US" sz="2400" dirty="0">
                <a:solidFill>
                  <a:srgbClr val="0000CC"/>
                </a:solidFill>
              </a:rPr>
              <a:t>를 </a:t>
            </a:r>
            <a:r>
              <a:rPr lang="ko-KR" altLang="en-US" sz="2400" dirty="0" smtClean="0">
                <a:solidFill>
                  <a:srgbClr val="0000CC"/>
                </a:solidFill>
              </a:rPr>
              <a:t>갱신</a:t>
            </a:r>
            <a:endParaRPr lang="ko-KR" altLang="en-US" dirty="0">
              <a:solidFill>
                <a:srgbClr val="0000CC"/>
              </a:solidFill>
            </a:endParaRPr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6600"/>
                </a:solidFill>
              </a:rPr>
              <a:t>           }</a:t>
            </a:r>
            <a:endParaRPr lang="ko-KR" altLang="en-US" dirty="0">
              <a:solidFill>
                <a:srgbClr val="006600"/>
              </a:solidFill>
            </a:endParaRPr>
          </a:p>
          <a:p>
            <a:pPr marL="0" indent="0" fontAlgn="base">
              <a:spcBef>
                <a:spcPts val="0"/>
              </a:spcBef>
              <a:spcAft>
                <a:spcPts val="1800"/>
              </a:spcAft>
              <a:buNone/>
            </a:pPr>
            <a:r>
              <a:rPr lang="en-US" altLang="ko-KR" dirty="0" smtClean="0"/>
              <a:t>       }</a:t>
            </a:r>
            <a:endParaRPr lang="ko-KR" altLang="en-US" dirty="0"/>
          </a:p>
          <a:p>
            <a:pPr marL="0" indent="0" fontAlgn="base">
              <a:spcBef>
                <a:spcPts val="0"/>
              </a:spcBef>
              <a:buNone/>
            </a:pPr>
            <a:r>
              <a:rPr lang="en-US" altLang="ko-KR" dirty="0"/>
              <a:t>13. return T</a:t>
            </a:r>
            <a:r>
              <a:rPr lang="en-US" altLang="ko-KR" sz="2400" dirty="0"/>
              <a:t> </a:t>
            </a:r>
            <a:r>
              <a:rPr lang="en-US" altLang="ko-KR" sz="2400" dirty="0">
                <a:solidFill>
                  <a:srgbClr val="0000CC"/>
                </a:solidFill>
              </a:rPr>
              <a:t>// T</a:t>
            </a:r>
            <a:r>
              <a:rPr lang="ko-KR" altLang="en-US" sz="2400" dirty="0">
                <a:solidFill>
                  <a:srgbClr val="0000CC"/>
                </a:solidFill>
              </a:rPr>
              <a:t>는 최소 신장 </a:t>
            </a:r>
            <a:r>
              <a:rPr lang="ko-KR" altLang="en-US" sz="2400" dirty="0" err="1">
                <a:solidFill>
                  <a:srgbClr val="0000CC"/>
                </a:solidFill>
              </a:rPr>
              <a:t>트리이다</a:t>
            </a:r>
            <a:r>
              <a:rPr lang="en-US" altLang="ko-KR" sz="2400" dirty="0" smtClean="0">
                <a:solidFill>
                  <a:srgbClr val="0000CC"/>
                </a:solidFill>
              </a:rPr>
              <a:t>.</a:t>
            </a:r>
            <a:endParaRPr lang="ko-KR" altLang="en-US" dirty="0">
              <a:solidFill>
                <a:srgbClr val="0000CC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830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Line 1:</a:t>
            </a:r>
            <a:r>
              <a:rPr lang="ko-KR" altLang="en-US" dirty="0" smtClean="0"/>
              <a:t> 임의로 점 </a:t>
            </a:r>
            <a:r>
              <a:rPr lang="en-US" altLang="ko-KR" dirty="0" smtClean="0"/>
              <a:t>p</a:t>
            </a:r>
            <a:r>
              <a:rPr lang="ko-KR" altLang="en-US" dirty="0" smtClean="0"/>
              <a:t>를 선택하고</a:t>
            </a:r>
            <a:r>
              <a:rPr lang="en-US" altLang="ko-KR" dirty="0" smtClean="0"/>
              <a:t>, D[p]=0</a:t>
            </a:r>
            <a:r>
              <a:rPr lang="ko-KR" altLang="en-US" dirty="0" smtClean="0"/>
              <a:t>으로 놓는다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여기서 배열 </a:t>
            </a:r>
            <a:r>
              <a:rPr lang="en-US" altLang="ko-KR" dirty="0" smtClean="0"/>
              <a:t>D[v]</a:t>
            </a:r>
            <a:r>
              <a:rPr lang="ko-KR" altLang="en-US" dirty="0" smtClean="0"/>
              <a:t>에는 점 </a:t>
            </a:r>
            <a:r>
              <a:rPr lang="en-US" altLang="ko-KR" dirty="0" smtClean="0"/>
              <a:t>v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T</a:t>
            </a:r>
            <a:r>
              <a:rPr lang="ko-KR" altLang="en-US" dirty="0" smtClean="0"/>
              <a:t>에 속한 점들을 연결하는 선분들 중에서 최소 가중치를 가진 선분의 가중치를 저장한다</a:t>
            </a:r>
            <a:r>
              <a:rPr lang="en-US" altLang="ko-KR" dirty="0" smtClean="0"/>
              <a:t>. </a:t>
            </a:r>
            <a:endParaRPr lang="en-US" dirty="0"/>
          </a:p>
          <a:p>
            <a:pPr lvl="0"/>
            <a:r>
              <a:rPr lang="ko-KR" altLang="en-US" dirty="0" smtClean="0"/>
              <a:t>다음그림에서 </a:t>
            </a:r>
            <a:r>
              <a:rPr lang="en-US" altLang="ko-KR" dirty="0" smtClean="0"/>
              <a:t>D[v]</a:t>
            </a:r>
            <a:r>
              <a:rPr lang="ko-KR" altLang="en-US" dirty="0" smtClean="0"/>
              <a:t>에는 </a:t>
            </a:r>
            <a:r>
              <a:rPr lang="en-US" altLang="ko-KR" dirty="0" smtClean="0"/>
              <a:t>10, 7, 15 </a:t>
            </a:r>
            <a:r>
              <a:rPr lang="ko-KR" altLang="en-US" dirty="0" smtClean="0"/>
              <a:t>중에서 최소 가중치인</a:t>
            </a:r>
            <a:r>
              <a:rPr lang="ko-KR" altLang="en-US" b="1" dirty="0" smtClean="0">
                <a:solidFill>
                  <a:srgbClr val="0000CC"/>
                </a:solidFill>
              </a:rPr>
              <a:t> </a:t>
            </a:r>
            <a:r>
              <a:rPr lang="en-US" altLang="ko-KR" b="1" dirty="0" smtClean="0">
                <a:solidFill>
                  <a:srgbClr val="0000CC"/>
                </a:solidFill>
              </a:rPr>
              <a:t>7</a:t>
            </a:r>
            <a:r>
              <a:rPr lang="ko-KR" altLang="en-US" dirty="0" smtClean="0"/>
              <a:t>이 저장된다</a:t>
            </a:r>
            <a:r>
              <a:rPr lang="en-US" altLang="ko-KR" dirty="0" smtClean="0"/>
              <a:t>. </a:t>
            </a:r>
            <a:endParaRPr lang="ko-KR" altLang="en-US" dirty="0" smtClean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255023" y="3960044"/>
            <a:ext cx="3996607" cy="2224503"/>
            <a:chOff x="1151457" y="1387878"/>
            <a:chExt cx="3996607" cy="2224503"/>
          </a:xfrm>
        </p:grpSpPr>
        <p:sp>
          <p:nvSpPr>
            <p:cNvPr id="5" name="자유형 4"/>
            <p:cNvSpPr/>
            <p:nvPr/>
          </p:nvSpPr>
          <p:spPr>
            <a:xfrm>
              <a:off x="1151457" y="1387878"/>
              <a:ext cx="1866518" cy="2116503"/>
            </a:xfrm>
            <a:custGeom>
              <a:avLst/>
              <a:gdLst>
                <a:gd name="connsiteX0" fmla="*/ 71805 w 1866518"/>
                <a:gd name="connsiteY0" fmla="*/ 2092288 h 2116503"/>
                <a:gd name="connsiteX1" fmla="*/ 501013 w 1866518"/>
                <a:gd name="connsiteY1" fmla="*/ 20892 h 2116503"/>
                <a:gd name="connsiteX2" fmla="*/ 1863283 w 1866518"/>
                <a:gd name="connsiteY2" fmla="*/ 1084582 h 2116503"/>
                <a:gd name="connsiteX3" fmla="*/ 71805 w 1866518"/>
                <a:gd name="connsiteY3" fmla="*/ 2092288 h 2116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6518" h="2116503">
                  <a:moveTo>
                    <a:pt x="71805" y="2092288"/>
                  </a:moveTo>
                  <a:cubicBezTo>
                    <a:pt x="-155240" y="1915006"/>
                    <a:pt x="202433" y="188843"/>
                    <a:pt x="501013" y="20892"/>
                  </a:cubicBezTo>
                  <a:cubicBezTo>
                    <a:pt x="799593" y="-147059"/>
                    <a:pt x="1934818" y="742459"/>
                    <a:pt x="1863283" y="1084582"/>
                  </a:cubicBezTo>
                  <a:cubicBezTo>
                    <a:pt x="1791748" y="1426704"/>
                    <a:pt x="298850" y="2269570"/>
                    <a:pt x="71805" y="2092288"/>
                  </a:cubicBezTo>
                  <a:close/>
                </a:path>
              </a:pathLst>
            </a:custGeom>
            <a:solidFill>
              <a:srgbClr val="DBEEF4">
                <a:alpha val="6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1754380" y="1737048"/>
              <a:ext cx="108000" cy="108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2339602" y="2419769"/>
              <a:ext cx="108000" cy="108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1449580" y="3032448"/>
              <a:ext cx="108000" cy="108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4013043" y="2858514"/>
              <a:ext cx="108000" cy="108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cxnSp>
          <p:nvCxnSpPr>
            <p:cNvPr id="10" name="AutoShape 10"/>
            <p:cNvCxnSpPr>
              <a:cxnSpLocks noChangeShapeType="1"/>
              <a:stCxn id="6" idx="5"/>
              <a:endCxn id="7" idx="1"/>
            </p:cNvCxnSpPr>
            <p:nvPr/>
          </p:nvCxnSpPr>
          <p:spPr bwMode="auto">
            <a:xfrm>
              <a:off x="1846564" y="1829232"/>
              <a:ext cx="508854" cy="60635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AutoShape 11"/>
            <p:cNvCxnSpPr>
              <a:cxnSpLocks noChangeShapeType="1"/>
              <a:stCxn id="7" idx="3"/>
              <a:endCxn id="8" idx="7"/>
            </p:cNvCxnSpPr>
            <p:nvPr/>
          </p:nvCxnSpPr>
          <p:spPr bwMode="auto">
            <a:xfrm flipH="1">
              <a:off x="1541764" y="2511953"/>
              <a:ext cx="813654" cy="53631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AutoShape 13"/>
            <p:cNvCxnSpPr>
              <a:cxnSpLocks noChangeShapeType="1"/>
              <a:stCxn id="7" idx="6"/>
              <a:endCxn id="9" idx="2"/>
            </p:cNvCxnSpPr>
            <p:nvPr/>
          </p:nvCxnSpPr>
          <p:spPr bwMode="auto">
            <a:xfrm>
              <a:off x="2447602" y="2473769"/>
              <a:ext cx="1565441" cy="438745"/>
            </a:xfrm>
            <a:prstGeom prst="straightConnector1">
              <a:avLst/>
            </a:prstGeom>
            <a:noFill/>
            <a:ln w="28575">
              <a:solidFill>
                <a:srgbClr val="0000CC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AutoShape 14"/>
            <p:cNvCxnSpPr>
              <a:cxnSpLocks noChangeShapeType="1"/>
              <a:stCxn id="8" idx="6"/>
              <a:endCxn id="9" idx="2"/>
            </p:cNvCxnSpPr>
            <p:nvPr/>
          </p:nvCxnSpPr>
          <p:spPr bwMode="auto">
            <a:xfrm flipV="1">
              <a:off x="1557580" y="2912514"/>
              <a:ext cx="2455463" cy="173934"/>
            </a:xfrm>
            <a:prstGeom prst="straightConnector1">
              <a:avLst/>
            </a:prstGeom>
            <a:noFill/>
            <a:ln w="6350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" name="Oval 9"/>
            <p:cNvSpPr>
              <a:spLocks noChangeArrowheads="1"/>
            </p:cNvSpPr>
            <p:nvPr/>
          </p:nvSpPr>
          <p:spPr bwMode="auto">
            <a:xfrm>
              <a:off x="3065182" y="1387878"/>
              <a:ext cx="108000" cy="108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32482" y="2077976"/>
              <a:ext cx="7920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smtClean="0">
                  <a:latin typeface="바탕" pitchFamily="18" charset="-127"/>
                  <a:ea typeface="바탕" pitchFamily="18" charset="-127"/>
                </a:rPr>
                <a:t>T</a:t>
              </a:r>
              <a:endParaRPr lang="en-US" sz="2400" b="1">
                <a:latin typeface="바탕" pitchFamily="18" charset="-127"/>
                <a:ea typeface="바탕" pitchFamily="18" charset="-127"/>
              </a:endParaRPr>
            </a:p>
          </p:txBody>
        </p:sp>
        <p:cxnSp>
          <p:nvCxnSpPr>
            <p:cNvPr id="16" name="직선 연결선 15"/>
            <p:cNvCxnSpPr>
              <a:stCxn id="6" idx="6"/>
              <a:endCxn id="9" idx="2"/>
            </p:cNvCxnSpPr>
            <p:nvPr/>
          </p:nvCxnSpPr>
          <p:spPr>
            <a:xfrm>
              <a:off x="1862380" y="1791048"/>
              <a:ext cx="2150663" cy="1121466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7"/>
            <p:cNvSpPr>
              <a:spLocks noChangeArrowheads="1"/>
            </p:cNvSpPr>
            <p:nvPr/>
          </p:nvSpPr>
          <p:spPr bwMode="auto">
            <a:xfrm>
              <a:off x="1307764" y="2678472"/>
              <a:ext cx="108000" cy="108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cxnSp>
          <p:nvCxnSpPr>
            <p:cNvPr id="18" name="AutoShape 10"/>
            <p:cNvCxnSpPr>
              <a:cxnSpLocks noChangeShapeType="1"/>
              <a:endCxn id="8" idx="1"/>
            </p:cNvCxnSpPr>
            <p:nvPr/>
          </p:nvCxnSpPr>
          <p:spPr bwMode="auto">
            <a:xfrm>
              <a:off x="1361764" y="2796897"/>
              <a:ext cx="103632" cy="25136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TextBox 18"/>
            <p:cNvSpPr txBox="1"/>
            <p:nvPr/>
          </p:nvSpPr>
          <p:spPr>
            <a:xfrm>
              <a:off x="3119182" y="2203115"/>
              <a:ext cx="5804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smtClean="0"/>
                <a:t>10</a:t>
              </a:r>
              <a:endParaRPr lang="en-US" sz="20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683482" y="2956882"/>
              <a:ext cx="5804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smtClean="0"/>
                <a:t>15</a:t>
              </a:r>
              <a:endParaRPr lang="en-US" sz="200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39414" y="2596842"/>
              <a:ext cx="5804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0000CC"/>
                  </a:solidFill>
                  <a:ea typeface="바탕" pitchFamily="18" charset="-127"/>
                </a:rPr>
                <a:t>7</a:t>
              </a:r>
              <a:endParaRPr lang="en-US" sz="2000" b="1" dirty="0">
                <a:solidFill>
                  <a:srgbClr val="0000CC"/>
                </a:solidFill>
                <a:ea typeface="바탕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55990" y="3058808"/>
              <a:ext cx="12920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0000CC"/>
                  </a:solidFill>
                  <a:ea typeface="바탕" pitchFamily="18" charset="-127"/>
                </a:rPr>
                <a:t>D[v] = 7</a:t>
              </a:r>
              <a:endParaRPr lang="en-US" sz="2000" b="1" dirty="0">
                <a:solidFill>
                  <a:srgbClr val="0000CC"/>
                </a:solidFill>
                <a:ea typeface="바탕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051582" y="2443870"/>
              <a:ext cx="3231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smtClean="0">
                  <a:latin typeface="바탕" pitchFamily="18" charset="-127"/>
                  <a:ea typeface="바탕" pitchFamily="18" charset="-127"/>
                </a:rPr>
                <a:t>v</a:t>
              </a:r>
              <a:endParaRPr lang="en-US" sz="2000" b="1">
                <a:latin typeface="바탕" pitchFamily="18" charset="-127"/>
                <a:ea typeface="바탕" pitchFamily="18" charset="-127"/>
              </a:endParaRPr>
            </a:p>
          </p:txBody>
        </p:sp>
        <p:sp>
          <p:nvSpPr>
            <p:cNvPr id="24" name="Oval 9"/>
            <p:cNvSpPr>
              <a:spLocks noChangeArrowheads="1"/>
            </p:cNvSpPr>
            <p:nvPr/>
          </p:nvSpPr>
          <p:spPr bwMode="auto">
            <a:xfrm>
              <a:off x="3855990" y="1901300"/>
              <a:ext cx="108000" cy="108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25" name="Oval 9"/>
            <p:cNvSpPr>
              <a:spLocks noChangeArrowheads="1"/>
            </p:cNvSpPr>
            <p:nvPr/>
          </p:nvSpPr>
          <p:spPr bwMode="auto">
            <a:xfrm>
              <a:off x="4585605" y="1630139"/>
              <a:ext cx="108000" cy="108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26" name="Oval 9"/>
            <p:cNvSpPr>
              <a:spLocks noChangeArrowheads="1"/>
            </p:cNvSpPr>
            <p:nvPr/>
          </p:nvSpPr>
          <p:spPr bwMode="auto">
            <a:xfrm>
              <a:off x="4713123" y="2338596"/>
              <a:ext cx="108000" cy="108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27" name="Oval 9"/>
            <p:cNvSpPr>
              <a:spLocks noChangeArrowheads="1"/>
            </p:cNvSpPr>
            <p:nvPr/>
          </p:nvSpPr>
          <p:spPr bwMode="auto">
            <a:xfrm>
              <a:off x="3355411" y="3504381"/>
              <a:ext cx="108000" cy="108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</p:grpSp>
      <p:sp>
        <p:nvSpPr>
          <p:cNvPr id="28" name="Footer Placeholder 2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117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ko-KR" dirty="0"/>
              <a:t>Line </a:t>
            </a:r>
            <a:r>
              <a:rPr lang="en-US" altLang="ko-KR" dirty="0" smtClean="0"/>
              <a:t>1:</a:t>
            </a:r>
            <a:r>
              <a:rPr lang="ko-KR" altLang="en-US" dirty="0" smtClean="0"/>
              <a:t> </a:t>
            </a:r>
            <a:r>
              <a:rPr lang="en-US" altLang="ko-KR" dirty="0"/>
              <a:t>change</a:t>
            </a:r>
            <a:r>
              <a:rPr lang="ko-KR" altLang="en-US" dirty="0"/>
              <a:t>를 입력인 거스름돈 액수 </a:t>
            </a:r>
            <a:r>
              <a:rPr lang="en-US" altLang="ko-KR" dirty="0"/>
              <a:t>W</a:t>
            </a:r>
            <a:r>
              <a:rPr lang="ko-KR" altLang="en-US" dirty="0"/>
              <a:t>로 놓고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ko-KR" altLang="en-US" dirty="0" smtClean="0"/>
              <a:t>동전 카운트를 </a:t>
            </a:r>
            <a:r>
              <a:rPr lang="en-US" altLang="ko-KR" dirty="0"/>
              <a:t>n500 = n100 = n50 = n10 = n1 = 0</a:t>
            </a:r>
            <a:r>
              <a:rPr lang="ko-KR" altLang="en-US" dirty="0"/>
              <a:t>으로 </a:t>
            </a:r>
            <a:r>
              <a:rPr lang="ko-KR" altLang="en-US" dirty="0" smtClean="0"/>
              <a:t>초기화</a:t>
            </a:r>
            <a:endParaRPr lang="ko-KR" altLang="en-US" dirty="0"/>
          </a:p>
          <a:p>
            <a:pPr lvl="0" fontAlgn="base"/>
            <a:r>
              <a:rPr lang="en-US" altLang="ko-KR" dirty="0"/>
              <a:t>Line </a:t>
            </a:r>
            <a:r>
              <a:rPr lang="en-US" altLang="ko-KR" dirty="0" smtClean="0"/>
              <a:t>2~6:</a:t>
            </a:r>
            <a:r>
              <a:rPr lang="ko-KR" altLang="en-US" dirty="0" smtClean="0"/>
              <a:t> </a:t>
            </a:r>
            <a:r>
              <a:rPr lang="ko-KR" altLang="en-US" dirty="0"/>
              <a:t>차례로 </a:t>
            </a:r>
            <a:r>
              <a:rPr lang="en-US" altLang="ko-KR" dirty="0"/>
              <a:t>500</a:t>
            </a:r>
            <a:r>
              <a:rPr lang="ko-KR" altLang="en-US" dirty="0"/>
              <a:t>원</a:t>
            </a:r>
            <a:r>
              <a:rPr lang="en-US" altLang="ko-KR" dirty="0"/>
              <a:t>, 100</a:t>
            </a:r>
            <a:r>
              <a:rPr lang="ko-KR" altLang="en-US" dirty="0"/>
              <a:t>원</a:t>
            </a:r>
            <a:r>
              <a:rPr lang="en-US" altLang="ko-KR" dirty="0"/>
              <a:t>, 50</a:t>
            </a:r>
            <a:r>
              <a:rPr lang="ko-KR" altLang="en-US" dirty="0"/>
              <a:t>원</a:t>
            </a:r>
            <a:r>
              <a:rPr lang="en-US" altLang="ko-KR" dirty="0"/>
              <a:t>, 10</a:t>
            </a:r>
            <a:r>
              <a:rPr lang="ko-KR" altLang="en-US" dirty="0"/>
              <a:t>원</a:t>
            </a:r>
            <a:r>
              <a:rPr lang="en-US" altLang="ko-KR" dirty="0"/>
              <a:t>, 1</a:t>
            </a:r>
            <a:r>
              <a:rPr lang="ko-KR" altLang="en-US" dirty="0"/>
              <a:t>원짜리 동전을 각각의 </a:t>
            </a:r>
            <a:r>
              <a:rPr lang="en-US" altLang="ko-KR" dirty="0"/>
              <a:t>while-</a:t>
            </a:r>
            <a:r>
              <a:rPr lang="ko-KR" altLang="en-US" dirty="0"/>
              <a:t>루프를 통해 </a:t>
            </a:r>
            <a:r>
              <a:rPr lang="ko-KR" altLang="en-US" dirty="0">
                <a:solidFill>
                  <a:srgbClr val="FF0000"/>
                </a:solidFill>
              </a:rPr>
              <a:t>현재 남은 거스름돈 액수인 </a:t>
            </a:r>
            <a:r>
              <a:rPr lang="en-US" altLang="ko-KR" dirty="0">
                <a:solidFill>
                  <a:srgbClr val="FF0000"/>
                </a:solidFill>
              </a:rPr>
              <a:t>change</a:t>
            </a:r>
            <a:r>
              <a:rPr lang="ko-KR" altLang="en-US" dirty="0">
                <a:solidFill>
                  <a:srgbClr val="FF0000"/>
                </a:solidFill>
              </a:rPr>
              <a:t>를 넘지 않는 한 계속해서 같은 동전으로 거슬러 주고</a:t>
            </a:r>
            <a:r>
              <a:rPr lang="en-US" altLang="ko-KR" dirty="0"/>
              <a:t>, </a:t>
            </a:r>
            <a:r>
              <a:rPr lang="ko-KR" altLang="en-US" dirty="0"/>
              <a:t>그 때마다 각각의 동전 카운트를 </a:t>
            </a:r>
            <a:r>
              <a:rPr lang="en-US" altLang="ko-KR" dirty="0"/>
              <a:t>1 </a:t>
            </a:r>
            <a:r>
              <a:rPr lang="ko-KR" altLang="en-US" dirty="0"/>
              <a:t>증가시킨다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/>
            <a:r>
              <a:rPr lang="en-US" altLang="ko-KR" dirty="0"/>
              <a:t>Line 7</a:t>
            </a:r>
            <a:r>
              <a:rPr lang="ko-KR" altLang="en-US" dirty="0"/>
              <a:t>에서는 동전 카운트들의 합을 </a:t>
            </a:r>
            <a:r>
              <a:rPr lang="ko-KR" altLang="en-US" dirty="0" err="1"/>
              <a:t>리턴한다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7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fontAlgn="base"/>
            <a:r>
              <a:rPr lang="en-US" altLang="ko-KR" dirty="0"/>
              <a:t>Line </a:t>
            </a:r>
            <a:r>
              <a:rPr lang="en-US" altLang="ko-KR" dirty="0" smtClean="0"/>
              <a:t>2~6:</a:t>
            </a:r>
            <a:r>
              <a:rPr lang="ko-KR" altLang="en-US" dirty="0" smtClean="0"/>
              <a:t> </a:t>
            </a:r>
            <a:r>
              <a:rPr lang="ko-KR" altLang="en-US" dirty="0"/>
              <a:t>시작점 </a:t>
            </a:r>
            <a:r>
              <a:rPr lang="en-US" altLang="ko-KR" dirty="0"/>
              <a:t>p</a:t>
            </a:r>
            <a:r>
              <a:rPr lang="ko-KR" altLang="en-US" dirty="0"/>
              <a:t>와 선분으로 연결된 점 </a:t>
            </a:r>
            <a:r>
              <a:rPr lang="en-US" altLang="ko-KR" dirty="0"/>
              <a:t>v</a:t>
            </a:r>
            <a:r>
              <a:rPr lang="ko-KR" altLang="en-US" dirty="0"/>
              <a:t>의 </a:t>
            </a:r>
            <a:r>
              <a:rPr lang="en-US" altLang="ko-KR" dirty="0"/>
              <a:t>D[v]</a:t>
            </a:r>
            <a:r>
              <a:rPr lang="ko-KR" altLang="en-US" dirty="0"/>
              <a:t>를 선분 </a:t>
            </a:r>
            <a:r>
              <a:rPr lang="en-US" altLang="ko-KR" dirty="0"/>
              <a:t>(</a:t>
            </a:r>
            <a:r>
              <a:rPr lang="en-US" altLang="ko-KR" dirty="0" err="1"/>
              <a:t>p,v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ko-KR" altLang="en-US" dirty="0" smtClean="0"/>
              <a:t>가중</a:t>
            </a:r>
            <a:r>
              <a:rPr lang="ko-KR" altLang="en-US" dirty="0"/>
              <a:t>치</a:t>
            </a:r>
            <a:r>
              <a:rPr lang="ko-KR" altLang="en-US" dirty="0" smtClean="0"/>
              <a:t>로 </a:t>
            </a:r>
            <a:r>
              <a:rPr lang="ko-KR" altLang="en-US" dirty="0"/>
              <a:t>초기화시키고</a:t>
            </a:r>
            <a:r>
              <a:rPr lang="en-US" altLang="ko-KR" dirty="0"/>
              <a:t>, </a:t>
            </a:r>
            <a:r>
              <a:rPr lang="ko-KR" altLang="en-US" dirty="0"/>
              <a:t>점 </a:t>
            </a:r>
            <a:r>
              <a:rPr lang="en-US" altLang="ko-KR" dirty="0"/>
              <a:t>p</a:t>
            </a:r>
            <a:r>
              <a:rPr lang="ko-KR" altLang="en-US" dirty="0"/>
              <a:t>와 선분으로 연결되지 않은 점 </a:t>
            </a:r>
            <a:r>
              <a:rPr lang="en-US" altLang="ko-KR" dirty="0"/>
              <a:t>v</a:t>
            </a:r>
            <a:r>
              <a:rPr lang="ko-KR" altLang="en-US" dirty="0"/>
              <a:t>에 대해서 </a:t>
            </a:r>
            <a:r>
              <a:rPr lang="en-US" altLang="ko-KR" dirty="0"/>
              <a:t>D[v]=</a:t>
            </a:r>
            <a:r>
              <a:rPr lang="ko-KR" altLang="en-US" dirty="0"/>
              <a:t>∞로 놓는다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en-US" altLang="ko-KR" dirty="0"/>
              <a:t>Line </a:t>
            </a:r>
            <a:r>
              <a:rPr lang="en-US" altLang="ko-KR" dirty="0" smtClean="0"/>
              <a:t>7:</a:t>
            </a:r>
            <a:r>
              <a:rPr lang="ko-KR" altLang="en-US" dirty="0" smtClean="0"/>
              <a:t> </a:t>
            </a:r>
            <a:r>
              <a:rPr lang="en-US" altLang="ko-KR" dirty="0"/>
              <a:t>T = {p}</a:t>
            </a:r>
            <a:r>
              <a:rPr lang="ko-KR" altLang="en-US" dirty="0"/>
              <a:t>로 초기화시킨다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en-US" altLang="ko-KR" dirty="0"/>
              <a:t>Line 8~12</a:t>
            </a:r>
            <a:r>
              <a:rPr lang="ko-KR" altLang="en-US" dirty="0"/>
              <a:t>의 </a:t>
            </a:r>
            <a:r>
              <a:rPr lang="en-US" altLang="ko-KR" dirty="0"/>
              <a:t>while-</a:t>
            </a:r>
            <a:r>
              <a:rPr lang="ko-KR" altLang="en-US" dirty="0"/>
              <a:t>루프는 </a:t>
            </a:r>
            <a:r>
              <a:rPr lang="en-US" altLang="ko-KR" dirty="0"/>
              <a:t>T</a:t>
            </a:r>
            <a:r>
              <a:rPr lang="ko-KR" altLang="en-US" dirty="0"/>
              <a:t>의 점의 수가 </a:t>
            </a:r>
            <a:r>
              <a:rPr lang="en-US" altLang="ko-KR" dirty="0"/>
              <a:t>n</a:t>
            </a:r>
            <a:r>
              <a:rPr lang="ko-KR" altLang="en-US" dirty="0"/>
              <a:t>이 될 때까지 수행된다</a:t>
            </a:r>
            <a:r>
              <a:rPr lang="en-US" altLang="ko-KR" dirty="0"/>
              <a:t>. T</a:t>
            </a:r>
            <a:r>
              <a:rPr lang="ko-KR" altLang="en-US" dirty="0"/>
              <a:t>에 속한 점의 수가 </a:t>
            </a:r>
            <a:r>
              <a:rPr lang="en-US" altLang="ko-KR" dirty="0"/>
              <a:t>n</a:t>
            </a:r>
            <a:r>
              <a:rPr lang="ko-KR" altLang="en-US" dirty="0"/>
              <a:t>이 되면</a:t>
            </a:r>
            <a:r>
              <a:rPr lang="en-US" altLang="ko-KR" dirty="0"/>
              <a:t>, T</a:t>
            </a:r>
            <a:r>
              <a:rPr lang="ko-KR" altLang="en-US" dirty="0"/>
              <a:t>는 신장 </a:t>
            </a:r>
            <a:r>
              <a:rPr lang="ko-KR" altLang="en-US" dirty="0" err="1"/>
              <a:t>트리이다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en-US" altLang="ko-KR" dirty="0"/>
              <a:t>Line </a:t>
            </a:r>
            <a:r>
              <a:rPr lang="en-US" altLang="ko-KR" dirty="0" smtClean="0"/>
              <a:t>9:</a:t>
            </a:r>
            <a:r>
              <a:rPr lang="ko-KR" altLang="en-US" dirty="0" smtClean="0"/>
              <a:t> </a:t>
            </a:r>
            <a:r>
              <a:rPr lang="en-US" altLang="ko-KR" dirty="0"/>
              <a:t>T</a:t>
            </a:r>
            <a:r>
              <a:rPr lang="ko-KR" altLang="en-US" dirty="0"/>
              <a:t>에 속하지 않은 각 점 </a:t>
            </a:r>
            <a:r>
              <a:rPr lang="en-US" altLang="ko-KR" dirty="0"/>
              <a:t>v</a:t>
            </a:r>
            <a:r>
              <a:rPr lang="ko-KR" altLang="en-US" dirty="0"/>
              <a:t>에 대하여</a:t>
            </a:r>
            <a:r>
              <a:rPr lang="en-US" altLang="ko-KR" dirty="0"/>
              <a:t>, D[v]</a:t>
            </a:r>
            <a:r>
              <a:rPr lang="ko-KR" altLang="en-US" dirty="0"/>
              <a:t>가 최소인 점 </a:t>
            </a:r>
            <a:r>
              <a:rPr lang="en-US" altLang="ko-KR" dirty="0" err="1"/>
              <a:t>v</a:t>
            </a:r>
            <a:r>
              <a:rPr lang="en-US" altLang="ko-KR" baseline="-25000" dirty="0" err="1"/>
              <a:t>min</a:t>
            </a:r>
            <a:r>
              <a:rPr lang="ko-KR" altLang="en-US" dirty="0"/>
              <a:t>을 찾는다</a:t>
            </a:r>
            <a:r>
              <a:rPr lang="en-US" altLang="ko-KR" dirty="0"/>
              <a:t>. </a:t>
            </a:r>
            <a:r>
              <a:rPr lang="ko-KR" altLang="en-US" dirty="0"/>
              <a:t>그리고 점 </a:t>
            </a:r>
            <a:r>
              <a:rPr lang="en-US" altLang="ko-KR" dirty="0" err="1"/>
              <a:t>v</a:t>
            </a:r>
            <a:r>
              <a:rPr lang="en-US" altLang="ko-KR" baseline="-25000" dirty="0" err="1"/>
              <a:t>min</a:t>
            </a:r>
            <a:r>
              <a:rPr lang="ko-KR" altLang="en-US" dirty="0"/>
              <a:t>과 연결된 선분 </a:t>
            </a:r>
            <a:r>
              <a:rPr lang="en-US" altLang="ko-KR" dirty="0"/>
              <a:t>(</a:t>
            </a:r>
            <a:r>
              <a:rPr lang="en-US" altLang="ko-KR" dirty="0" err="1"/>
              <a:t>u,v</a:t>
            </a:r>
            <a:r>
              <a:rPr lang="en-US" altLang="ko-KR" baseline="-25000" dirty="0" err="1"/>
              <a:t>min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en-US" altLang="ko-KR" dirty="0"/>
              <a:t>T</a:t>
            </a:r>
            <a:r>
              <a:rPr lang="ko-KR" altLang="en-US" dirty="0"/>
              <a:t>에 추가한다</a:t>
            </a:r>
            <a:r>
              <a:rPr lang="en-US" altLang="ko-KR" dirty="0"/>
              <a:t>. </a:t>
            </a:r>
            <a:r>
              <a:rPr lang="ko-KR" altLang="en-US" sz="2400" dirty="0"/>
              <a:t>단</a:t>
            </a:r>
            <a:r>
              <a:rPr lang="en-US" altLang="ko-KR" sz="2400" dirty="0"/>
              <a:t>, u</a:t>
            </a:r>
            <a:r>
              <a:rPr lang="ko-KR" altLang="en-US" sz="2400" dirty="0"/>
              <a:t>는 </a:t>
            </a:r>
            <a:r>
              <a:rPr lang="en-US" altLang="ko-KR" sz="2400" dirty="0"/>
              <a:t>T</a:t>
            </a:r>
            <a:r>
              <a:rPr lang="ko-KR" altLang="en-US" sz="2400" dirty="0"/>
              <a:t>에 속한 점이고</a:t>
            </a:r>
            <a:r>
              <a:rPr lang="en-US" altLang="ko-KR" sz="2400" dirty="0"/>
              <a:t>, </a:t>
            </a:r>
            <a:r>
              <a:rPr lang="ko-KR" altLang="en-US" sz="2400" dirty="0"/>
              <a:t>선분 </a:t>
            </a:r>
            <a:r>
              <a:rPr lang="en-US" altLang="ko-KR" sz="2400" dirty="0"/>
              <a:t>(</a:t>
            </a:r>
            <a:r>
              <a:rPr lang="en-US" altLang="ko-KR" sz="2400" dirty="0" err="1"/>
              <a:t>u,v</a:t>
            </a:r>
            <a:r>
              <a:rPr lang="en-US" altLang="ko-KR" sz="2400" baseline="-25000" dirty="0" err="1"/>
              <a:t>min</a:t>
            </a:r>
            <a:r>
              <a:rPr lang="en-US" altLang="ko-KR" sz="2400" dirty="0"/>
              <a:t>)</a:t>
            </a:r>
            <a:r>
              <a:rPr lang="ko-KR" altLang="en-US" sz="2400" dirty="0"/>
              <a:t>이 </a:t>
            </a:r>
            <a:r>
              <a:rPr lang="en-US" altLang="ko-KR" sz="2400" dirty="0"/>
              <a:t>T</a:t>
            </a:r>
            <a:r>
              <a:rPr lang="ko-KR" altLang="en-US" sz="2400" dirty="0"/>
              <a:t>에 추가된다는 것은 점 </a:t>
            </a:r>
            <a:r>
              <a:rPr lang="en-US" altLang="ko-KR" sz="2400" dirty="0" err="1"/>
              <a:t>v</a:t>
            </a:r>
            <a:r>
              <a:rPr lang="en-US" altLang="ko-KR" sz="2400" baseline="-25000" dirty="0" err="1"/>
              <a:t>min</a:t>
            </a:r>
            <a:r>
              <a:rPr lang="ko-KR" altLang="en-US" sz="2400" dirty="0"/>
              <a:t>도 </a:t>
            </a:r>
            <a:r>
              <a:rPr lang="en-US" altLang="ko-KR" sz="2400" dirty="0"/>
              <a:t>T</a:t>
            </a:r>
            <a:r>
              <a:rPr lang="ko-KR" altLang="en-US" sz="2400" dirty="0"/>
              <a:t>에 추가되는 것이다</a:t>
            </a:r>
            <a:r>
              <a:rPr lang="en-US" altLang="ko-KR" sz="2400" dirty="0"/>
              <a:t>. </a:t>
            </a:r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7293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ko-KR" dirty="0"/>
              <a:t>Line 10~12</a:t>
            </a:r>
            <a:r>
              <a:rPr lang="ko-KR" altLang="en-US" dirty="0"/>
              <a:t>의 </a:t>
            </a:r>
            <a:r>
              <a:rPr lang="en-US" altLang="ko-KR" dirty="0"/>
              <a:t>for-</a:t>
            </a:r>
            <a:r>
              <a:rPr lang="ko-KR" altLang="en-US" dirty="0"/>
              <a:t>루프에서는 </a:t>
            </a:r>
            <a:r>
              <a:rPr lang="en-US" altLang="ko-KR" dirty="0"/>
              <a:t>line 9</a:t>
            </a:r>
            <a:r>
              <a:rPr lang="ko-KR" altLang="en-US" dirty="0"/>
              <a:t>에서 새로이 추가된 점 </a:t>
            </a:r>
            <a:r>
              <a:rPr lang="en-US" altLang="ko-KR" dirty="0" err="1"/>
              <a:t>v</a:t>
            </a:r>
            <a:r>
              <a:rPr lang="en-US" altLang="ko-KR" baseline="-25000" dirty="0" err="1"/>
              <a:t>min</a:t>
            </a:r>
            <a:r>
              <a:rPr lang="ko-KR" altLang="en-US" dirty="0"/>
              <a:t>에 연결되어 있으면서 </a:t>
            </a:r>
            <a:r>
              <a:rPr lang="en-US" altLang="ko-KR" dirty="0"/>
              <a:t>T</a:t>
            </a:r>
            <a:r>
              <a:rPr lang="ko-KR" altLang="en-US" dirty="0"/>
              <a:t>에 속하지 않은 각 점 </a:t>
            </a:r>
            <a:r>
              <a:rPr lang="en-US" altLang="ko-KR" dirty="0"/>
              <a:t>w</a:t>
            </a:r>
            <a:r>
              <a:rPr lang="ko-KR" altLang="en-US" dirty="0"/>
              <a:t>의 </a:t>
            </a:r>
            <a:r>
              <a:rPr lang="en-US" altLang="ko-KR" dirty="0"/>
              <a:t>D[w]</a:t>
            </a:r>
            <a:r>
              <a:rPr lang="ko-KR" altLang="en-US" dirty="0"/>
              <a:t>를 선분 </a:t>
            </a:r>
            <a:r>
              <a:rPr lang="en-US" altLang="ko-KR" dirty="0"/>
              <a:t>(</a:t>
            </a:r>
            <a:r>
              <a:rPr lang="en-US" altLang="ko-KR" dirty="0" err="1"/>
              <a:t>v</a:t>
            </a:r>
            <a:r>
              <a:rPr lang="en-US" altLang="ko-KR" baseline="-25000" dirty="0" err="1"/>
              <a:t>min</a:t>
            </a:r>
            <a:r>
              <a:rPr lang="en-US" altLang="ko-KR" dirty="0" err="1" smtClean="0"/>
              <a:t>,w</a:t>
            </a:r>
            <a:r>
              <a:rPr lang="en-US" altLang="ko-KR" dirty="0"/>
              <a:t>)</a:t>
            </a:r>
            <a:r>
              <a:rPr lang="ko-KR" altLang="en-US" dirty="0"/>
              <a:t>의 가중치가 </a:t>
            </a:r>
            <a:r>
              <a:rPr lang="en-US" altLang="ko-KR" dirty="0"/>
              <a:t>D[w]</a:t>
            </a:r>
            <a:r>
              <a:rPr lang="ko-KR" altLang="en-US" dirty="0"/>
              <a:t>보다 작으면 </a:t>
            </a:r>
            <a:r>
              <a:rPr lang="en-US" altLang="ko-KR" dirty="0"/>
              <a:t>(if-</a:t>
            </a:r>
            <a:r>
              <a:rPr lang="ko-KR" altLang="en-US" dirty="0"/>
              <a:t>조건</a:t>
            </a:r>
            <a:r>
              <a:rPr lang="en-US" altLang="ko-KR" dirty="0"/>
              <a:t>), D[w]</a:t>
            </a:r>
            <a:r>
              <a:rPr lang="ko-KR" altLang="en-US" dirty="0"/>
              <a:t>를 선분 </a:t>
            </a:r>
            <a:r>
              <a:rPr lang="en-US" altLang="ko-KR" dirty="0"/>
              <a:t>(</a:t>
            </a:r>
            <a:r>
              <a:rPr lang="en-US" altLang="ko-KR" dirty="0" err="1"/>
              <a:t>v</a:t>
            </a:r>
            <a:r>
              <a:rPr lang="en-US" altLang="ko-KR" baseline="-25000" dirty="0" err="1"/>
              <a:t>min</a:t>
            </a:r>
            <a:r>
              <a:rPr lang="en-US" altLang="ko-KR" dirty="0" err="1" smtClean="0"/>
              <a:t>,w</a:t>
            </a:r>
            <a:r>
              <a:rPr lang="en-US" altLang="ko-KR" dirty="0"/>
              <a:t>)</a:t>
            </a:r>
            <a:r>
              <a:rPr lang="ko-KR" altLang="en-US" dirty="0"/>
              <a:t>의 가중치로 갱신한다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/>
              <a:t>마지막으로 </a:t>
            </a:r>
            <a:r>
              <a:rPr lang="en-US" altLang="ko-KR" dirty="0"/>
              <a:t>line 13</a:t>
            </a:r>
            <a:r>
              <a:rPr lang="ko-KR" altLang="en-US" dirty="0"/>
              <a:t>에서는 최소 신장 트리 </a:t>
            </a:r>
            <a:r>
              <a:rPr lang="en-US" altLang="ko-KR" dirty="0"/>
              <a:t>T</a:t>
            </a:r>
            <a:r>
              <a:rPr lang="ko-KR" altLang="en-US" dirty="0"/>
              <a:t>를 </a:t>
            </a:r>
            <a:r>
              <a:rPr lang="ko-KR" altLang="en-US" dirty="0" err="1"/>
              <a:t>리턴한다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05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PrimMST</a:t>
            </a:r>
            <a:r>
              <a:rPr lang="en-US" altLang="ko-KR" dirty="0"/>
              <a:t> </a:t>
            </a:r>
            <a:r>
              <a:rPr lang="ko-KR" altLang="en-US" dirty="0"/>
              <a:t>알고리즘 수행 과정 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0" fontAlgn="base" latinLnBrk="1"/>
            <a:r>
              <a:rPr lang="en-US" altLang="ko-KR" dirty="0" smtClean="0"/>
              <a:t>Line 1:</a:t>
            </a:r>
            <a:r>
              <a:rPr lang="ko-KR" altLang="en-US" dirty="0" smtClean="0"/>
              <a:t> </a:t>
            </a:r>
            <a:r>
              <a:rPr lang="ko-KR" altLang="en-US" dirty="0"/>
              <a:t>임의의 시작점으로 </a:t>
            </a:r>
            <a:r>
              <a:rPr lang="ko-KR" altLang="en-US" dirty="0">
                <a:solidFill>
                  <a:srgbClr val="0000CC"/>
                </a:solidFill>
              </a:rPr>
              <a:t>점 </a:t>
            </a:r>
            <a:r>
              <a:rPr lang="en-US" altLang="ko-KR" sz="3200" dirty="0">
                <a:solidFill>
                  <a:srgbClr val="0000CC"/>
                </a:solidFill>
              </a:rPr>
              <a:t>c</a:t>
            </a:r>
            <a:r>
              <a:rPr lang="ko-KR" altLang="en-US" dirty="0"/>
              <a:t>가 선택되었다고 가정하자</a:t>
            </a:r>
            <a:r>
              <a:rPr lang="en-US" altLang="ko-KR" dirty="0"/>
              <a:t>. </a:t>
            </a:r>
            <a:r>
              <a:rPr lang="ko-KR" altLang="en-US" dirty="0"/>
              <a:t>그리고</a:t>
            </a:r>
            <a:r>
              <a:rPr lang="ko-KR" altLang="en-US" dirty="0">
                <a:solidFill>
                  <a:srgbClr val="0000CC"/>
                </a:solidFill>
              </a:rPr>
              <a:t> </a:t>
            </a:r>
            <a:r>
              <a:rPr lang="en-US" altLang="ko-KR" dirty="0">
                <a:solidFill>
                  <a:srgbClr val="0000CC"/>
                </a:solidFill>
              </a:rPr>
              <a:t>D[c]=0</a:t>
            </a:r>
            <a:r>
              <a:rPr lang="ko-KR" altLang="en-US" dirty="0"/>
              <a:t>으로 초기화시킨다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2838148" y="2340446"/>
            <a:ext cx="180000" cy="180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1800" dirty="0">
              <a:ea typeface="굴림" pitchFamily="50" charset="-127"/>
            </a:endParaRPr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4819349" y="2221621"/>
            <a:ext cx="180000" cy="180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1800" dirty="0">
              <a:ea typeface="굴림" pitchFamily="50" charset="-127"/>
            </a:endParaRPr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3523948" y="2950046"/>
            <a:ext cx="180000" cy="180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1800" dirty="0">
              <a:ea typeface="굴림" pitchFamily="50" charset="-127"/>
            </a:endParaRPr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2533348" y="3635846"/>
            <a:ext cx="180000" cy="180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1800" dirty="0">
              <a:ea typeface="굴림" pitchFamily="50" charset="-127"/>
            </a:endParaRPr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5505147" y="2919090"/>
            <a:ext cx="180000" cy="180000"/>
          </a:xfrm>
          <a:prstGeom prst="ellipse">
            <a:avLst/>
          </a:prstGeom>
          <a:solidFill>
            <a:srgbClr val="0000CC"/>
          </a:solidFill>
          <a:ln w="19050">
            <a:solidFill>
              <a:srgbClr val="0000CC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1800" dirty="0">
              <a:ea typeface="굴림" pitchFamily="50" charset="-127"/>
            </a:endParaRPr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5096811" y="3635846"/>
            <a:ext cx="180000" cy="180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1800" dirty="0">
              <a:ea typeface="굴림" pitchFamily="50" charset="-127"/>
            </a:endParaRPr>
          </a:p>
        </p:txBody>
      </p:sp>
      <p:cxnSp>
        <p:nvCxnSpPr>
          <p:cNvPr id="10" name="AutoShape 10"/>
          <p:cNvCxnSpPr>
            <a:cxnSpLocks noChangeShapeType="1"/>
            <a:stCxn id="4" idx="5"/>
            <a:endCxn id="6" idx="1"/>
          </p:cNvCxnSpPr>
          <p:nvPr/>
        </p:nvCxnSpPr>
        <p:spPr bwMode="auto">
          <a:xfrm>
            <a:off x="2991788" y="2494086"/>
            <a:ext cx="558520" cy="48232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AutoShape 11"/>
          <p:cNvCxnSpPr>
            <a:cxnSpLocks noChangeShapeType="1"/>
            <a:stCxn id="6" idx="3"/>
            <a:endCxn id="7" idx="7"/>
          </p:cNvCxnSpPr>
          <p:nvPr/>
        </p:nvCxnSpPr>
        <p:spPr bwMode="auto">
          <a:xfrm flipH="1">
            <a:off x="2686988" y="3103686"/>
            <a:ext cx="863320" cy="55852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AutoShape 12"/>
          <p:cNvCxnSpPr>
            <a:cxnSpLocks noChangeShapeType="1"/>
            <a:stCxn id="4" idx="3"/>
            <a:endCxn id="7" idx="0"/>
          </p:cNvCxnSpPr>
          <p:nvPr/>
        </p:nvCxnSpPr>
        <p:spPr bwMode="auto">
          <a:xfrm flipH="1">
            <a:off x="2623348" y="2494086"/>
            <a:ext cx="241160" cy="114176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AutoShape 13"/>
          <p:cNvCxnSpPr>
            <a:cxnSpLocks noChangeShapeType="1"/>
            <a:stCxn id="6" idx="6"/>
            <a:endCxn id="9" idx="1"/>
          </p:cNvCxnSpPr>
          <p:nvPr/>
        </p:nvCxnSpPr>
        <p:spPr bwMode="auto">
          <a:xfrm>
            <a:off x="3703948" y="3040046"/>
            <a:ext cx="1419223" cy="62216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AutoShape 14"/>
          <p:cNvCxnSpPr>
            <a:cxnSpLocks noChangeShapeType="1"/>
            <a:stCxn id="7" idx="6"/>
            <a:endCxn id="9" idx="2"/>
          </p:cNvCxnSpPr>
          <p:nvPr/>
        </p:nvCxnSpPr>
        <p:spPr bwMode="auto">
          <a:xfrm>
            <a:off x="2713348" y="3725846"/>
            <a:ext cx="238346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AutoShape 15"/>
          <p:cNvCxnSpPr>
            <a:cxnSpLocks noChangeShapeType="1"/>
            <a:stCxn id="4" idx="6"/>
            <a:endCxn id="5" idx="2"/>
          </p:cNvCxnSpPr>
          <p:nvPr/>
        </p:nvCxnSpPr>
        <p:spPr bwMode="auto">
          <a:xfrm flipV="1">
            <a:off x="3018148" y="2311621"/>
            <a:ext cx="1801201" cy="1188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AutoShape 16"/>
          <p:cNvCxnSpPr>
            <a:cxnSpLocks noChangeShapeType="1"/>
            <a:stCxn id="6" idx="7"/>
            <a:endCxn id="5" idx="3"/>
          </p:cNvCxnSpPr>
          <p:nvPr/>
        </p:nvCxnSpPr>
        <p:spPr bwMode="auto">
          <a:xfrm flipV="1">
            <a:off x="3677588" y="2375261"/>
            <a:ext cx="1168121" cy="60114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AutoShape 17"/>
          <p:cNvCxnSpPr>
            <a:cxnSpLocks noChangeShapeType="1"/>
            <a:stCxn id="8" idx="1"/>
            <a:endCxn id="5" idx="5"/>
          </p:cNvCxnSpPr>
          <p:nvPr/>
        </p:nvCxnSpPr>
        <p:spPr bwMode="auto">
          <a:xfrm flipH="1" flipV="1">
            <a:off x="4972989" y="2375261"/>
            <a:ext cx="558518" cy="57018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AutoShape 18"/>
          <p:cNvCxnSpPr>
            <a:cxnSpLocks noChangeShapeType="1"/>
            <a:stCxn id="9" idx="7"/>
            <a:endCxn id="8" idx="3"/>
          </p:cNvCxnSpPr>
          <p:nvPr/>
        </p:nvCxnSpPr>
        <p:spPr bwMode="auto">
          <a:xfrm flipV="1">
            <a:off x="5250451" y="3072730"/>
            <a:ext cx="281056" cy="58947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 Box 19"/>
          <p:cNvSpPr txBox="1">
            <a:spLocks noChangeArrowheads="1"/>
          </p:cNvSpPr>
          <p:nvPr/>
        </p:nvSpPr>
        <p:spPr bwMode="auto">
          <a:xfrm>
            <a:off x="3707601" y="2051556"/>
            <a:ext cx="311304" cy="369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smtClean="0">
                <a:ea typeface="굴림" pitchFamily="50" charset="-127"/>
              </a:rPr>
              <a:t>3</a:t>
            </a:r>
            <a:endParaRPr lang="en-US" altLang="ko-KR" sz="1800" dirty="0">
              <a:ea typeface="굴림" pitchFamily="50" charset="-127"/>
            </a:endParaRPr>
          </a:p>
        </p:txBody>
      </p:sp>
      <p:sp>
        <p:nvSpPr>
          <p:cNvPr id="20" name="Text Box 20"/>
          <p:cNvSpPr txBox="1">
            <a:spLocks noChangeArrowheads="1"/>
          </p:cNvSpPr>
          <p:nvPr/>
        </p:nvSpPr>
        <p:spPr bwMode="auto">
          <a:xfrm>
            <a:off x="5276811" y="2359242"/>
            <a:ext cx="309563" cy="3667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ea typeface="굴림" pitchFamily="50" charset="-127"/>
              </a:rPr>
              <a:t>1</a:t>
            </a:r>
            <a:endParaRPr lang="en-US" altLang="ko-KR" sz="1800" dirty="0">
              <a:ea typeface="굴림" pitchFamily="50" charset="-127"/>
            </a:endParaRPr>
          </a:p>
        </p:txBody>
      </p:sp>
      <p:sp>
        <p:nvSpPr>
          <p:cNvPr id="21" name="Text Box 21"/>
          <p:cNvSpPr txBox="1">
            <a:spLocks noChangeArrowheads="1"/>
          </p:cNvSpPr>
          <p:nvPr/>
        </p:nvSpPr>
        <p:spPr bwMode="auto">
          <a:xfrm>
            <a:off x="2465086" y="2823046"/>
            <a:ext cx="309562" cy="3667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ea typeface="굴림" pitchFamily="50" charset="-127"/>
              </a:rPr>
              <a:t>4</a:t>
            </a:r>
            <a:endParaRPr lang="en-US" altLang="ko-KR" sz="1800" dirty="0">
              <a:ea typeface="굴림" pitchFamily="50" charset="-127"/>
            </a:endParaRPr>
          </a:p>
        </p:txBody>
      </p:sp>
      <p:sp>
        <p:nvSpPr>
          <p:cNvPr id="22" name="Text Box 22"/>
          <p:cNvSpPr txBox="1">
            <a:spLocks noChangeArrowheads="1"/>
          </p:cNvSpPr>
          <p:nvPr/>
        </p:nvSpPr>
        <p:spPr bwMode="auto">
          <a:xfrm>
            <a:off x="4433586" y="3040534"/>
            <a:ext cx="309562" cy="3667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ea typeface="굴림" pitchFamily="50" charset="-127"/>
              </a:rPr>
              <a:t>7</a:t>
            </a:r>
            <a:endParaRPr lang="en-US" altLang="ko-KR" sz="1800" dirty="0">
              <a:ea typeface="굴림" pitchFamily="50" charset="-127"/>
            </a:endParaRPr>
          </a:p>
        </p:txBody>
      </p:sp>
      <p:sp>
        <p:nvSpPr>
          <p:cNvPr id="23" name="Text Box 23"/>
          <p:cNvSpPr txBox="1">
            <a:spLocks noChangeArrowheads="1"/>
          </p:cNvSpPr>
          <p:nvPr/>
        </p:nvSpPr>
        <p:spPr bwMode="auto">
          <a:xfrm>
            <a:off x="3043052" y="2687483"/>
            <a:ext cx="309562" cy="3667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ea typeface="굴림" pitchFamily="50" charset="-127"/>
              </a:rPr>
              <a:t>2</a:t>
            </a:r>
            <a:endParaRPr lang="en-US" altLang="ko-KR" sz="1800" dirty="0">
              <a:ea typeface="굴림" pitchFamily="50" charset="-127"/>
            </a:endParaRPr>
          </a:p>
        </p:txBody>
      </p:sp>
      <p:sp>
        <p:nvSpPr>
          <p:cNvPr id="24" name="Text Box 24"/>
          <p:cNvSpPr txBox="1">
            <a:spLocks noChangeArrowheads="1"/>
          </p:cNvSpPr>
          <p:nvPr/>
        </p:nvSpPr>
        <p:spPr bwMode="auto">
          <a:xfrm>
            <a:off x="3860415" y="3710360"/>
            <a:ext cx="309563" cy="3667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ea typeface="굴림" pitchFamily="50" charset="-127"/>
              </a:rPr>
              <a:t>9</a:t>
            </a:r>
            <a:endParaRPr lang="en-US" altLang="ko-KR" sz="1800" dirty="0">
              <a:ea typeface="굴림" pitchFamily="50" charset="-127"/>
            </a:endParaRPr>
          </a:p>
        </p:txBody>
      </p:sp>
      <p:sp>
        <p:nvSpPr>
          <p:cNvPr id="25" name="Text Box 25"/>
          <p:cNvSpPr txBox="1">
            <a:spLocks noChangeArrowheads="1"/>
          </p:cNvSpPr>
          <p:nvPr/>
        </p:nvSpPr>
        <p:spPr bwMode="auto">
          <a:xfrm>
            <a:off x="5340126" y="3255247"/>
            <a:ext cx="309562" cy="3667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ea typeface="굴림" pitchFamily="50" charset="-127"/>
              </a:rPr>
              <a:t>1</a:t>
            </a:r>
            <a:endParaRPr lang="en-US" altLang="ko-KR" sz="1800" dirty="0">
              <a:ea typeface="굴림" pitchFamily="50" charset="-127"/>
            </a:endParaRPr>
          </a:p>
        </p:txBody>
      </p:sp>
      <p:sp>
        <p:nvSpPr>
          <p:cNvPr id="26" name="Text Box 26"/>
          <p:cNvSpPr txBox="1">
            <a:spLocks noChangeArrowheads="1"/>
          </p:cNvSpPr>
          <p:nvPr/>
        </p:nvSpPr>
        <p:spPr bwMode="auto">
          <a:xfrm>
            <a:off x="4285948" y="2583334"/>
            <a:ext cx="309563" cy="3667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ea typeface="굴림" pitchFamily="50" charset="-127"/>
              </a:rPr>
              <a:t>4</a:t>
            </a:r>
            <a:endParaRPr lang="en-US" altLang="ko-KR" sz="1800" dirty="0">
              <a:ea typeface="굴림" pitchFamily="50" charset="-127"/>
            </a:endParaRPr>
          </a:p>
        </p:txBody>
      </p:sp>
      <p:sp>
        <p:nvSpPr>
          <p:cNvPr id="27" name="Text Box 27"/>
          <p:cNvSpPr txBox="1">
            <a:spLocks noChangeArrowheads="1"/>
          </p:cNvSpPr>
          <p:nvPr/>
        </p:nvSpPr>
        <p:spPr bwMode="auto">
          <a:xfrm>
            <a:off x="3187544" y="3253240"/>
            <a:ext cx="309562" cy="3667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smtClean="0">
                <a:ea typeface="굴림" pitchFamily="50" charset="-127"/>
              </a:rPr>
              <a:t>5</a:t>
            </a:r>
            <a:endParaRPr lang="en-US" altLang="ko-KR" sz="1800" dirty="0">
              <a:ea typeface="굴림" pitchFamily="50" charset="-127"/>
            </a:endParaRPr>
          </a:p>
        </p:txBody>
      </p:sp>
      <p:cxnSp>
        <p:nvCxnSpPr>
          <p:cNvPr id="28" name="직선 연결선 27"/>
          <p:cNvCxnSpPr>
            <a:stCxn id="5" idx="4"/>
            <a:endCxn id="9" idx="0"/>
          </p:cNvCxnSpPr>
          <p:nvPr/>
        </p:nvCxnSpPr>
        <p:spPr>
          <a:xfrm>
            <a:off x="4909349" y="2401621"/>
            <a:ext cx="277462" cy="12342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Box 19"/>
          <p:cNvSpPr txBox="1">
            <a:spLocks noChangeArrowheads="1"/>
          </p:cNvSpPr>
          <p:nvPr/>
        </p:nvSpPr>
        <p:spPr bwMode="auto">
          <a:xfrm>
            <a:off x="5031159" y="2760714"/>
            <a:ext cx="311304" cy="369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ea typeface="굴림" pitchFamily="50" charset="-127"/>
              </a:rPr>
              <a:t>2</a:t>
            </a:r>
            <a:endParaRPr lang="en-US" altLang="ko-KR" sz="1800" dirty="0">
              <a:ea typeface="굴림" pitchFamily="50" charset="-127"/>
            </a:endParaRPr>
          </a:p>
        </p:txBody>
      </p:sp>
      <p:sp>
        <p:nvSpPr>
          <p:cNvPr id="30" name="Text Box 21"/>
          <p:cNvSpPr txBox="1">
            <a:spLocks noChangeArrowheads="1"/>
          </p:cNvSpPr>
          <p:nvPr/>
        </p:nvSpPr>
        <p:spPr bwMode="auto">
          <a:xfrm>
            <a:off x="2624774" y="2017840"/>
            <a:ext cx="309562" cy="3667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ea typeface="굴림" pitchFamily="50" charset="-127"/>
              </a:rPr>
              <a:t>a</a:t>
            </a:r>
            <a:endParaRPr lang="en-US" altLang="ko-KR" sz="1800" dirty="0">
              <a:ea typeface="굴림" pitchFamily="50" charset="-127"/>
            </a:endParaRPr>
          </a:p>
        </p:txBody>
      </p:sp>
      <p:sp>
        <p:nvSpPr>
          <p:cNvPr id="31" name="Text Box 21"/>
          <p:cNvSpPr txBox="1">
            <a:spLocks noChangeArrowheads="1"/>
          </p:cNvSpPr>
          <p:nvPr/>
        </p:nvSpPr>
        <p:spPr bwMode="auto">
          <a:xfrm>
            <a:off x="4721597" y="1893304"/>
            <a:ext cx="312906" cy="369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ea typeface="굴림" pitchFamily="50" charset="-127"/>
              </a:rPr>
              <a:t>b</a:t>
            </a:r>
            <a:endParaRPr lang="en-US" altLang="ko-KR" sz="1800" dirty="0">
              <a:ea typeface="굴림" pitchFamily="50" charset="-127"/>
            </a:endParaRPr>
          </a:p>
        </p:txBody>
      </p:sp>
      <p:sp>
        <p:nvSpPr>
          <p:cNvPr id="32" name="Text Box 21"/>
          <p:cNvSpPr txBox="1">
            <a:spLocks noChangeArrowheads="1"/>
          </p:cNvSpPr>
          <p:nvPr/>
        </p:nvSpPr>
        <p:spPr bwMode="auto">
          <a:xfrm>
            <a:off x="5649688" y="2739050"/>
            <a:ext cx="303288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2000" dirty="0" smtClean="0">
                <a:solidFill>
                  <a:srgbClr val="0000CC"/>
                </a:solidFill>
                <a:ea typeface="굴림" pitchFamily="50" charset="-127"/>
              </a:rPr>
              <a:t>c</a:t>
            </a:r>
            <a:endParaRPr lang="en-US" altLang="ko-KR" sz="2000" dirty="0">
              <a:solidFill>
                <a:srgbClr val="0000CC"/>
              </a:solidFill>
              <a:ea typeface="굴림" pitchFamily="50" charset="-127"/>
            </a:endParaRPr>
          </a:p>
        </p:txBody>
      </p:sp>
      <p:sp>
        <p:nvSpPr>
          <p:cNvPr id="33" name="Text Box 21"/>
          <p:cNvSpPr txBox="1">
            <a:spLocks noChangeArrowheads="1"/>
          </p:cNvSpPr>
          <p:nvPr/>
        </p:nvSpPr>
        <p:spPr bwMode="auto">
          <a:xfrm>
            <a:off x="3487253" y="2561669"/>
            <a:ext cx="312906" cy="369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ea typeface="굴림" pitchFamily="50" charset="-127"/>
              </a:rPr>
              <a:t>d</a:t>
            </a:r>
            <a:endParaRPr lang="en-US" altLang="ko-KR" sz="1800" dirty="0">
              <a:ea typeface="굴림" pitchFamily="50" charset="-127"/>
            </a:endParaRPr>
          </a:p>
        </p:txBody>
      </p:sp>
      <p:sp>
        <p:nvSpPr>
          <p:cNvPr id="34" name="Text Box 21"/>
          <p:cNvSpPr txBox="1">
            <a:spLocks noChangeArrowheads="1"/>
          </p:cNvSpPr>
          <p:nvPr/>
        </p:nvSpPr>
        <p:spPr bwMode="auto">
          <a:xfrm flipH="1">
            <a:off x="2285781" y="3671498"/>
            <a:ext cx="312088" cy="3667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ea typeface="굴림" pitchFamily="50" charset="-127"/>
              </a:rPr>
              <a:t>e</a:t>
            </a:r>
            <a:endParaRPr lang="en-US" altLang="ko-KR" sz="1800" dirty="0">
              <a:ea typeface="굴림" pitchFamily="50" charset="-127"/>
            </a:endParaRPr>
          </a:p>
        </p:txBody>
      </p:sp>
      <p:sp>
        <p:nvSpPr>
          <p:cNvPr id="35" name="Text Box 21"/>
          <p:cNvSpPr txBox="1">
            <a:spLocks noChangeArrowheads="1"/>
          </p:cNvSpPr>
          <p:nvPr/>
        </p:nvSpPr>
        <p:spPr bwMode="auto">
          <a:xfrm>
            <a:off x="5206978" y="3707740"/>
            <a:ext cx="258404" cy="369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ea typeface="굴림" pitchFamily="50" charset="-127"/>
              </a:rPr>
              <a:t>f</a:t>
            </a:r>
            <a:endParaRPr lang="en-US" altLang="ko-KR" sz="1800" dirty="0">
              <a:ea typeface="굴림" pitchFamily="50" charset="-127"/>
            </a:endParaRPr>
          </a:p>
        </p:txBody>
      </p:sp>
      <p:sp>
        <p:nvSpPr>
          <p:cNvPr id="36" name="Footer Placeholder 3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29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dirty="0"/>
              <a:t>Line </a:t>
            </a:r>
            <a:r>
              <a:rPr lang="en-US" altLang="ko-KR" dirty="0" smtClean="0"/>
              <a:t>2~6:</a:t>
            </a:r>
            <a:r>
              <a:rPr lang="ko-KR" altLang="en-US" dirty="0" smtClean="0"/>
              <a:t> </a:t>
            </a:r>
            <a:r>
              <a:rPr lang="ko-KR" altLang="en-US" dirty="0"/>
              <a:t>시작점 </a:t>
            </a:r>
            <a:r>
              <a:rPr lang="en-US" altLang="ko-KR" dirty="0"/>
              <a:t>c</a:t>
            </a:r>
            <a:r>
              <a:rPr lang="ko-KR" altLang="en-US" dirty="0"/>
              <a:t>와 선분으로 연결된 각 점 </a:t>
            </a:r>
            <a:r>
              <a:rPr lang="en-US" altLang="ko-KR" dirty="0"/>
              <a:t>v</a:t>
            </a:r>
            <a:r>
              <a:rPr lang="ko-KR" altLang="en-US" dirty="0"/>
              <a:t>에 대해서</a:t>
            </a:r>
            <a:r>
              <a:rPr lang="en-US" altLang="ko-KR" dirty="0"/>
              <a:t>, D[v]</a:t>
            </a:r>
            <a:r>
              <a:rPr lang="ko-KR" altLang="en-US" dirty="0"/>
              <a:t>를 각 선분의 가중치로 초기화시키고</a:t>
            </a:r>
            <a:r>
              <a:rPr lang="en-US" altLang="ko-KR" dirty="0"/>
              <a:t>, </a:t>
            </a:r>
            <a:r>
              <a:rPr lang="ko-KR" altLang="en-US" dirty="0"/>
              <a:t>나머지 각 점 </a:t>
            </a:r>
            <a:r>
              <a:rPr lang="en-US" altLang="ko-KR" dirty="0"/>
              <a:t>w</a:t>
            </a:r>
            <a:r>
              <a:rPr lang="ko-KR" altLang="en-US" dirty="0"/>
              <a:t>에 대해서</a:t>
            </a:r>
            <a:r>
              <a:rPr lang="en-US" altLang="ko-KR" dirty="0"/>
              <a:t>, D[w]</a:t>
            </a:r>
            <a:r>
              <a:rPr lang="ko-KR" altLang="en-US" dirty="0"/>
              <a:t>는 ∞로 초기화시킨다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en-US" dirty="0"/>
          </a:p>
        </p:txBody>
      </p:sp>
      <p:sp>
        <p:nvSpPr>
          <p:cNvPr id="4" name="타원 3"/>
          <p:cNvSpPr/>
          <p:nvPr/>
        </p:nvSpPr>
        <p:spPr>
          <a:xfrm>
            <a:off x="5390151" y="3609410"/>
            <a:ext cx="646030" cy="85474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3569" y="2996952"/>
            <a:ext cx="28144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/>
                <a:cs typeface="Times New Roman"/>
              </a:rPr>
              <a:t>∞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059794" y="3068960"/>
            <a:ext cx="270988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CC"/>
                </a:solidFill>
                <a:latin typeface="Times New Roman"/>
                <a:cs typeface="Times New Roman"/>
              </a:rPr>
              <a:t>1</a:t>
            </a:r>
            <a:endParaRPr lang="en-US" sz="2400" dirty="0">
              <a:solidFill>
                <a:srgbClr val="0000C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35858" y="4037002"/>
            <a:ext cx="21303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/>
                <a:cs typeface="Times New Roman"/>
              </a:rPr>
              <a:t>0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915778" y="4685074"/>
            <a:ext cx="235004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CC"/>
                </a:solidFill>
                <a:latin typeface="Times New Roman"/>
                <a:cs typeface="Times New Roman"/>
              </a:rPr>
              <a:t>1</a:t>
            </a:r>
            <a:endParaRPr lang="en-US" sz="2400" dirty="0">
              <a:solidFill>
                <a:srgbClr val="0000CC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37369" y="4067780"/>
            <a:ext cx="316761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 New Roman"/>
                <a:cs typeface="Times New Roman"/>
              </a:rPr>
              <a:t>∞</a:t>
            </a:r>
            <a:endParaRPr lang="en-US" altLang="ko-KR" dirty="0"/>
          </a:p>
        </p:txBody>
      </p:sp>
      <p:sp>
        <p:nvSpPr>
          <p:cNvPr id="10" name="TextBox 9"/>
          <p:cNvSpPr txBox="1"/>
          <p:nvPr/>
        </p:nvSpPr>
        <p:spPr>
          <a:xfrm>
            <a:off x="2339752" y="4293096"/>
            <a:ext cx="247567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/>
                <a:cs typeface="Times New Roman"/>
              </a:rPr>
              <a:t>∞</a:t>
            </a:r>
            <a:endParaRPr lang="en-US" sz="20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2339752" y="2880594"/>
            <a:ext cx="3654371" cy="2183768"/>
            <a:chOff x="5098720" y="498881"/>
            <a:chExt cx="3654371" cy="2183768"/>
          </a:xfrm>
        </p:grpSpPr>
        <p:sp>
          <p:nvSpPr>
            <p:cNvPr id="12" name="Oval 4"/>
            <p:cNvSpPr>
              <a:spLocks noChangeArrowheads="1"/>
            </p:cNvSpPr>
            <p:nvPr/>
          </p:nvSpPr>
          <p:spPr bwMode="auto">
            <a:xfrm>
              <a:off x="5651087" y="946023"/>
              <a:ext cx="180000" cy="18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13" name="Oval 5"/>
            <p:cNvSpPr>
              <a:spLocks noChangeArrowheads="1"/>
            </p:cNvSpPr>
            <p:nvPr/>
          </p:nvSpPr>
          <p:spPr bwMode="auto">
            <a:xfrm>
              <a:off x="7632288" y="827198"/>
              <a:ext cx="180000" cy="18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14" name="Oval 6"/>
            <p:cNvSpPr>
              <a:spLocks noChangeArrowheads="1"/>
            </p:cNvSpPr>
            <p:nvPr/>
          </p:nvSpPr>
          <p:spPr bwMode="auto">
            <a:xfrm>
              <a:off x="6336887" y="1555623"/>
              <a:ext cx="180000" cy="180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15" name="Oval 7"/>
            <p:cNvSpPr>
              <a:spLocks noChangeArrowheads="1"/>
            </p:cNvSpPr>
            <p:nvPr/>
          </p:nvSpPr>
          <p:spPr bwMode="auto">
            <a:xfrm>
              <a:off x="5346287" y="2241423"/>
              <a:ext cx="180000" cy="18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16" name="Oval 8"/>
            <p:cNvSpPr>
              <a:spLocks noChangeArrowheads="1"/>
            </p:cNvSpPr>
            <p:nvPr/>
          </p:nvSpPr>
          <p:spPr bwMode="auto">
            <a:xfrm>
              <a:off x="8318086" y="1524667"/>
              <a:ext cx="180000" cy="180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17" name="Oval 9"/>
            <p:cNvSpPr>
              <a:spLocks noChangeArrowheads="1"/>
            </p:cNvSpPr>
            <p:nvPr/>
          </p:nvSpPr>
          <p:spPr bwMode="auto">
            <a:xfrm>
              <a:off x="7909750" y="2241423"/>
              <a:ext cx="180000" cy="18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cxnSp>
          <p:nvCxnSpPr>
            <p:cNvPr id="18" name="AutoShape 10"/>
            <p:cNvCxnSpPr>
              <a:cxnSpLocks noChangeShapeType="1"/>
              <a:stCxn id="12" idx="5"/>
              <a:endCxn id="14" idx="1"/>
            </p:cNvCxnSpPr>
            <p:nvPr/>
          </p:nvCxnSpPr>
          <p:spPr bwMode="auto">
            <a:xfrm>
              <a:off x="5804727" y="1099663"/>
              <a:ext cx="558520" cy="482320"/>
            </a:xfrm>
            <a:prstGeom prst="straightConnector1">
              <a:avLst/>
            </a:prstGeom>
            <a:noFill/>
            <a:ln w="6350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AutoShape 11"/>
            <p:cNvCxnSpPr>
              <a:cxnSpLocks noChangeShapeType="1"/>
              <a:stCxn id="14" idx="3"/>
              <a:endCxn id="15" idx="7"/>
            </p:cNvCxnSpPr>
            <p:nvPr/>
          </p:nvCxnSpPr>
          <p:spPr bwMode="auto">
            <a:xfrm flipH="1">
              <a:off x="5499927" y="1709263"/>
              <a:ext cx="863320" cy="558520"/>
            </a:xfrm>
            <a:prstGeom prst="straightConnector1">
              <a:avLst/>
            </a:prstGeom>
            <a:noFill/>
            <a:ln w="6350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AutoShape 12"/>
            <p:cNvCxnSpPr>
              <a:cxnSpLocks noChangeShapeType="1"/>
              <a:stCxn id="12" idx="3"/>
              <a:endCxn id="15" idx="0"/>
            </p:cNvCxnSpPr>
            <p:nvPr/>
          </p:nvCxnSpPr>
          <p:spPr bwMode="auto">
            <a:xfrm flipH="1">
              <a:off x="5436287" y="1099663"/>
              <a:ext cx="241160" cy="1141760"/>
            </a:xfrm>
            <a:prstGeom prst="straightConnector1">
              <a:avLst/>
            </a:prstGeom>
            <a:noFill/>
            <a:ln w="6350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AutoShape 13"/>
            <p:cNvCxnSpPr>
              <a:cxnSpLocks noChangeShapeType="1"/>
              <a:stCxn id="14" idx="6"/>
              <a:endCxn id="17" idx="1"/>
            </p:cNvCxnSpPr>
            <p:nvPr/>
          </p:nvCxnSpPr>
          <p:spPr bwMode="auto">
            <a:xfrm>
              <a:off x="6516887" y="1645623"/>
              <a:ext cx="1419223" cy="622160"/>
            </a:xfrm>
            <a:prstGeom prst="straightConnector1">
              <a:avLst/>
            </a:prstGeom>
            <a:noFill/>
            <a:ln w="6350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AutoShape 14"/>
            <p:cNvCxnSpPr>
              <a:cxnSpLocks noChangeShapeType="1"/>
              <a:stCxn id="15" idx="6"/>
              <a:endCxn id="17" idx="2"/>
            </p:cNvCxnSpPr>
            <p:nvPr/>
          </p:nvCxnSpPr>
          <p:spPr bwMode="auto">
            <a:xfrm>
              <a:off x="5526287" y="2331423"/>
              <a:ext cx="2383463" cy="0"/>
            </a:xfrm>
            <a:prstGeom prst="straightConnector1">
              <a:avLst/>
            </a:prstGeom>
            <a:noFill/>
            <a:ln w="6350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AutoShape 15"/>
            <p:cNvCxnSpPr>
              <a:cxnSpLocks noChangeShapeType="1"/>
              <a:stCxn id="12" idx="6"/>
              <a:endCxn id="13" idx="2"/>
            </p:cNvCxnSpPr>
            <p:nvPr/>
          </p:nvCxnSpPr>
          <p:spPr bwMode="auto">
            <a:xfrm flipV="1">
              <a:off x="5831087" y="917198"/>
              <a:ext cx="1801201" cy="118825"/>
            </a:xfrm>
            <a:prstGeom prst="straightConnector1">
              <a:avLst/>
            </a:prstGeom>
            <a:noFill/>
            <a:ln w="31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AutoShape 16"/>
            <p:cNvCxnSpPr>
              <a:cxnSpLocks noChangeShapeType="1"/>
              <a:stCxn id="14" idx="7"/>
              <a:endCxn id="13" idx="3"/>
            </p:cNvCxnSpPr>
            <p:nvPr/>
          </p:nvCxnSpPr>
          <p:spPr bwMode="auto">
            <a:xfrm flipV="1">
              <a:off x="6490527" y="980838"/>
              <a:ext cx="1168121" cy="601145"/>
            </a:xfrm>
            <a:prstGeom prst="straightConnector1">
              <a:avLst/>
            </a:prstGeom>
            <a:noFill/>
            <a:ln w="6350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AutoShape 17"/>
            <p:cNvCxnSpPr>
              <a:cxnSpLocks noChangeShapeType="1"/>
              <a:stCxn id="16" idx="1"/>
              <a:endCxn id="13" idx="5"/>
            </p:cNvCxnSpPr>
            <p:nvPr/>
          </p:nvCxnSpPr>
          <p:spPr bwMode="auto">
            <a:xfrm flipH="1" flipV="1">
              <a:off x="7785928" y="980838"/>
              <a:ext cx="558518" cy="570189"/>
            </a:xfrm>
            <a:prstGeom prst="straightConnector1">
              <a:avLst/>
            </a:prstGeom>
            <a:noFill/>
            <a:ln w="6350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AutoShape 18"/>
            <p:cNvCxnSpPr>
              <a:cxnSpLocks noChangeShapeType="1"/>
              <a:stCxn id="17" idx="7"/>
              <a:endCxn id="16" idx="3"/>
            </p:cNvCxnSpPr>
            <p:nvPr/>
          </p:nvCxnSpPr>
          <p:spPr bwMode="auto">
            <a:xfrm flipV="1">
              <a:off x="8063390" y="1678307"/>
              <a:ext cx="281056" cy="589476"/>
            </a:xfrm>
            <a:prstGeom prst="straightConnector1">
              <a:avLst/>
            </a:prstGeom>
            <a:noFill/>
            <a:ln w="6350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직선 연결선 26"/>
            <p:cNvCxnSpPr>
              <a:stCxn id="13" idx="4"/>
              <a:endCxn id="17" idx="0"/>
            </p:cNvCxnSpPr>
            <p:nvPr/>
          </p:nvCxnSpPr>
          <p:spPr>
            <a:xfrm>
              <a:off x="7722288" y="1007198"/>
              <a:ext cx="277462" cy="1234225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 Box 21"/>
            <p:cNvSpPr txBox="1">
              <a:spLocks noChangeArrowheads="1"/>
            </p:cNvSpPr>
            <p:nvPr/>
          </p:nvSpPr>
          <p:spPr bwMode="auto">
            <a:xfrm>
              <a:off x="5437713" y="623417"/>
              <a:ext cx="309562" cy="366713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en-US" altLang="ko-KR" sz="1800" dirty="0" smtClean="0">
                  <a:ea typeface="굴림" pitchFamily="50" charset="-127"/>
                </a:rPr>
                <a:t>a</a:t>
              </a:r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29" name="Text Box 21"/>
            <p:cNvSpPr txBox="1">
              <a:spLocks noChangeArrowheads="1"/>
            </p:cNvSpPr>
            <p:nvPr/>
          </p:nvSpPr>
          <p:spPr bwMode="auto">
            <a:xfrm>
              <a:off x="7534536" y="498881"/>
              <a:ext cx="312906" cy="3693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en-US" altLang="ko-KR" sz="1800" dirty="0" smtClean="0">
                  <a:ea typeface="굴림" pitchFamily="50" charset="-127"/>
                </a:rPr>
                <a:t>b</a:t>
              </a:r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30" name="Text Box 21"/>
            <p:cNvSpPr txBox="1">
              <a:spLocks noChangeArrowheads="1"/>
            </p:cNvSpPr>
            <p:nvPr/>
          </p:nvSpPr>
          <p:spPr bwMode="auto">
            <a:xfrm>
              <a:off x="8462627" y="1344627"/>
              <a:ext cx="290464" cy="3693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en-US" altLang="ko-KR" sz="1800" dirty="0" smtClean="0">
                  <a:ea typeface="굴림" pitchFamily="50" charset="-127"/>
                </a:rPr>
                <a:t>c</a:t>
              </a:r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31" name="Text Box 21"/>
            <p:cNvSpPr txBox="1">
              <a:spLocks noChangeArrowheads="1"/>
            </p:cNvSpPr>
            <p:nvPr/>
          </p:nvSpPr>
          <p:spPr bwMode="auto">
            <a:xfrm>
              <a:off x="6300192" y="1167246"/>
              <a:ext cx="312906" cy="3693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en-US" altLang="ko-KR" sz="1800" dirty="0" smtClean="0">
                  <a:ea typeface="굴림" pitchFamily="50" charset="-127"/>
                </a:rPr>
                <a:t>d</a:t>
              </a:r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32" name="Text Box 21"/>
            <p:cNvSpPr txBox="1">
              <a:spLocks noChangeArrowheads="1"/>
            </p:cNvSpPr>
            <p:nvPr/>
          </p:nvSpPr>
          <p:spPr bwMode="auto">
            <a:xfrm flipH="1">
              <a:off x="5098720" y="2277075"/>
              <a:ext cx="312088" cy="366713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en-US" altLang="ko-KR" sz="1800" dirty="0" smtClean="0">
                  <a:ea typeface="굴림" pitchFamily="50" charset="-127"/>
                </a:rPr>
                <a:t>e</a:t>
              </a:r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33" name="Text Box 21"/>
            <p:cNvSpPr txBox="1">
              <a:spLocks noChangeArrowheads="1"/>
            </p:cNvSpPr>
            <p:nvPr/>
          </p:nvSpPr>
          <p:spPr bwMode="auto">
            <a:xfrm>
              <a:off x="8019917" y="2313317"/>
              <a:ext cx="258404" cy="3693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en-US" altLang="ko-KR" sz="1800" dirty="0" smtClean="0">
                  <a:ea typeface="굴림" pitchFamily="50" charset="-127"/>
                </a:rPr>
                <a:t>f</a:t>
              </a:r>
              <a:endParaRPr lang="en-US" altLang="ko-KR" sz="1800" dirty="0">
                <a:ea typeface="굴림" pitchFamily="50" charset="-127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5703659" y="3141010"/>
            <a:ext cx="499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Footer Placeholder 3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36" name="Slide Number Placeholder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4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ko-KR" dirty="0"/>
              <a:t>Line </a:t>
            </a:r>
            <a:r>
              <a:rPr lang="en-US" altLang="ko-KR" dirty="0" smtClean="0"/>
              <a:t>7:</a:t>
            </a:r>
            <a:r>
              <a:rPr lang="ko-KR" altLang="en-US" dirty="0" smtClean="0"/>
              <a:t> </a:t>
            </a:r>
            <a:r>
              <a:rPr lang="en-US" altLang="ko-KR" dirty="0"/>
              <a:t>T={c}</a:t>
            </a:r>
            <a:r>
              <a:rPr lang="ko-KR" altLang="en-US" dirty="0"/>
              <a:t>로 </a:t>
            </a:r>
            <a:r>
              <a:rPr lang="ko-KR" altLang="en-US" dirty="0" smtClean="0"/>
              <a:t>초기화한다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en-US" altLang="ko-KR" dirty="0"/>
              <a:t>Line 8</a:t>
            </a:r>
            <a:r>
              <a:rPr lang="ko-KR" altLang="en-US" dirty="0"/>
              <a:t>의 </a:t>
            </a:r>
            <a:r>
              <a:rPr lang="en-US" altLang="ko-KR" dirty="0"/>
              <a:t>while-</a:t>
            </a:r>
            <a:r>
              <a:rPr lang="ko-KR" altLang="en-US" dirty="0"/>
              <a:t>루프의 조건이 ‘참’이다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현재 </a:t>
            </a:r>
            <a:r>
              <a:rPr lang="en-US" altLang="ko-KR" dirty="0"/>
              <a:t>T</a:t>
            </a:r>
            <a:r>
              <a:rPr lang="ko-KR" altLang="en-US" dirty="0"/>
              <a:t>에는 점 </a:t>
            </a:r>
            <a:r>
              <a:rPr lang="en-US" altLang="ko-KR" dirty="0"/>
              <a:t>c</a:t>
            </a:r>
            <a:r>
              <a:rPr lang="ko-KR" altLang="en-US" dirty="0"/>
              <a:t>만이 있다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en-US" altLang="ko-KR" dirty="0"/>
              <a:t>line 9</a:t>
            </a:r>
            <a:r>
              <a:rPr lang="ko-KR" altLang="en-US" dirty="0"/>
              <a:t>에서 </a:t>
            </a:r>
            <a:r>
              <a:rPr lang="en-US" altLang="ko-KR" dirty="0"/>
              <a:t>T</a:t>
            </a:r>
            <a:r>
              <a:rPr lang="ko-KR" altLang="en-US" dirty="0"/>
              <a:t>에 속하지 않은 각 점 </a:t>
            </a:r>
            <a:r>
              <a:rPr lang="en-US" altLang="ko-KR" dirty="0"/>
              <a:t>v</a:t>
            </a:r>
            <a:r>
              <a:rPr lang="ko-KR" altLang="en-US" dirty="0"/>
              <a:t>에 대하여</a:t>
            </a:r>
            <a:r>
              <a:rPr lang="en-US" altLang="ko-KR" dirty="0"/>
              <a:t>, D[v]</a:t>
            </a:r>
            <a:r>
              <a:rPr lang="ko-KR" altLang="en-US" dirty="0"/>
              <a:t>가 최소인 점 </a:t>
            </a:r>
            <a:r>
              <a:rPr lang="en-US" altLang="ko-KR" dirty="0" err="1"/>
              <a:t>v</a:t>
            </a:r>
            <a:r>
              <a:rPr lang="en-US" altLang="ko-KR" baseline="-25000" dirty="0" err="1"/>
              <a:t>min</a:t>
            </a:r>
            <a:r>
              <a:rPr lang="ko-KR" altLang="en-US" dirty="0"/>
              <a:t>을 선택한다</a:t>
            </a:r>
            <a:r>
              <a:rPr lang="en-US" altLang="ko-KR" dirty="0"/>
              <a:t>. D[b]=D[f]=1</a:t>
            </a:r>
            <a:r>
              <a:rPr lang="ko-KR" altLang="en-US" dirty="0"/>
              <a:t>로서 최소값이므로 점 </a:t>
            </a:r>
            <a:r>
              <a:rPr lang="en-US" altLang="ko-KR" dirty="0"/>
              <a:t>b</a:t>
            </a:r>
            <a:r>
              <a:rPr lang="ko-KR" altLang="en-US" dirty="0"/>
              <a:t>나 점 </a:t>
            </a:r>
            <a:r>
              <a:rPr lang="en-US" altLang="ko-KR" dirty="0"/>
              <a:t>f </a:t>
            </a:r>
            <a:r>
              <a:rPr lang="ko-KR" altLang="en-US" dirty="0" smtClean="0"/>
              <a:t>중 택일</a:t>
            </a:r>
            <a:r>
              <a:rPr lang="en-US" altLang="ko-KR" dirty="0" smtClean="0"/>
              <a:t>. </a:t>
            </a:r>
            <a:r>
              <a:rPr lang="ko-KR" altLang="en-US" dirty="0"/>
              <a:t>여기서는 점 </a:t>
            </a:r>
            <a:r>
              <a:rPr lang="en-US" altLang="ko-KR" dirty="0"/>
              <a:t>b</a:t>
            </a:r>
            <a:r>
              <a:rPr lang="ko-KR" altLang="en-US" dirty="0"/>
              <a:t>를 선택하자</a:t>
            </a:r>
            <a:r>
              <a:rPr lang="en-US" altLang="ko-KR" dirty="0"/>
              <a:t>. </a:t>
            </a:r>
            <a:r>
              <a:rPr lang="ko-KR" altLang="en-US" dirty="0"/>
              <a:t>따라서 점 </a:t>
            </a:r>
            <a:r>
              <a:rPr lang="en-US" altLang="ko-KR" dirty="0"/>
              <a:t>b</a:t>
            </a:r>
            <a:r>
              <a:rPr lang="ko-KR" altLang="en-US" dirty="0"/>
              <a:t>와 선분 </a:t>
            </a:r>
            <a:r>
              <a:rPr lang="en-US" altLang="ko-KR" dirty="0"/>
              <a:t>(</a:t>
            </a:r>
            <a:r>
              <a:rPr lang="en-US" altLang="ko-KR" dirty="0" err="1"/>
              <a:t>c,b</a:t>
            </a:r>
            <a:r>
              <a:rPr lang="en-US" altLang="ko-KR" dirty="0"/>
              <a:t>)</a:t>
            </a:r>
            <a:r>
              <a:rPr lang="ko-KR" altLang="en-US" dirty="0"/>
              <a:t>가 </a:t>
            </a:r>
            <a:r>
              <a:rPr lang="en-US" altLang="ko-KR" dirty="0"/>
              <a:t>T</a:t>
            </a:r>
            <a:r>
              <a:rPr lang="ko-KR" altLang="en-US" dirty="0"/>
              <a:t>에 추가된다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dirty="0"/>
          </a:p>
        </p:txBody>
      </p:sp>
      <p:sp>
        <p:nvSpPr>
          <p:cNvPr id="4" name="타원 3"/>
          <p:cNvSpPr/>
          <p:nvPr/>
        </p:nvSpPr>
        <p:spPr>
          <a:xfrm rot="2488186">
            <a:off x="4806617" y="3735915"/>
            <a:ext cx="1845754" cy="82365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613382" y="5317725"/>
            <a:ext cx="28133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/>
                <a:cs typeface="Times New Roman"/>
              </a:rPr>
              <a:t>1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962138" y="4644829"/>
            <a:ext cx="192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Times New Roman"/>
                <a:cs typeface="Times New Roman"/>
              </a:rPr>
              <a:t>∞</a:t>
            </a:r>
            <a:endParaRPr lang="en-US" altLang="ko-KR" sz="2000" dirty="0"/>
          </a:p>
        </p:txBody>
      </p:sp>
      <p:grpSp>
        <p:nvGrpSpPr>
          <p:cNvPr id="7" name="그룹 6"/>
          <p:cNvGrpSpPr/>
          <p:nvPr/>
        </p:nvGrpSpPr>
        <p:grpSpPr>
          <a:xfrm>
            <a:off x="2712352" y="3406475"/>
            <a:ext cx="3659848" cy="2144907"/>
            <a:chOff x="5098720" y="498881"/>
            <a:chExt cx="3659848" cy="2144907"/>
          </a:xfrm>
        </p:grpSpPr>
        <p:sp>
          <p:nvSpPr>
            <p:cNvPr id="8" name="Oval 5"/>
            <p:cNvSpPr>
              <a:spLocks noChangeArrowheads="1"/>
            </p:cNvSpPr>
            <p:nvPr/>
          </p:nvSpPr>
          <p:spPr bwMode="auto">
            <a:xfrm>
              <a:off x="7632288" y="827198"/>
              <a:ext cx="180000" cy="18000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9" name="Oval 6"/>
            <p:cNvSpPr>
              <a:spLocks noChangeArrowheads="1"/>
            </p:cNvSpPr>
            <p:nvPr/>
          </p:nvSpPr>
          <p:spPr bwMode="auto">
            <a:xfrm>
              <a:off x="6336887" y="1555623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5346287" y="2241423"/>
              <a:ext cx="180000" cy="18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11" name="Oval 8"/>
            <p:cNvSpPr>
              <a:spLocks noChangeArrowheads="1"/>
            </p:cNvSpPr>
            <p:nvPr/>
          </p:nvSpPr>
          <p:spPr bwMode="auto">
            <a:xfrm>
              <a:off x="8318086" y="1524667"/>
              <a:ext cx="180000" cy="180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12" name="Oval 9"/>
            <p:cNvSpPr>
              <a:spLocks noChangeArrowheads="1"/>
            </p:cNvSpPr>
            <p:nvPr/>
          </p:nvSpPr>
          <p:spPr bwMode="auto">
            <a:xfrm>
              <a:off x="7909750" y="2241423"/>
              <a:ext cx="180000" cy="18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cxnSp>
          <p:nvCxnSpPr>
            <p:cNvPr id="13" name="AutoShape 11"/>
            <p:cNvCxnSpPr>
              <a:cxnSpLocks noChangeShapeType="1"/>
              <a:stCxn id="9" idx="3"/>
              <a:endCxn id="10" idx="7"/>
            </p:cNvCxnSpPr>
            <p:nvPr/>
          </p:nvCxnSpPr>
          <p:spPr bwMode="auto">
            <a:xfrm flipH="1">
              <a:off x="5499927" y="1709263"/>
              <a:ext cx="863320" cy="558520"/>
            </a:xfrm>
            <a:prstGeom prst="straightConnector1">
              <a:avLst/>
            </a:prstGeom>
            <a:noFill/>
            <a:ln w="6350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AutoShape 12"/>
            <p:cNvCxnSpPr>
              <a:cxnSpLocks noChangeShapeType="1"/>
              <a:endCxn id="10" idx="0"/>
            </p:cNvCxnSpPr>
            <p:nvPr/>
          </p:nvCxnSpPr>
          <p:spPr bwMode="auto">
            <a:xfrm flipH="1">
              <a:off x="5436287" y="1099663"/>
              <a:ext cx="241160" cy="1141760"/>
            </a:xfrm>
            <a:prstGeom prst="straightConnector1">
              <a:avLst/>
            </a:prstGeom>
            <a:noFill/>
            <a:ln w="6350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AutoShape 13"/>
            <p:cNvCxnSpPr>
              <a:cxnSpLocks noChangeShapeType="1"/>
              <a:stCxn id="9" idx="6"/>
              <a:endCxn id="12" idx="1"/>
            </p:cNvCxnSpPr>
            <p:nvPr/>
          </p:nvCxnSpPr>
          <p:spPr bwMode="auto">
            <a:xfrm>
              <a:off x="6516887" y="1645623"/>
              <a:ext cx="1419223" cy="622160"/>
            </a:xfrm>
            <a:prstGeom prst="straightConnector1">
              <a:avLst/>
            </a:prstGeom>
            <a:noFill/>
            <a:ln w="6350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AutoShape 14"/>
            <p:cNvCxnSpPr>
              <a:cxnSpLocks noChangeShapeType="1"/>
              <a:stCxn id="10" idx="6"/>
              <a:endCxn id="12" idx="2"/>
            </p:cNvCxnSpPr>
            <p:nvPr/>
          </p:nvCxnSpPr>
          <p:spPr bwMode="auto">
            <a:xfrm>
              <a:off x="5526287" y="2331423"/>
              <a:ext cx="2383463" cy="0"/>
            </a:xfrm>
            <a:prstGeom prst="straightConnector1">
              <a:avLst/>
            </a:prstGeom>
            <a:noFill/>
            <a:ln w="6350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AutoShape 15"/>
            <p:cNvCxnSpPr>
              <a:cxnSpLocks noChangeShapeType="1"/>
              <a:endCxn id="8" idx="2"/>
            </p:cNvCxnSpPr>
            <p:nvPr/>
          </p:nvCxnSpPr>
          <p:spPr bwMode="auto">
            <a:xfrm flipV="1">
              <a:off x="5831087" y="917198"/>
              <a:ext cx="1801201" cy="118825"/>
            </a:xfrm>
            <a:prstGeom prst="straightConnector1">
              <a:avLst/>
            </a:prstGeom>
            <a:noFill/>
            <a:ln w="31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AutoShape 16"/>
            <p:cNvCxnSpPr>
              <a:cxnSpLocks noChangeShapeType="1"/>
              <a:stCxn id="9" idx="7"/>
              <a:endCxn id="8" idx="3"/>
            </p:cNvCxnSpPr>
            <p:nvPr/>
          </p:nvCxnSpPr>
          <p:spPr bwMode="auto">
            <a:xfrm flipV="1">
              <a:off x="6490527" y="980838"/>
              <a:ext cx="1168121" cy="601145"/>
            </a:xfrm>
            <a:prstGeom prst="straightConnector1">
              <a:avLst/>
            </a:prstGeom>
            <a:noFill/>
            <a:ln w="6350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AutoShape 17"/>
            <p:cNvCxnSpPr>
              <a:cxnSpLocks noChangeShapeType="1"/>
              <a:stCxn id="11" idx="1"/>
              <a:endCxn id="8" idx="5"/>
            </p:cNvCxnSpPr>
            <p:nvPr/>
          </p:nvCxnSpPr>
          <p:spPr bwMode="auto">
            <a:xfrm flipH="1" flipV="1">
              <a:off x="7785928" y="980838"/>
              <a:ext cx="558518" cy="57018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AutoShape 18"/>
            <p:cNvCxnSpPr>
              <a:cxnSpLocks noChangeShapeType="1"/>
              <a:stCxn id="12" idx="7"/>
              <a:endCxn id="11" idx="3"/>
            </p:cNvCxnSpPr>
            <p:nvPr/>
          </p:nvCxnSpPr>
          <p:spPr bwMode="auto">
            <a:xfrm flipV="1">
              <a:off x="8063390" y="1678307"/>
              <a:ext cx="281056" cy="589476"/>
            </a:xfrm>
            <a:prstGeom prst="straightConnector1">
              <a:avLst/>
            </a:prstGeom>
            <a:noFill/>
            <a:ln w="19050">
              <a:solidFill>
                <a:srgbClr val="0000CC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직선 연결선 20"/>
            <p:cNvCxnSpPr>
              <a:stCxn id="8" idx="4"/>
              <a:endCxn id="12" idx="0"/>
            </p:cNvCxnSpPr>
            <p:nvPr/>
          </p:nvCxnSpPr>
          <p:spPr>
            <a:xfrm>
              <a:off x="7722288" y="1007198"/>
              <a:ext cx="277462" cy="1234225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 Box 21"/>
            <p:cNvSpPr txBox="1">
              <a:spLocks noChangeArrowheads="1"/>
            </p:cNvSpPr>
            <p:nvPr/>
          </p:nvSpPr>
          <p:spPr bwMode="auto">
            <a:xfrm>
              <a:off x="5437713" y="623417"/>
              <a:ext cx="309562" cy="366713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en-US" altLang="ko-KR" sz="1800" dirty="0" smtClean="0">
                  <a:ea typeface="굴림" pitchFamily="50" charset="-127"/>
                </a:rPr>
                <a:t>a</a:t>
              </a:r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23" name="Text Box 21"/>
            <p:cNvSpPr txBox="1">
              <a:spLocks noChangeArrowheads="1"/>
            </p:cNvSpPr>
            <p:nvPr/>
          </p:nvSpPr>
          <p:spPr bwMode="auto">
            <a:xfrm>
              <a:off x="7534536" y="498881"/>
              <a:ext cx="312906" cy="3693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en-US" altLang="ko-KR" sz="1800" dirty="0" smtClean="0">
                  <a:ea typeface="굴림" pitchFamily="50" charset="-127"/>
                </a:rPr>
                <a:t>b</a:t>
              </a:r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24" name="Text Box 21"/>
            <p:cNvSpPr txBox="1">
              <a:spLocks noChangeArrowheads="1"/>
            </p:cNvSpPr>
            <p:nvPr/>
          </p:nvSpPr>
          <p:spPr bwMode="auto">
            <a:xfrm>
              <a:off x="8468104" y="1301661"/>
              <a:ext cx="290464" cy="3693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en-US" altLang="ko-KR" sz="1800" dirty="0" smtClean="0">
                  <a:ea typeface="굴림" pitchFamily="50" charset="-127"/>
                </a:rPr>
                <a:t>c</a:t>
              </a:r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25" name="Text Box 21"/>
            <p:cNvSpPr txBox="1">
              <a:spLocks noChangeArrowheads="1"/>
            </p:cNvSpPr>
            <p:nvPr/>
          </p:nvSpPr>
          <p:spPr bwMode="auto">
            <a:xfrm>
              <a:off x="6300192" y="1167246"/>
              <a:ext cx="312906" cy="3693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en-US" altLang="ko-KR" sz="1800" dirty="0" smtClean="0">
                  <a:ea typeface="굴림" pitchFamily="50" charset="-127"/>
                </a:rPr>
                <a:t>d</a:t>
              </a:r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26" name="Text Box 21"/>
            <p:cNvSpPr txBox="1">
              <a:spLocks noChangeArrowheads="1"/>
            </p:cNvSpPr>
            <p:nvPr/>
          </p:nvSpPr>
          <p:spPr bwMode="auto">
            <a:xfrm flipH="1">
              <a:off x="5098720" y="2277075"/>
              <a:ext cx="312088" cy="366713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en-US" altLang="ko-KR" sz="1800" dirty="0" smtClean="0">
                  <a:ea typeface="굴림" pitchFamily="50" charset="-127"/>
                </a:rPr>
                <a:t>e</a:t>
              </a:r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27" name="Text Box 21"/>
            <p:cNvSpPr txBox="1">
              <a:spLocks noChangeArrowheads="1"/>
            </p:cNvSpPr>
            <p:nvPr/>
          </p:nvSpPr>
          <p:spPr bwMode="auto">
            <a:xfrm>
              <a:off x="8215244" y="2201517"/>
              <a:ext cx="258404" cy="3693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en-US" altLang="ko-KR" sz="1800" dirty="0" smtClean="0">
                  <a:ea typeface="굴림" pitchFamily="50" charset="-127"/>
                </a:rPr>
                <a:t>f</a:t>
              </a:r>
              <a:endParaRPr lang="en-US" altLang="ko-KR" sz="1800" dirty="0">
                <a:ea typeface="굴림" pitchFamily="50" charset="-127"/>
              </a:endParaRPr>
            </a:p>
          </p:txBody>
        </p:sp>
      </p:grpSp>
      <p:sp>
        <p:nvSpPr>
          <p:cNvPr id="28" name="Oval 5"/>
          <p:cNvSpPr>
            <a:spLocks noChangeArrowheads="1"/>
          </p:cNvSpPr>
          <p:nvPr/>
        </p:nvSpPr>
        <p:spPr bwMode="auto">
          <a:xfrm>
            <a:off x="3270907" y="3896460"/>
            <a:ext cx="180000" cy="1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1800" dirty="0">
              <a:ea typeface="굴림" pitchFamily="50" charset="-127"/>
            </a:endParaRPr>
          </a:p>
        </p:txBody>
      </p:sp>
      <p:cxnSp>
        <p:nvCxnSpPr>
          <p:cNvPr id="29" name="AutoShape 13"/>
          <p:cNvCxnSpPr>
            <a:cxnSpLocks noChangeShapeType="1"/>
            <a:endCxn id="9" idx="1"/>
          </p:cNvCxnSpPr>
          <p:nvPr/>
        </p:nvCxnSpPr>
        <p:spPr bwMode="auto">
          <a:xfrm>
            <a:off x="3450907" y="4057729"/>
            <a:ext cx="525972" cy="431848"/>
          </a:xfrm>
          <a:prstGeom prst="straightConnector1">
            <a:avLst/>
          </a:prstGeom>
          <a:noFill/>
          <a:ln w="635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TextBox 29"/>
          <p:cNvSpPr txBox="1"/>
          <p:nvPr/>
        </p:nvSpPr>
        <p:spPr>
          <a:xfrm>
            <a:off x="6068619" y="4442602"/>
            <a:ext cx="281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/>
                <a:cs typeface="Times New Roman"/>
              </a:rPr>
              <a:t>0</a:t>
            </a:r>
            <a:endParaRPr lang="en-US" sz="2000" dirty="0"/>
          </a:p>
        </p:txBody>
      </p:sp>
      <p:sp>
        <p:nvSpPr>
          <p:cNvPr id="31" name="TextBox 30"/>
          <p:cNvSpPr txBox="1"/>
          <p:nvPr/>
        </p:nvSpPr>
        <p:spPr>
          <a:xfrm>
            <a:off x="2699792" y="4881680"/>
            <a:ext cx="281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imes New Roman"/>
                <a:cs typeface="Times New Roman"/>
              </a:rPr>
              <a:t>∞</a:t>
            </a:r>
            <a:endParaRPr lang="en-US" sz="2000"/>
          </a:p>
        </p:txBody>
      </p:sp>
      <p:sp>
        <p:nvSpPr>
          <p:cNvPr id="32" name="TextBox 31"/>
          <p:cNvSpPr txBox="1"/>
          <p:nvPr/>
        </p:nvSpPr>
        <p:spPr>
          <a:xfrm>
            <a:off x="3347864" y="3543507"/>
            <a:ext cx="281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imes New Roman"/>
                <a:cs typeface="Times New Roman"/>
              </a:rPr>
              <a:t>∞</a:t>
            </a:r>
            <a:endParaRPr lang="en-US" sz="2000"/>
          </a:p>
        </p:txBody>
      </p:sp>
      <p:sp>
        <p:nvSpPr>
          <p:cNvPr id="33" name="TextBox 32"/>
          <p:cNvSpPr txBox="1"/>
          <p:nvPr/>
        </p:nvSpPr>
        <p:spPr>
          <a:xfrm>
            <a:off x="5496636" y="3552980"/>
            <a:ext cx="281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/>
                <a:cs typeface="Times New Roman"/>
              </a:rPr>
              <a:t>1</a:t>
            </a:r>
            <a:endParaRPr lang="en-US" sz="2000" dirty="0"/>
          </a:p>
        </p:txBody>
      </p:sp>
      <p:sp>
        <p:nvSpPr>
          <p:cNvPr id="34" name="TextBox 33"/>
          <p:cNvSpPr txBox="1"/>
          <p:nvPr/>
        </p:nvSpPr>
        <p:spPr>
          <a:xfrm>
            <a:off x="3111981" y="5422699"/>
            <a:ext cx="2534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/>
              <a:t>= min{</a:t>
            </a:r>
            <a:r>
              <a:rPr lang="en-US" altLang="ko-KR" dirty="0">
                <a:latin typeface="Times New Roman"/>
                <a:cs typeface="Times New Roman"/>
              </a:rPr>
              <a:t>∞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00CC"/>
                </a:solidFill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dirty="0">
                <a:latin typeface="Times New Roman"/>
                <a:cs typeface="Times New Roman"/>
              </a:rPr>
              <a:t>∞, ∞, </a:t>
            </a:r>
            <a:r>
              <a:rPr lang="en-US" dirty="0" smtClean="0">
                <a:latin typeface="Times New Roman"/>
                <a:cs typeface="Times New Roman"/>
              </a:rPr>
              <a:t>1</a:t>
            </a: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992907" y="3552980"/>
            <a:ext cx="499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" name="Footer Placeholder 3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82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3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ko-KR" dirty="0"/>
              <a:t>Line </a:t>
            </a:r>
            <a:r>
              <a:rPr lang="en-US" altLang="ko-KR" dirty="0" smtClean="0"/>
              <a:t>10~12:</a:t>
            </a:r>
            <a:r>
              <a:rPr lang="ko-KR" altLang="en-US" dirty="0" smtClean="0"/>
              <a:t> </a:t>
            </a:r>
            <a:r>
              <a:rPr lang="ko-KR" altLang="en-US" dirty="0"/>
              <a:t>점 </a:t>
            </a:r>
            <a:r>
              <a:rPr lang="en-US" altLang="ko-KR" dirty="0"/>
              <a:t>b</a:t>
            </a:r>
            <a:r>
              <a:rPr lang="ko-KR" altLang="en-US" dirty="0"/>
              <a:t>에 연결된 점 </a:t>
            </a: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d</a:t>
            </a:r>
            <a:r>
              <a:rPr lang="ko-KR" altLang="en-US" dirty="0"/>
              <a:t>의 </a:t>
            </a:r>
            <a:r>
              <a:rPr lang="en-US" altLang="ko-KR" dirty="0"/>
              <a:t>D[a]</a:t>
            </a:r>
            <a:r>
              <a:rPr lang="ko-KR" altLang="en-US" dirty="0"/>
              <a:t>와 </a:t>
            </a:r>
            <a:r>
              <a:rPr lang="en-US" altLang="ko-KR" dirty="0"/>
              <a:t>D[b]</a:t>
            </a:r>
            <a:r>
              <a:rPr lang="ko-KR" altLang="en-US" dirty="0"/>
              <a:t>를 각각 </a:t>
            </a:r>
            <a:r>
              <a:rPr lang="en-US" altLang="ko-KR" dirty="0"/>
              <a:t>3</a:t>
            </a:r>
            <a:r>
              <a:rPr lang="ko-KR" altLang="en-US" dirty="0"/>
              <a:t>과 </a:t>
            </a:r>
            <a:r>
              <a:rPr lang="en-US" altLang="ko-KR" dirty="0"/>
              <a:t>4</a:t>
            </a:r>
            <a:r>
              <a:rPr lang="ko-KR" altLang="en-US" dirty="0"/>
              <a:t>로 갱신한다</a:t>
            </a:r>
            <a:r>
              <a:rPr lang="en-US" altLang="ko-KR" dirty="0"/>
              <a:t>. </a:t>
            </a:r>
            <a:r>
              <a:rPr lang="ko-KR" altLang="en-US" dirty="0"/>
              <a:t>점 </a:t>
            </a:r>
            <a:r>
              <a:rPr lang="en-US" altLang="ko-KR" dirty="0"/>
              <a:t>f</a:t>
            </a:r>
            <a:r>
              <a:rPr lang="ko-KR" altLang="en-US" dirty="0"/>
              <a:t>는 점 </a:t>
            </a:r>
            <a:r>
              <a:rPr lang="en-US" altLang="ko-KR" dirty="0"/>
              <a:t>b</a:t>
            </a:r>
            <a:r>
              <a:rPr lang="ko-KR" altLang="en-US" dirty="0"/>
              <a:t>와 선분으로 연결은 되어있으나</a:t>
            </a:r>
            <a:r>
              <a:rPr lang="en-US" altLang="ko-KR" dirty="0"/>
              <a:t>, </a:t>
            </a:r>
            <a:r>
              <a:rPr lang="ko-KR" altLang="en-US" dirty="0"/>
              <a:t>선분 </a:t>
            </a:r>
            <a:r>
              <a:rPr lang="en-US" altLang="ko-KR" dirty="0"/>
              <a:t>(</a:t>
            </a:r>
            <a:r>
              <a:rPr lang="en-US" altLang="ko-KR" dirty="0" err="1"/>
              <a:t>b,f</a:t>
            </a:r>
            <a:r>
              <a:rPr lang="en-US" altLang="ko-KR" dirty="0"/>
              <a:t>)</a:t>
            </a:r>
            <a:r>
              <a:rPr lang="ko-KR" altLang="en-US" dirty="0"/>
              <a:t>의 가중치인 </a:t>
            </a:r>
            <a:r>
              <a:rPr lang="en-US" altLang="ko-KR" dirty="0"/>
              <a:t>2</a:t>
            </a:r>
            <a:r>
              <a:rPr lang="ko-KR" altLang="en-US" dirty="0"/>
              <a:t>가 현재 </a:t>
            </a:r>
            <a:r>
              <a:rPr lang="en-US" altLang="ko-KR" dirty="0"/>
              <a:t>D[f]</a:t>
            </a:r>
            <a:r>
              <a:rPr lang="ko-KR" altLang="en-US" dirty="0"/>
              <a:t>보다 크므로 </a:t>
            </a:r>
            <a:r>
              <a:rPr lang="en-US" altLang="ko-KR" dirty="0"/>
              <a:t>D[f]</a:t>
            </a:r>
            <a:r>
              <a:rPr lang="ko-KR" altLang="en-US" dirty="0"/>
              <a:t>를 </a:t>
            </a:r>
            <a:r>
              <a:rPr lang="ko-KR" altLang="en-US" dirty="0" err="1" smtClean="0"/>
              <a:t>갱신안됨</a:t>
            </a:r>
            <a:r>
              <a:rPr lang="en-US" altLang="ko-KR" dirty="0" smtClean="0"/>
              <a:t> </a:t>
            </a:r>
            <a:endParaRPr lang="ko-KR" alt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75856" y="3601668"/>
            <a:ext cx="281339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CC"/>
                </a:solidFill>
                <a:latin typeface="Times New Roman"/>
                <a:cs typeface="Times New Roman"/>
              </a:rPr>
              <a:t>3</a:t>
            </a:r>
            <a:endParaRPr lang="en-US" sz="2400" dirty="0">
              <a:solidFill>
                <a:srgbClr val="0000CC"/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 rot="2488186">
            <a:off x="4654371" y="3720886"/>
            <a:ext cx="1845754" cy="82365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606811" y="5067275"/>
            <a:ext cx="28133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/>
                <a:cs typeface="Times New Roman"/>
              </a:rPr>
              <a:t>1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3890130" y="4702990"/>
            <a:ext cx="192528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0000CC"/>
                </a:solidFill>
                <a:latin typeface="Times New Roman"/>
                <a:cs typeface="Times New Roman"/>
              </a:rPr>
              <a:t>4</a:t>
            </a:r>
            <a:endParaRPr lang="en-US" altLang="ko-KR" sz="2400" dirty="0">
              <a:solidFill>
                <a:srgbClr val="0000CC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640344" y="3464636"/>
            <a:ext cx="3659848" cy="2239050"/>
            <a:chOff x="5284286" y="1368426"/>
            <a:chExt cx="3659848" cy="2239050"/>
          </a:xfrm>
        </p:grpSpPr>
        <p:grpSp>
          <p:nvGrpSpPr>
            <p:cNvPr id="9" name="그룹 8"/>
            <p:cNvGrpSpPr/>
            <p:nvPr/>
          </p:nvGrpSpPr>
          <p:grpSpPr>
            <a:xfrm>
              <a:off x="5284286" y="1368426"/>
              <a:ext cx="3659848" cy="2239050"/>
              <a:chOff x="5098720" y="498881"/>
              <a:chExt cx="3659848" cy="2239050"/>
            </a:xfrm>
          </p:grpSpPr>
          <p:sp>
            <p:nvSpPr>
              <p:cNvPr id="11" name="Oval 5"/>
              <p:cNvSpPr>
                <a:spLocks noChangeArrowheads="1"/>
              </p:cNvSpPr>
              <p:nvPr/>
            </p:nvSpPr>
            <p:spPr bwMode="auto">
              <a:xfrm>
                <a:off x="7632288" y="827198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endParaRPr lang="en-US" altLang="ko-KR" sz="1800" dirty="0">
                  <a:ea typeface="굴림" pitchFamily="50" charset="-127"/>
                </a:endParaRPr>
              </a:p>
            </p:txBody>
          </p:sp>
          <p:sp>
            <p:nvSpPr>
              <p:cNvPr id="12" name="Oval 6"/>
              <p:cNvSpPr>
                <a:spLocks noChangeArrowheads="1"/>
              </p:cNvSpPr>
              <p:nvPr/>
            </p:nvSpPr>
            <p:spPr bwMode="auto">
              <a:xfrm>
                <a:off x="6336887" y="1555623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endParaRPr lang="en-US" altLang="ko-KR" sz="1800" dirty="0">
                  <a:ea typeface="굴림" pitchFamily="50" charset="-127"/>
                </a:endParaRPr>
              </a:p>
            </p:txBody>
          </p:sp>
          <p:sp>
            <p:nvSpPr>
              <p:cNvPr id="13" name="Oval 7"/>
              <p:cNvSpPr>
                <a:spLocks noChangeArrowheads="1"/>
              </p:cNvSpPr>
              <p:nvPr/>
            </p:nvSpPr>
            <p:spPr bwMode="auto">
              <a:xfrm>
                <a:off x="5346287" y="2241423"/>
                <a:ext cx="180000" cy="180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endParaRPr lang="en-US" altLang="ko-KR" sz="1800" dirty="0">
                  <a:ea typeface="굴림" pitchFamily="50" charset="-127"/>
                </a:endParaRPr>
              </a:p>
            </p:txBody>
          </p:sp>
          <p:sp>
            <p:nvSpPr>
              <p:cNvPr id="14" name="Oval 8"/>
              <p:cNvSpPr>
                <a:spLocks noChangeArrowheads="1"/>
              </p:cNvSpPr>
              <p:nvPr/>
            </p:nvSpPr>
            <p:spPr bwMode="auto">
              <a:xfrm>
                <a:off x="8318086" y="1524667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endParaRPr lang="en-US" altLang="ko-KR" sz="1800" dirty="0">
                  <a:ea typeface="굴림" pitchFamily="50" charset="-127"/>
                </a:endParaRPr>
              </a:p>
            </p:txBody>
          </p:sp>
          <p:sp>
            <p:nvSpPr>
              <p:cNvPr id="15" name="Oval 9"/>
              <p:cNvSpPr>
                <a:spLocks noChangeArrowheads="1"/>
              </p:cNvSpPr>
              <p:nvPr/>
            </p:nvSpPr>
            <p:spPr bwMode="auto">
              <a:xfrm>
                <a:off x="7909750" y="2241423"/>
                <a:ext cx="180000" cy="180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endParaRPr lang="en-US" altLang="ko-KR" sz="1800" dirty="0">
                  <a:ea typeface="굴림" pitchFamily="50" charset="-127"/>
                </a:endParaRPr>
              </a:p>
            </p:txBody>
          </p:sp>
          <p:cxnSp>
            <p:nvCxnSpPr>
              <p:cNvPr id="16" name="AutoShape 11"/>
              <p:cNvCxnSpPr>
                <a:cxnSpLocks noChangeShapeType="1"/>
                <a:stCxn id="12" idx="3"/>
                <a:endCxn id="13" idx="7"/>
              </p:cNvCxnSpPr>
              <p:nvPr/>
            </p:nvCxnSpPr>
            <p:spPr bwMode="auto">
              <a:xfrm flipH="1">
                <a:off x="5499927" y="1709263"/>
                <a:ext cx="863320" cy="558520"/>
              </a:xfrm>
              <a:prstGeom prst="straightConnector1">
                <a:avLst/>
              </a:prstGeom>
              <a:noFill/>
              <a:ln w="6350">
                <a:solidFill>
                  <a:schemeClr val="tx1"/>
                </a:solidFill>
                <a:prstDash val="lg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" name="AutoShape 12"/>
              <p:cNvCxnSpPr>
                <a:cxnSpLocks noChangeShapeType="1"/>
                <a:endCxn id="13" idx="0"/>
              </p:cNvCxnSpPr>
              <p:nvPr/>
            </p:nvCxnSpPr>
            <p:spPr bwMode="auto">
              <a:xfrm flipH="1">
                <a:off x="5436287" y="1099663"/>
                <a:ext cx="241160" cy="1141760"/>
              </a:xfrm>
              <a:prstGeom prst="straightConnector1">
                <a:avLst/>
              </a:prstGeom>
              <a:noFill/>
              <a:ln w="6350">
                <a:solidFill>
                  <a:schemeClr val="tx1"/>
                </a:solidFill>
                <a:prstDash val="lg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" name="AutoShape 13"/>
              <p:cNvCxnSpPr>
                <a:cxnSpLocks noChangeShapeType="1"/>
                <a:stCxn id="12" idx="6"/>
                <a:endCxn id="15" idx="1"/>
              </p:cNvCxnSpPr>
              <p:nvPr/>
            </p:nvCxnSpPr>
            <p:spPr bwMode="auto">
              <a:xfrm>
                <a:off x="6516887" y="1645623"/>
                <a:ext cx="1419223" cy="622160"/>
              </a:xfrm>
              <a:prstGeom prst="straightConnector1">
                <a:avLst/>
              </a:prstGeom>
              <a:noFill/>
              <a:ln w="6350">
                <a:solidFill>
                  <a:schemeClr val="tx1"/>
                </a:solidFill>
                <a:prstDash val="lg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" name="AutoShape 14"/>
              <p:cNvCxnSpPr>
                <a:cxnSpLocks noChangeShapeType="1"/>
                <a:stCxn id="13" idx="6"/>
                <a:endCxn id="15" idx="2"/>
              </p:cNvCxnSpPr>
              <p:nvPr/>
            </p:nvCxnSpPr>
            <p:spPr bwMode="auto">
              <a:xfrm>
                <a:off x="5526287" y="2331423"/>
                <a:ext cx="2383463" cy="0"/>
              </a:xfrm>
              <a:prstGeom prst="straightConnector1">
                <a:avLst/>
              </a:prstGeom>
              <a:noFill/>
              <a:ln w="6350">
                <a:solidFill>
                  <a:schemeClr val="tx1"/>
                </a:solidFill>
                <a:prstDash val="lg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0" name="AutoShape 15"/>
              <p:cNvCxnSpPr>
                <a:cxnSpLocks noChangeShapeType="1"/>
                <a:endCxn id="11" idx="2"/>
              </p:cNvCxnSpPr>
              <p:nvPr/>
            </p:nvCxnSpPr>
            <p:spPr bwMode="auto">
              <a:xfrm flipV="1">
                <a:off x="5831087" y="917198"/>
                <a:ext cx="1801201" cy="118825"/>
              </a:xfrm>
              <a:prstGeom prst="straightConnector1">
                <a:avLst/>
              </a:prstGeom>
              <a:noFill/>
              <a:ln w="19050">
                <a:solidFill>
                  <a:srgbClr val="0000CC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1" name="AutoShape 16"/>
              <p:cNvCxnSpPr>
                <a:cxnSpLocks noChangeShapeType="1"/>
                <a:stCxn id="12" idx="7"/>
                <a:endCxn id="11" idx="3"/>
              </p:cNvCxnSpPr>
              <p:nvPr/>
            </p:nvCxnSpPr>
            <p:spPr bwMode="auto">
              <a:xfrm flipV="1">
                <a:off x="6490527" y="980838"/>
                <a:ext cx="1168121" cy="601145"/>
              </a:xfrm>
              <a:prstGeom prst="straightConnector1">
                <a:avLst/>
              </a:prstGeom>
              <a:noFill/>
              <a:ln w="19050">
                <a:solidFill>
                  <a:srgbClr val="0000CC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2" name="AutoShape 17"/>
              <p:cNvCxnSpPr>
                <a:cxnSpLocks noChangeShapeType="1"/>
                <a:stCxn id="14" idx="1"/>
                <a:endCxn id="11" idx="5"/>
              </p:cNvCxnSpPr>
              <p:nvPr/>
            </p:nvCxnSpPr>
            <p:spPr bwMode="auto">
              <a:xfrm flipH="1" flipV="1">
                <a:off x="7785928" y="980838"/>
                <a:ext cx="558518" cy="570189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3" name="AutoShape 18"/>
              <p:cNvCxnSpPr>
                <a:cxnSpLocks noChangeShapeType="1"/>
                <a:stCxn id="15" idx="7"/>
                <a:endCxn id="14" idx="3"/>
              </p:cNvCxnSpPr>
              <p:nvPr/>
            </p:nvCxnSpPr>
            <p:spPr bwMode="auto">
              <a:xfrm flipV="1">
                <a:off x="8063390" y="1678307"/>
                <a:ext cx="281056" cy="589476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" name="직선 연결선 23"/>
              <p:cNvCxnSpPr>
                <a:stCxn id="11" idx="4"/>
                <a:endCxn id="15" idx="0"/>
              </p:cNvCxnSpPr>
              <p:nvPr/>
            </p:nvCxnSpPr>
            <p:spPr>
              <a:xfrm>
                <a:off x="7722288" y="1007198"/>
                <a:ext cx="277462" cy="1234225"/>
              </a:xfrm>
              <a:prstGeom prst="line">
                <a:avLst/>
              </a:prstGeom>
              <a:ln w="19050">
                <a:solidFill>
                  <a:srgbClr val="0000CC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 Box 21"/>
              <p:cNvSpPr txBox="1">
                <a:spLocks noChangeArrowheads="1"/>
              </p:cNvSpPr>
              <p:nvPr/>
            </p:nvSpPr>
            <p:spPr bwMode="auto">
              <a:xfrm>
                <a:off x="5437713" y="623417"/>
                <a:ext cx="309562" cy="366713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/>
                <a:r>
                  <a:rPr lang="en-US" altLang="ko-KR" sz="1800" dirty="0" smtClean="0">
                    <a:ea typeface="굴림" pitchFamily="50" charset="-127"/>
                  </a:rPr>
                  <a:t>a</a:t>
                </a:r>
                <a:endParaRPr lang="en-US" altLang="ko-KR" sz="1800" dirty="0">
                  <a:ea typeface="굴림" pitchFamily="50" charset="-127"/>
                </a:endParaRPr>
              </a:p>
            </p:txBody>
          </p:sp>
          <p:sp>
            <p:nvSpPr>
              <p:cNvPr id="26" name="Text Box 21"/>
              <p:cNvSpPr txBox="1">
                <a:spLocks noChangeArrowheads="1"/>
              </p:cNvSpPr>
              <p:nvPr/>
            </p:nvSpPr>
            <p:spPr bwMode="auto">
              <a:xfrm>
                <a:off x="7534536" y="498881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/>
                <a:r>
                  <a:rPr lang="en-US" altLang="ko-KR" sz="1800" dirty="0" smtClean="0">
                    <a:ea typeface="굴림" pitchFamily="50" charset="-127"/>
                  </a:rPr>
                  <a:t>b</a:t>
                </a:r>
                <a:endParaRPr lang="en-US" altLang="ko-KR" sz="1800" dirty="0">
                  <a:ea typeface="굴림" pitchFamily="50" charset="-127"/>
                </a:endParaRPr>
              </a:p>
            </p:txBody>
          </p:sp>
          <p:sp>
            <p:nvSpPr>
              <p:cNvPr id="27" name="Text Box 21"/>
              <p:cNvSpPr txBox="1">
                <a:spLocks noChangeArrowheads="1"/>
              </p:cNvSpPr>
              <p:nvPr/>
            </p:nvSpPr>
            <p:spPr bwMode="auto">
              <a:xfrm>
                <a:off x="8468104" y="1301661"/>
                <a:ext cx="290464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/>
                <a:r>
                  <a:rPr lang="en-US" altLang="ko-KR" sz="1800" dirty="0" smtClean="0">
                    <a:ea typeface="굴림" pitchFamily="50" charset="-127"/>
                  </a:rPr>
                  <a:t>c</a:t>
                </a:r>
                <a:endParaRPr lang="en-US" altLang="ko-KR" sz="1800" dirty="0">
                  <a:ea typeface="굴림" pitchFamily="50" charset="-127"/>
                </a:endParaRPr>
              </a:p>
            </p:txBody>
          </p:sp>
          <p:sp>
            <p:nvSpPr>
              <p:cNvPr id="28" name="Text Box 21"/>
              <p:cNvSpPr txBox="1">
                <a:spLocks noChangeArrowheads="1"/>
              </p:cNvSpPr>
              <p:nvPr/>
            </p:nvSpPr>
            <p:spPr bwMode="auto">
              <a:xfrm>
                <a:off x="6300192" y="1167246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/>
                <a:r>
                  <a:rPr lang="en-US" altLang="ko-KR" sz="1800" dirty="0" smtClean="0">
                    <a:ea typeface="굴림" pitchFamily="50" charset="-127"/>
                  </a:rPr>
                  <a:t>d</a:t>
                </a:r>
                <a:endParaRPr lang="en-US" altLang="ko-KR" sz="1800" dirty="0">
                  <a:ea typeface="굴림" pitchFamily="50" charset="-127"/>
                </a:endParaRPr>
              </a:p>
            </p:txBody>
          </p:sp>
          <p:sp>
            <p:nvSpPr>
              <p:cNvPr id="29" name="Text Box 21"/>
              <p:cNvSpPr txBox="1">
                <a:spLocks noChangeArrowheads="1"/>
              </p:cNvSpPr>
              <p:nvPr/>
            </p:nvSpPr>
            <p:spPr bwMode="auto">
              <a:xfrm flipH="1">
                <a:off x="5098720" y="2277075"/>
                <a:ext cx="312088" cy="366713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/>
                <a:r>
                  <a:rPr lang="en-US" altLang="ko-KR" sz="1800" dirty="0" smtClean="0">
                    <a:ea typeface="굴림" pitchFamily="50" charset="-127"/>
                  </a:rPr>
                  <a:t>e</a:t>
                </a:r>
                <a:endParaRPr lang="en-US" altLang="ko-KR" sz="1800" dirty="0">
                  <a:ea typeface="굴림" pitchFamily="50" charset="-127"/>
                </a:endParaRPr>
              </a:p>
            </p:txBody>
          </p:sp>
          <p:sp>
            <p:nvSpPr>
              <p:cNvPr id="30" name="Text Box 21"/>
              <p:cNvSpPr txBox="1">
                <a:spLocks noChangeArrowheads="1"/>
              </p:cNvSpPr>
              <p:nvPr/>
            </p:nvSpPr>
            <p:spPr bwMode="auto">
              <a:xfrm>
                <a:off x="7950060" y="2368599"/>
                <a:ext cx="258404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/>
                <a:r>
                  <a:rPr lang="en-US" altLang="ko-KR" sz="1800" dirty="0" smtClean="0">
                    <a:ea typeface="굴림" pitchFamily="50" charset="-127"/>
                  </a:rPr>
                  <a:t>f</a:t>
                </a:r>
                <a:endParaRPr lang="en-US" altLang="ko-KR" sz="1800" dirty="0">
                  <a:ea typeface="굴림" pitchFamily="50" charset="-127"/>
                </a:endParaRPr>
              </a:p>
            </p:txBody>
          </p:sp>
        </p:grpSp>
        <p:sp>
          <p:nvSpPr>
            <p:cNvPr id="10" name="Text Box 22"/>
            <p:cNvSpPr txBox="1">
              <a:spLocks noChangeArrowheads="1"/>
            </p:cNvSpPr>
            <p:nvPr/>
          </p:nvSpPr>
          <p:spPr bwMode="auto">
            <a:xfrm>
              <a:off x="6650226" y="1560905"/>
              <a:ext cx="296876" cy="3385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en-US" altLang="ko-KR" sz="1600" dirty="0" smtClean="0">
                  <a:ea typeface="굴림" pitchFamily="50" charset="-127"/>
                </a:rPr>
                <a:t>3</a:t>
              </a:r>
              <a:endParaRPr lang="en-US" altLang="ko-KR" sz="1600" dirty="0">
                <a:ea typeface="굴림" pitchFamily="50" charset="-127"/>
              </a:endParaRPr>
            </a:p>
          </p:txBody>
        </p:sp>
      </p:grpSp>
      <p:sp>
        <p:nvSpPr>
          <p:cNvPr id="31" name="Oval 5"/>
          <p:cNvSpPr>
            <a:spLocks noChangeArrowheads="1"/>
          </p:cNvSpPr>
          <p:nvPr/>
        </p:nvSpPr>
        <p:spPr bwMode="auto">
          <a:xfrm>
            <a:off x="3198899" y="3954621"/>
            <a:ext cx="180000" cy="1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1800" dirty="0">
              <a:ea typeface="굴림" pitchFamily="50" charset="-127"/>
            </a:endParaRPr>
          </a:p>
        </p:txBody>
      </p:sp>
      <p:cxnSp>
        <p:nvCxnSpPr>
          <p:cNvPr id="32" name="AutoShape 13"/>
          <p:cNvCxnSpPr>
            <a:cxnSpLocks noChangeShapeType="1"/>
            <a:endCxn id="12" idx="1"/>
          </p:cNvCxnSpPr>
          <p:nvPr/>
        </p:nvCxnSpPr>
        <p:spPr bwMode="auto">
          <a:xfrm>
            <a:off x="3378899" y="4115890"/>
            <a:ext cx="525972" cy="431848"/>
          </a:xfrm>
          <a:prstGeom prst="straightConnector1">
            <a:avLst/>
          </a:prstGeom>
          <a:noFill/>
          <a:ln w="635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TextBox 32"/>
          <p:cNvSpPr txBox="1"/>
          <p:nvPr/>
        </p:nvSpPr>
        <p:spPr>
          <a:xfrm>
            <a:off x="5996611" y="4500763"/>
            <a:ext cx="281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/>
                <a:cs typeface="Times New Roman"/>
              </a:rPr>
              <a:t>0</a:t>
            </a:r>
            <a:endParaRPr lang="en-US" sz="2000" dirty="0"/>
          </a:p>
        </p:txBody>
      </p:sp>
      <p:sp>
        <p:nvSpPr>
          <p:cNvPr id="34" name="TextBox 33"/>
          <p:cNvSpPr txBox="1"/>
          <p:nvPr/>
        </p:nvSpPr>
        <p:spPr>
          <a:xfrm>
            <a:off x="2627784" y="4939841"/>
            <a:ext cx="281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imes New Roman"/>
                <a:cs typeface="Times New Roman"/>
              </a:rPr>
              <a:t>∞</a:t>
            </a:r>
            <a:endParaRPr lang="en-US" sz="2000"/>
          </a:p>
        </p:txBody>
      </p:sp>
      <p:sp>
        <p:nvSpPr>
          <p:cNvPr id="35" name="TextBox 34"/>
          <p:cNvSpPr txBox="1"/>
          <p:nvPr/>
        </p:nvSpPr>
        <p:spPr>
          <a:xfrm>
            <a:off x="5424628" y="3611141"/>
            <a:ext cx="281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/>
                <a:cs typeface="Times New Roman"/>
              </a:rPr>
              <a:t>1</a:t>
            </a:r>
            <a:endParaRPr lang="en-US" sz="2000" dirty="0"/>
          </a:p>
        </p:txBody>
      </p:sp>
      <p:sp>
        <p:nvSpPr>
          <p:cNvPr id="36" name="Text Box 22"/>
          <p:cNvSpPr txBox="1">
            <a:spLocks noChangeArrowheads="1"/>
          </p:cNvSpPr>
          <p:nvPr/>
        </p:nvSpPr>
        <p:spPr bwMode="auto">
          <a:xfrm>
            <a:off x="4422002" y="4229677"/>
            <a:ext cx="296876" cy="33855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600" dirty="0" smtClean="0">
                <a:ea typeface="굴림" pitchFamily="50" charset="-127"/>
              </a:rPr>
              <a:t>4</a:t>
            </a:r>
            <a:endParaRPr lang="en-US" altLang="ko-KR" sz="1600" dirty="0">
              <a:ea typeface="굴림" pitchFamily="50" charset="-127"/>
            </a:endParaRPr>
          </a:p>
        </p:txBody>
      </p:sp>
      <p:sp>
        <p:nvSpPr>
          <p:cNvPr id="37" name="Text Box 22"/>
          <p:cNvSpPr txBox="1">
            <a:spLocks noChangeArrowheads="1"/>
          </p:cNvSpPr>
          <p:nvPr/>
        </p:nvSpPr>
        <p:spPr bwMode="auto">
          <a:xfrm>
            <a:off x="5182439" y="4558508"/>
            <a:ext cx="296876" cy="33855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600" dirty="0" smtClean="0">
                <a:ea typeface="굴림" pitchFamily="50" charset="-127"/>
              </a:rPr>
              <a:t>2</a:t>
            </a:r>
            <a:endParaRPr lang="en-US" altLang="ko-KR" sz="1600" dirty="0">
              <a:ea typeface="굴림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843919" y="3618589"/>
            <a:ext cx="499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81519" y="5075892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갱신 안됨</a:t>
            </a:r>
            <a:endParaRPr lang="en-US" dirty="0"/>
          </a:p>
        </p:txBody>
      </p:sp>
      <p:cxnSp>
        <p:nvCxnSpPr>
          <p:cNvPr id="40" name="직선 화살표 연결선 39"/>
          <p:cNvCxnSpPr>
            <a:stCxn id="2" idx="1"/>
            <a:endCxn id="6" idx="3"/>
          </p:cNvCxnSpPr>
          <p:nvPr/>
        </p:nvCxnSpPr>
        <p:spPr>
          <a:xfrm flipH="1">
            <a:off x="5888150" y="5260558"/>
            <a:ext cx="593369" cy="67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ooter Placeholder 4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61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dirty="0"/>
              <a:t>Line 8</a:t>
            </a:r>
            <a:r>
              <a:rPr lang="ko-KR" altLang="en-US" dirty="0"/>
              <a:t>의 </a:t>
            </a:r>
            <a:r>
              <a:rPr lang="en-US" altLang="ko-KR" dirty="0"/>
              <a:t>while-</a:t>
            </a:r>
            <a:r>
              <a:rPr lang="ko-KR" altLang="en-US" dirty="0"/>
              <a:t>루프의 조건이 ‘참’이므로</a:t>
            </a:r>
            <a:r>
              <a:rPr lang="en-US" altLang="ko-KR" dirty="0"/>
              <a:t>, line 9</a:t>
            </a:r>
            <a:r>
              <a:rPr lang="ko-KR" altLang="en-US" dirty="0"/>
              <a:t>에서 </a:t>
            </a:r>
            <a:r>
              <a:rPr lang="en-US" altLang="ko-KR" dirty="0"/>
              <a:t>T</a:t>
            </a:r>
            <a:r>
              <a:rPr lang="ko-KR" altLang="en-US" dirty="0"/>
              <a:t>에 속하지 않은 각 점 </a:t>
            </a:r>
            <a:r>
              <a:rPr lang="en-US" altLang="ko-KR" dirty="0"/>
              <a:t>v</a:t>
            </a:r>
            <a:r>
              <a:rPr lang="ko-KR" altLang="en-US" dirty="0"/>
              <a:t>에 대하여</a:t>
            </a:r>
            <a:r>
              <a:rPr lang="en-US" altLang="ko-KR" dirty="0"/>
              <a:t>, </a:t>
            </a:r>
            <a:r>
              <a:rPr lang="en-US" altLang="ko-KR" dirty="0" err="1"/>
              <a:t>v</a:t>
            </a:r>
            <a:r>
              <a:rPr lang="en-US" altLang="ko-KR" baseline="-25000" dirty="0" err="1"/>
              <a:t>min</a:t>
            </a:r>
            <a:r>
              <a:rPr lang="ko-KR" altLang="en-US" dirty="0"/>
              <a:t>인 점 </a:t>
            </a:r>
            <a:r>
              <a:rPr lang="en-US" altLang="ko-KR" dirty="0"/>
              <a:t>f</a:t>
            </a:r>
            <a:r>
              <a:rPr lang="ko-KR" altLang="en-US" dirty="0"/>
              <a:t>를 찾고</a:t>
            </a:r>
            <a:r>
              <a:rPr lang="en-US" altLang="ko-KR" dirty="0"/>
              <a:t>,</a:t>
            </a:r>
            <a:r>
              <a:rPr lang="ko-KR" altLang="en-US" dirty="0"/>
              <a:t> 점 </a:t>
            </a:r>
            <a:r>
              <a:rPr lang="en-US" altLang="ko-KR" dirty="0"/>
              <a:t>f</a:t>
            </a:r>
            <a:r>
              <a:rPr lang="ko-KR" altLang="en-US" dirty="0"/>
              <a:t>와 선분 </a:t>
            </a:r>
            <a:r>
              <a:rPr lang="en-US" altLang="ko-KR" dirty="0"/>
              <a:t>(</a:t>
            </a:r>
            <a:r>
              <a:rPr lang="en-US" altLang="ko-KR" dirty="0" err="1"/>
              <a:t>c,f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en-US" altLang="ko-KR" dirty="0"/>
              <a:t>T</a:t>
            </a:r>
            <a:r>
              <a:rPr lang="ko-KR" altLang="en-US" dirty="0"/>
              <a:t>에 추가시킨다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dirty="0"/>
          </a:p>
        </p:txBody>
      </p:sp>
      <p:sp>
        <p:nvSpPr>
          <p:cNvPr id="4" name="자유형 3"/>
          <p:cNvSpPr/>
          <p:nvPr/>
        </p:nvSpPr>
        <p:spPr>
          <a:xfrm rot="15633597">
            <a:off x="4239401" y="3351185"/>
            <a:ext cx="2279347" cy="1342550"/>
          </a:xfrm>
          <a:custGeom>
            <a:avLst/>
            <a:gdLst>
              <a:gd name="connsiteX0" fmla="*/ 12142 w 2903559"/>
              <a:gd name="connsiteY0" fmla="*/ 294407 h 1516806"/>
              <a:gd name="connsiteX1" fmla="*/ 1971571 w 2903559"/>
              <a:gd name="connsiteY1" fmla="*/ 5158 h 1516806"/>
              <a:gd name="connsiteX2" fmla="*/ 2885971 w 2903559"/>
              <a:gd name="connsiteY2" fmla="*/ 229093 h 1516806"/>
              <a:gd name="connsiteX3" fmla="*/ 1225122 w 2903559"/>
              <a:gd name="connsiteY3" fmla="*/ 1516717 h 1516806"/>
              <a:gd name="connsiteX4" fmla="*/ 12142 w 2903559"/>
              <a:gd name="connsiteY4" fmla="*/ 294407 h 1516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3559" h="1516806">
                <a:moveTo>
                  <a:pt x="12142" y="294407"/>
                </a:moveTo>
                <a:cubicBezTo>
                  <a:pt x="136550" y="42480"/>
                  <a:pt x="1492600" y="16044"/>
                  <a:pt x="1971571" y="5158"/>
                </a:cubicBezTo>
                <a:cubicBezTo>
                  <a:pt x="2450542" y="-5728"/>
                  <a:pt x="3010379" y="-22834"/>
                  <a:pt x="2885971" y="229093"/>
                </a:cubicBezTo>
                <a:cubicBezTo>
                  <a:pt x="2761563" y="481020"/>
                  <a:pt x="1700983" y="1505831"/>
                  <a:pt x="1225122" y="1516717"/>
                </a:cubicBezTo>
                <a:cubicBezTo>
                  <a:pt x="749261" y="1527603"/>
                  <a:pt x="-112266" y="546334"/>
                  <a:pt x="12142" y="294407"/>
                </a:cubicBezTo>
                <a:close/>
              </a:path>
            </a:pathLst>
          </a:custGeom>
          <a:solidFill>
            <a:srgbClr val="DBEE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829999" y="3137995"/>
            <a:ext cx="28133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/>
                <a:cs typeface="Times New Roman"/>
              </a:rPr>
              <a:t>3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160954" y="4603602"/>
            <a:ext cx="28133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/>
                <a:cs typeface="Times New Roman"/>
              </a:rPr>
              <a:t>1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3444273" y="4239317"/>
            <a:ext cx="192528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Times New Roman"/>
                <a:cs typeface="Times New Roman"/>
              </a:rPr>
              <a:t>4</a:t>
            </a:r>
            <a:endParaRPr lang="en-US" altLang="ko-KR" sz="2000" dirty="0"/>
          </a:p>
        </p:txBody>
      </p:sp>
      <p:grpSp>
        <p:nvGrpSpPr>
          <p:cNvPr id="8" name="그룹 7"/>
          <p:cNvGrpSpPr/>
          <p:nvPr/>
        </p:nvGrpSpPr>
        <p:grpSpPr>
          <a:xfrm>
            <a:off x="2194487" y="3000963"/>
            <a:ext cx="3659848" cy="2239050"/>
            <a:chOff x="5098720" y="498881"/>
            <a:chExt cx="3659848" cy="2239050"/>
          </a:xfrm>
        </p:grpSpPr>
        <p:sp>
          <p:nvSpPr>
            <p:cNvPr id="9" name="Oval 5"/>
            <p:cNvSpPr>
              <a:spLocks noChangeArrowheads="1"/>
            </p:cNvSpPr>
            <p:nvPr/>
          </p:nvSpPr>
          <p:spPr bwMode="auto">
            <a:xfrm>
              <a:off x="7632288" y="827198"/>
              <a:ext cx="180000" cy="180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10" name="Oval 6"/>
            <p:cNvSpPr>
              <a:spLocks noChangeArrowheads="1"/>
            </p:cNvSpPr>
            <p:nvPr/>
          </p:nvSpPr>
          <p:spPr bwMode="auto">
            <a:xfrm>
              <a:off x="6336887" y="1555623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11" name="Oval 7"/>
            <p:cNvSpPr>
              <a:spLocks noChangeArrowheads="1"/>
            </p:cNvSpPr>
            <p:nvPr/>
          </p:nvSpPr>
          <p:spPr bwMode="auto">
            <a:xfrm>
              <a:off x="5346287" y="2241423"/>
              <a:ext cx="180000" cy="18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12" name="Oval 8"/>
            <p:cNvSpPr>
              <a:spLocks noChangeArrowheads="1"/>
            </p:cNvSpPr>
            <p:nvPr/>
          </p:nvSpPr>
          <p:spPr bwMode="auto">
            <a:xfrm>
              <a:off x="8318086" y="1524667"/>
              <a:ext cx="180000" cy="180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13" name="Oval 9"/>
            <p:cNvSpPr>
              <a:spLocks noChangeArrowheads="1"/>
            </p:cNvSpPr>
            <p:nvPr/>
          </p:nvSpPr>
          <p:spPr bwMode="auto">
            <a:xfrm>
              <a:off x="7909750" y="2241423"/>
              <a:ext cx="180000" cy="18000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cxnSp>
          <p:nvCxnSpPr>
            <p:cNvPr id="14" name="AutoShape 11"/>
            <p:cNvCxnSpPr>
              <a:cxnSpLocks noChangeShapeType="1"/>
              <a:stCxn id="10" idx="3"/>
              <a:endCxn id="11" idx="7"/>
            </p:cNvCxnSpPr>
            <p:nvPr/>
          </p:nvCxnSpPr>
          <p:spPr bwMode="auto">
            <a:xfrm flipH="1">
              <a:off x="5499927" y="1709263"/>
              <a:ext cx="863320" cy="558520"/>
            </a:xfrm>
            <a:prstGeom prst="straightConnector1">
              <a:avLst/>
            </a:prstGeom>
            <a:noFill/>
            <a:ln w="6350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AutoShape 12"/>
            <p:cNvCxnSpPr>
              <a:cxnSpLocks noChangeShapeType="1"/>
              <a:endCxn id="11" idx="0"/>
            </p:cNvCxnSpPr>
            <p:nvPr/>
          </p:nvCxnSpPr>
          <p:spPr bwMode="auto">
            <a:xfrm flipH="1">
              <a:off x="5436287" y="1099663"/>
              <a:ext cx="241160" cy="1141760"/>
            </a:xfrm>
            <a:prstGeom prst="straightConnector1">
              <a:avLst/>
            </a:prstGeom>
            <a:noFill/>
            <a:ln w="6350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AutoShape 13"/>
            <p:cNvCxnSpPr>
              <a:cxnSpLocks noChangeShapeType="1"/>
              <a:stCxn id="10" idx="6"/>
              <a:endCxn id="13" idx="1"/>
            </p:cNvCxnSpPr>
            <p:nvPr/>
          </p:nvCxnSpPr>
          <p:spPr bwMode="auto">
            <a:xfrm>
              <a:off x="6516887" y="1645623"/>
              <a:ext cx="1419223" cy="622160"/>
            </a:xfrm>
            <a:prstGeom prst="straightConnector1">
              <a:avLst/>
            </a:prstGeom>
            <a:noFill/>
            <a:ln w="6350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AutoShape 14"/>
            <p:cNvCxnSpPr>
              <a:cxnSpLocks noChangeShapeType="1"/>
              <a:stCxn id="11" idx="6"/>
              <a:endCxn id="13" idx="2"/>
            </p:cNvCxnSpPr>
            <p:nvPr/>
          </p:nvCxnSpPr>
          <p:spPr bwMode="auto">
            <a:xfrm>
              <a:off x="5526287" y="2331423"/>
              <a:ext cx="2383463" cy="0"/>
            </a:xfrm>
            <a:prstGeom prst="straightConnector1">
              <a:avLst/>
            </a:prstGeom>
            <a:noFill/>
            <a:ln w="6350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AutoShape 15"/>
            <p:cNvCxnSpPr>
              <a:cxnSpLocks noChangeShapeType="1"/>
              <a:endCxn id="9" idx="2"/>
            </p:cNvCxnSpPr>
            <p:nvPr/>
          </p:nvCxnSpPr>
          <p:spPr bwMode="auto">
            <a:xfrm flipV="1">
              <a:off x="5831087" y="917198"/>
              <a:ext cx="1801201" cy="118825"/>
            </a:xfrm>
            <a:prstGeom prst="straightConnector1">
              <a:avLst/>
            </a:prstGeom>
            <a:noFill/>
            <a:ln w="31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AutoShape 16"/>
            <p:cNvCxnSpPr>
              <a:cxnSpLocks noChangeShapeType="1"/>
              <a:stCxn id="10" idx="7"/>
              <a:endCxn id="9" idx="3"/>
            </p:cNvCxnSpPr>
            <p:nvPr/>
          </p:nvCxnSpPr>
          <p:spPr bwMode="auto">
            <a:xfrm flipV="1">
              <a:off x="6490527" y="980838"/>
              <a:ext cx="1168121" cy="601145"/>
            </a:xfrm>
            <a:prstGeom prst="straightConnector1">
              <a:avLst/>
            </a:prstGeom>
            <a:noFill/>
            <a:ln w="6350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AutoShape 17"/>
            <p:cNvCxnSpPr>
              <a:cxnSpLocks noChangeShapeType="1"/>
              <a:stCxn id="12" idx="1"/>
              <a:endCxn id="9" idx="5"/>
            </p:cNvCxnSpPr>
            <p:nvPr/>
          </p:nvCxnSpPr>
          <p:spPr bwMode="auto">
            <a:xfrm flipH="1" flipV="1">
              <a:off x="7785928" y="980838"/>
              <a:ext cx="558518" cy="57018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AutoShape 18"/>
            <p:cNvCxnSpPr>
              <a:cxnSpLocks noChangeShapeType="1"/>
              <a:stCxn id="13" idx="7"/>
              <a:endCxn id="12" idx="3"/>
            </p:cNvCxnSpPr>
            <p:nvPr/>
          </p:nvCxnSpPr>
          <p:spPr bwMode="auto">
            <a:xfrm flipV="1">
              <a:off x="8063390" y="1678307"/>
              <a:ext cx="281056" cy="58947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" name="Text Box 21"/>
            <p:cNvSpPr txBox="1">
              <a:spLocks noChangeArrowheads="1"/>
            </p:cNvSpPr>
            <p:nvPr/>
          </p:nvSpPr>
          <p:spPr bwMode="auto">
            <a:xfrm>
              <a:off x="5437713" y="623417"/>
              <a:ext cx="309562" cy="366713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en-US" altLang="ko-KR" sz="1800" dirty="0" smtClean="0">
                  <a:ea typeface="굴림" pitchFamily="50" charset="-127"/>
                </a:rPr>
                <a:t>a</a:t>
              </a:r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23" name="Text Box 21"/>
            <p:cNvSpPr txBox="1">
              <a:spLocks noChangeArrowheads="1"/>
            </p:cNvSpPr>
            <p:nvPr/>
          </p:nvSpPr>
          <p:spPr bwMode="auto">
            <a:xfrm>
              <a:off x="7534536" y="498881"/>
              <a:ext cx="312906" cy="3693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en-US" altLang="ko-KR" sz="1800" dirty="0" smtClean="0">
                  <a:ea typeface="굴림" pitchFamily="50" charset="-127"/>
                </a:rPr>
                <a:t>b</a:t>
              </a:r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24" name="Text Box 21"/>
            <p:cNvSpPr txBox="1">
              <a:spLocks noChangeArrowheads="1"/>
            </p:cNvSpPr>
            <p:nvPr/>
          </p:nvSpPr>
          <p:spPr bwMode="auto">
            <a:xfrm>
              <a:off x="8468104" y="1301661"/>
              <a:ext cx="290464" cy="3693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en-US" altLang="ko-KR" sz="1800" dirty="0" smtClean="0">
                  <a:ea typeface="굴림" pitchFamily="50" charset="-127"/>
                </a:rPr>
                <a:t>c</a:t>
              </a:r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25" name="Text Box 21"/>
            <p:cNvSpPr txBox="1">
              <a:spLocks noChangeArrowheads="1"/>
            </p:cNvSpPr>
            <p:nvPr/>
          </p:nvSpPr>
          <p:spPr bwMode="auto">
            <a:xfrm>
              <a:off x="6300192" y="1167246"/>
              <a:ext cx="312906" cy="3693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en-US" altLang="ko-KR" sz="1800" dirty="0" smtClean="0">
                  <a:ea typeface="굴림" pitchFamily="50" charset="-127"/>
                </a:rPr>
                <a:t>d</a:t>
              </a:r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26" name="Text Box 21"/>
            <p:cNvSpPr txBox="1">
              <a:spLocks noChangeArrowheads="1"/>
            </p:cNvSpPr>
            <p:nvPr/>
          </p:nvSpPr>
          <p:spPr bwMode="auto">
            <a:xfrm flipH="1">
              <a:off x="5098720" y="2277075"/>
              <a:ext cx="312088" cy="366713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en-US" altLang="ko-KR" sz="1800" dirty="0" smtClean="0">
                  <a:ea typeface="굴림" pitchFamily="50" charset="-127"/>
                </a:rPr>
                <a:t>e</a:t>
              </a:r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27" name="Text Box 21"/>
            <p:cNvSpPr txBox="1">
              <a:spLocks noChangeArrowheads="1"/>
            </p:cNvSpPr>
            <p:nvPr/>
          </p:nvSpPr>
          <p:spPr bwMode="auto">
            <a:xfrm>
              <a:off x="7950060" y="2368599"/>
              <a:ext cx="258404" cy="3693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en-US" altLang="ko-KR" sz="1800" dirty="0" smtClean="0">
                  <a:ea typeface="굴림" pitchFamily="50" charset="-127"/>
                </a:rPr>
                <a:t>f</a:t>
              </a:r>
              <a:endParaRPr lang="en-US" altLang="ko-KR" sz="1800" dirty="0">
                <a:ea typeface="굴림" pitchFamily="50" charset="-127"/>
              </a:endParaRPr>
            </a:p>
          </p:txBody>
        </p:sp>
      </p:grpSp>
      <p:sp>
        <p:nvSpPr>
          <p:cNvPr id="28" name="Oval 5"/>
          <p:cNvSpPr>
            <a:spLocks noChangeArrowheads="1"/>
          </p:cNvSpPr>
          <p:nvPr/>
        </p:nvSpPr>
        <p:spPr bwMode="auto">
          <a:xfrm>
            <a:off x="2753042" y="3490948"/>
            <a:ext cx="180000" cy="1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1800" dirty="0">
              <a:ea typeface="굴림" pitchFamily="50" charset="-127"/>
            </a:endParaRPr>
          </a:p>
        </p:txBody>
      </p:sp>
      <p:cxnSp>
        <p:nvCxnSpPr>
          <p:cNvPr id="29" name="AutoShape 13"/>
          <p:cNvCxnSpPr>
            <a:cxnSpLocks noChangeShapeType="1"/>
            <a:endCxn id="10" idx="1"/>
          </p:cNvCxnSpPr>
          <p:nvPr/>
        </p:nvCxnSpPr>
        <p:spPr bwMode="auto">
          <a:xfrm>
            <a:off x="2933042" y="3652217"/>
            <a:ext cx="525972" cy="431848"/>
          </a:xfrm>
          <a:prstGeom prst="straightConnector1">
            <a:avLst/>
          </a:prstGeom>
          <a:noFill/>
          <a:ln w="635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TextBox 29"/>
          <p:cNvSpPr txBox="1"/>
          <p:nvPr/>
        </p:nvSpPr>
        <p:spPr>
          <a:xfrm>
            <a:off x="5550754" y="4037090"/>
            <a:ext cx="281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/>
                <a:cs typeface="Times New Roman"/>
              </a:rPr>
              <a:t>0</a:t>
            </a:r>
            <a:endParaRPr lang="en-US" sz="2000" dirty="0"/>
          </a:p>
        </p:txBody>
      </p:sp>
      <p:sp>
        <p:nvSpPr>
          <p:cNvPr id="31" name="TextBox 30"/>
          <p:cNvSpPr txBox="1"/>
          <p:nvPr/>
        </p:nvSpPr>
        <p:spPr>
          <a:xfrm>
            <a:off x="2181927" y="4476168"/>
            <a:ext cx="281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Times New Roman"/>
                <a:cs typeface="Times New Roman"/>
              </a:rPr>
              <a:t>∞</a:t>
            </a:r>
            <a:endParaRPr lang="en-US" sz="2000"/>
          </a:p>
        </p:txBody>
      </p:sp>
      <p:sp>
        <p:nvSpPr>
          <p:cNvPr id="32" name="TextBox 31"/>
          <p:cNvSpPr txBox="1"/>
          <p:nvPr/>
        </p:nvSpPr>
        <p:spPr>
          <a:xfrm>
            <a:off x="4978771" y="3147468"/>
            <a:ext cx="281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/>
                <a:cs typeface="Times New Roman"/>
              </a:rPr>
              <a:t>1</a:t>
            </a:r>
            <a:endParaRPr lang="en-US" sz="2000" dirty="0"/>
          </a:p>
        </p:txBody>
      </p:sp>
      <p:sp>
        <p:nvSpPr>
          <p:cNvPr id="33" name="TextBox 32"/>
          <p:cNvSpPr txBox="1"/>
          <p:nvPr/>
        </p:nvSpPr>
        <p:spPr>
          <a:xfrm>
            <a:off x="2506575" y="5003884"/>
            <a:ext cx="2534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/>
              <a:t>= min{</a:t>
            </a:r>
            <a:r>
              <a:rPr lang="en-US" altLang="ko-KR" dirty="0" smtClean="0">
                <a:latin typeface="Times New Roman"/>
                <a:cs typeface="Times New Roman"/>
              </a:rPr>
              <a:t>3</a:t>
            </a:r>
            <a:r>
              <a:rPr lang="en-US" dirty="0" smtClean="0"/>
              <a:t>, </a:t>
            </a:r>
            <a:r>
              <a:rPr lang="en-US" dirty="0" smtClean="0">
                <a:latin typeface="Times New Roman"/>
                <a:cs typeface="Times New Roman"/>
              </a:rPr>
              <a:t>4, </a:t>
            </a:r>
            <a:r>
              <a:rPr lang="en-US" dirty="0">
                <a:latin typeface="Times New Roman"/>
                <a:cs typeface="Times New Roman"/>
              </a:rPr>
              <a:t>∞, </a:t>
            </a:r>
            <a:r>
              <a:rPr lang="en-US" dirty="0" smtClean="0">
                <a:solidFill>
                  <a:srgbClr val="0000CC"/>
                </a:solidFill>
                <a:latin typeface="Times New Roman"/>
                <a:cs typeface="Times New Roman"/>
              </a:rPr>
              <a:t>1</a:t>
            </a: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567038" y="3247859"/>
            <a:ext cx="499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Footer Placeholder 3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36" name="Slide Number Placeholder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74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ko-KR" dirty="0"/>
              <a:t>Line </a:t>
            </a:r>
            <a:r>
              <a:rPr lang="en-US" altLang="ko-KR" dirty="0" smtClean="0"/>
              <a:t>10~12:</a:t>
            </a:r>
            <a:r>
              <a:rPr lang="ko-KR" altLang="en-US" dirty="0" smtClean="0"/>
              <a:t> </a:t>
            </a:r>
            <a:r>
              <a:rPr lang="ko-KR" altLang="en-US" dirty="0"/>
              <a:t>점 </a:t>
            </a:r>
            <a:r>
              <a:rPr lang="en-US" altLang="ko-KR" dirty="0"/>
              <a:t>f</a:t>
            </a:r>
            <a:r>
              <a:rPr lang="ko-KR" altLang="en-US" dirty="0"/>
              <a:t>에 연결된 점 </a:t>
            </a:r>
            <a:r>
              <a:rPr lang="en-US" altLang="ko-KR" dirty="0"/>
              <a:t>e</a:t>
            </a:r>
            <a:r>
              <a:rPr lang="ko-KR" altLang="en-US" dirty="0"/>
              <a:t>의 </a:t>
            </a:r>
            <a:r>
              <a:rPr lang="en-US" altLang="ko-KR" dirty="0"/>
              <a:t>D[e]</a:t>
            </a:r>
            <a:r>
              <a:rPr lang="ko-KR" altLang="en-US" dirty="0"/>
              <a:t>를 </a:t>
            </a:r>
            <a:r>
              <a:rPr lang="en-US" altLang="ko-KR" dirty="0"/>
              <a:t>9</a:t>
            </a:r>
            <a:r>
              <a:rPr lang="ko-KR" altLang="en-US" dirty="0"/>
              <a:t>로 갱신한다</a:t>
            </a:r>
            <a:r>
              <a:rPr lang="en-US" altLang="ko-KR" dirty="0"/>
              <a:t>. D[d]</a:t>
            </a:r>
            <a:r>
              <a:rPr lang="ko-KR" altLang="en-US" dirty="0"/>
              <a:t>는 선분 </a:t>
            </a:r>
            <a:r>
              <a:rPr lang="en-US" altLang="ko-KR" dirty="0"/>
              <a:t>(</a:t>
            </a:r>
            <a:r>
              <a:rPr lang="en-US" altLang="ko-KR" dirty="0" err="1"/>
              <a:t>f,d</a:t>
            </a:r>
            <a:r>
              <a:rPr lang="en-US" altLang="ko-KR" dirty="0"/>
              <a:t>)</a:t>
            </a:r>
            <a:r>
              <a:rPr lang="ko-KR" altLang="en-US" dirty="0"/>
              <a:t>의 가중치인 </a:t>
            </a:r>
            <a:r>
              <a:rPr lang="en-US" altLang="ko-KR" dirty="0"/>
              <a:t>7</a:t>
            </a:r>
            <a:r>
              <a:rPr lang="ko-KR" altLang="en-US" dirty="0"/>
              <a:t>보다 작기 때문에 </a:t>
            </a:r>
            <a:r>
              <a:rPr lang="ko-KR" altLang="en-US" dirty="0" err="1" smtClean="0"/>
              <a:t>갱신안됨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53935" y="4108936"/>
            <a:ext cx="281339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CC"/>
                </a:solidFill>
                <a:latin typeface="Times New Roman"/>
                <a:cs typeface="Times New Roman"/>
              </a:rPr>
              <a:t>9</a:t>
            </a:r>
            <a:endParaRPr lang="en-US" sz="2400" b="1" dirty="0">
              <a:solidFill>
                <a:srgbClr val="0000CC"/>
              </a:solidFill>
            </a:endParaRPr>
          </a:p>
        </p:txBody>
      </p:sp>
      <p:sp>
        <p:nvSpPr>
          <p:cNvPr id="5" name="자유형 4"/>
          <p:cNvSpPr/>
          <p:nvPr/>
        </p:nvSpPr>
        <p:spPr>
          <a:xfrm rot="15633597">
            <a:off x="4311409" y="2983953"/>
            <a:ext cx="2279347" cy="1342550"/>
          </a:xfrm>
          <a:custGeom>
            <a:avLst/>
            <a:gdLst>
              <a:gd name="connsiteX0" fmla="*/ 12142 w 2903559"/>
              <a:gd name="connsiteY0" fmla="*/ 294407 h 1516806"/>
              <a:gd name="connsiteX1" fmla="*/ 1971571 w 2903559"/>
              <a:gd name="connsiteY1" fmla="*/ 5158 h 1516806"/>
              <a:gd name="connsiteX2" fmla="*/ 2885971 w 2903559"/>
              <a:gd name="connsiteY2" fmla="*/ 229093 h 1516806"/>
              <a:gd name="connsiteX3" fmla="*/ 1225122 w 2903559"/>
              <a:gd name="connsiteY3" fmla="*/ 1516717 h 1516806"/>
              <a:gd name="connsiteX4" fmla="*/ 12142 w 2903559"/>
              <a:gd name="connsiteY4" fmla="*/ 294407 h 1516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3559" h="1516806">
                <a:moveTo>
                  <a:pt x="12142" y="294407"/>
                </a:moveTo>
                <a:cubicBezTo>
                  <a:pt x="136550" y="42480"/>
                  <a:pt x="1492600" y="16044"/>
                  <a:pt x="1971571" y="5158"/>
                </a:cubicBezTo>
                <a:cubicBezTo>
                  <a:pt x="2450542" y="-5728"/>
                  <a:pt x="3010379" y="-22834"/>
                  <a:pt x="2885971" y="229093"/>
                </a:cubicBezTo>
                <a:cubicBezTo>
                  <a:pt x="2761563" y="481020"/>
                  <a:pt x="1700983" y="1505831"/>
                  <a:pt x="1225122" y="1516717"/>
                </a:cubicBezTo>
                <a:cubicBezTo>
                  <a:pt x="749261" y="1527603"/>
                  <a:pt x="-112266" y="546334"/>
                  <a:pt x="12142" y="294407"/>
                </a:cubicBezTo>
                <a:close/>
              </a:path>
            </a:pathLst>
          </a:custGeom>
          <a:solidFill>
            <a:srgbClr val="DBEE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902007" y="2770763"/>
            <a:ext cx="281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/>
                <a:cs typeface="Times New Roman"/>
              </a:rPr>
              <a:t>3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232962" y="4236370"/>
            <a:ext cx="28133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/>
                <a:cs typeface="Times New Roman"/>
              </a:rPr>
              <a:t>1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3516281" y="3872085"/>
            <a:ext cx="192528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Times New Roman"/>
                <a:cs typeface="Times New Roman"/>
              </a:rPr>
              <a:t>4</a:t>
            </a:r>
            <a:endParaRPr lang="en-US" altLang="ko-KR" sz="2000" dirty="0"/>
          </a:p>
        </p:txBody>
      </p:sp>
      <p:grpSp>
        <p:nvGrpSpPr>
          <p:cNvPr id="9" name="그룹 8"/>
          <p:cNvGrpSpPr/>
          <p:nvPr/>
        </p:nvGrpSpPr>
        <p:grpSpPr>
          <a:xfrm>
            <a:off x="2266495" y="2633731"/>
            <a:ext cx="3659848" cy="2239050"/>
            <a:chOff x="5098720" y="498881"/>
            <a:chExt cx="3659848" cy="2239050"/>
          </a:xfrm>
        </p:grpSpPr>
        <p:sp>
          <p:nvSpPr>
            <p:cNvPr id="10" name="Oval 5"/>
            <p:cNvSpPr>
              <a:spLocks noChangeArrowheads="1"/>
            </p:cNvSpPr>
            <p:nvPr/>
          </p:nvSpPr>
          <p:spPr bwMode="auto">
            <a:xfrm>
              <a:off x="7632288" y="827198"/>
              <a:ext cx="180000" cy="180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11" name="Oval 6"/>
            <p:cNvSpPr>
              <a:spLocks noChangeArrowheads="1"/>
            </p:cNvSpPr>
            <p:nvPr/>
          </p:nvSpPr>
          <p:spPr bwMode="auto">
            <a:xfrm>
              <a:off x="6336887" y="1555623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12" name="Oval 7"/>
            <p:cNvSpPr>
              <a:spLocks noChangeArrowheads="1"/>
            </p:cNvSpPr>
            <p:nvPr/>
          </p:nvSpPr>
          <p:spPr bwMode="auto">
            <a:xfrm>
              <a:off x="5346287" y="2241423"/>
              <a:ext cx="180000" cy="18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13" name="Oval 8"/>
            <p:cNvSpPr>
              <a:spLocks noChangeArrowheads="1"/>
            </p:cNvSpPr>
            <p:nvPr/>
          </p:nvSpPr>
          <p:spPr bwMode="auto">
            <a:xfrm>
              <a:off x="8318086" y="1524667"/>
              <a:ext cx="180000" cy="180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14" name="Oval 9"/>
            <p:cNvSpPr>
              <a:spLocks noChangeArrowheads="1"/>
            </p:cNvSpPr>
            <p:nvPr/>
          </p:nvSpPr>
          <p:spPr bwMode="auto">
            <a:xfrm>
              <a:off x="7909750" y="2241423"/>
              <a:ext cx="180000" cy="18000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cxnSp>
          <p:nvCxnSpPr>
            <p:cNvPr id="15" name="AutoShape 11"/>
            <p:cNvCxnSpPr>
              <a:cxnSpLocks noChangeShapeType="1"/>
              <a:stCxn id="11" idx="3"/>
              <a:endCxn id="12" idx="7"/>
            </p:cNvCxnSpPr>
            <p:nvPr/>
          </p:nvCxnSpPr>
          <p:spPr bwMode="auto">
            <a:xfrm flipH="1">
              <a:off x="5499927" y="1709263"/>
              <a:ext cx="863320" cy="558520"/>
            </a:xfrm>
            <a:prstGeom prst="straightConnector1">
              <a:avLst/>
            </a:prstGeom>
            <a:noFill/>
            <a:ln w="6350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AutoShape 12"/>
            <p:cNvCxnSpPr>
              <a:cxnSpLocks noChangeShapeType="1"/>
              <a:endCxn id="12" idx="0"/>
            </p:cNvCxnSpPr>
            <p:nvPr/>
          </p:nvCxnSpPr>
          <p:spPr bwMode="auto">
            <a:xfrm flipH="1">
              <a:off x="5436287" y="1099663"/>
              <a:ext cx="241160" cy="1141760"/>
            </a:xfrm>
            <a:prstGeom prst="straightConnector1">
              <a:avLst/>
            </a:prstGeom>
            <a:noFill/>
            <a:ln w="6350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AutoShape 13"/>
            <p:cNvCxnSpPr>
              <a:cxnSpLocks noChangeShapeType="1"/>
              <a:stCxn id="11" idx="6"/>
              <a:endCxn id="14" idx="1"/>
            </p:cNvCxnSpPr>
            <p:nvPr/>
          </p:nvCxnSpPr>
          <p:spPr bwMode="auto">
            <a:xfrm>
              <a:off x="6516887" y="1645623"/>
              <a:ext cx="1419223" cy="622160"/>
            </a:xfrm>
            <a:prstGeom prst="straightConnector1">
              <a:avLst/>
            </a:prstGeom>
            <a:noFill/>
            <a:ln w="19050">
              <a:solidFill>
                <a:srgbClr val="0000CC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AutoShape 14"/>
            <p:cNvCxnSpPr>
              <a:cxnSpLocks noChangeShapeType="1"/>
              <a:stCxn id="12" idx="6"/>
              <a:endCxn id="14" idx="2"/>
            </p:cNvCxnSpPr>
            <p:nvPr/>
          </p:nvCxnSpPr>
          <p:spPr bwMode="auto">
            <a:xfrm>
              <a:off x="5526287" y="2331423"/>
              <a:ext cx="2383463" cy="0"/>
            </a:xfrm>
            <a:prstGeom prst="straightConnector1">
              <a:avLst/>
            </a:prstGeom>
            <a:noFill/>
            <a:ln w="19050">
              <a:solidFill>
                <a:srgbClr val="0000CC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AutoShape 15"/>
            <p:cNvCxnSpPr>
              <a:cxnSpLocks noChangeShapeType="1"/>
              <a:endCxn id="10" idx="2"/>
            </p:cNvCxnSpPr>
            <p:nvPr/>
          </p:nvCxnSpPr>
          <p:spPr bwMode="auto">
            <a:xfrm flipV="1">
              <a:off x="5831087" y="917198"/>
              <a:ext cx="1801201" cy="118825"/>
            </a:xfrm>
            <a:prstGeom prst="straightConnector1">
              <a:avLst/>
            </a:prstGeom>
            <a:noFill/>
            <a:ln w="31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AutoShape 16"/>
            <p:cNvCxnSpPr>
              <a:cxnSpLocks noChangeShapeType="1"/>
              <a:stCxn id="11" idx="7"/>
              <a:endCxn id="10" idx="3"/>
            </p:cNvCxnSpPr>
            <p:nvPr/>
          </p:nvCxnSpPr>
          <p:spPr bwMode="auto">
            <a:xfrm flipV="1">
              <a:off x="6490527" y="980838"/>
              <a:ext cx="1168121" cy="601145"/>
            </a:xfrm>
            <a:prstGeom prst="straightConnector1">
              <a:avLst/>
            </a:prstGeom>
            <a:noFill/>
            <a:ln w="6350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AutoShape 17"/>
            <p:cNvCxnSpPr>
              <a:cxnSpLocks noChangeShapeType="1"/>
              <a:stCxn id="13" idx="1"/>
              <a:endCxn id="10" idx="5"/>
            </p:cNvCxnSpPr>
            <p:nvPr/>
          </p:nvCxnSpPr>
          <p:spPr bwMode="auto">
            <a:xfrm flipH="1" flipV="1">
              <a:off x="7785928" y="980838"/>
              <a:ext cx="558518" cy="57018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AutoShape 18"/>
            <p:cNvCxnSpPr>
              <a:cxnSpLocks noChangeShapeType="1"/>
              <a:stCxn id="14" idx="7"/>
              <a:endCxn id="13" idx="3"/>
            </p:cNvCxnSpPr>
            <p:nvPr/>
          </p:nvCxnSpPr>
          <p:spPr bwMode="auto">
            <a:xfrm flipV="1">
              <a:off x="8063390" y="1678307"/>
              <a:ext cx="281056" cy="58947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" name="Text Box 21"/>
            <p:cNvSpPr txBox="1">
              <a:spLocks noChangeArrowheads="1"/>
            </p:cNvSpPr>
            <p:nvPr/>
          </p:nvSpPr>
          <p:spPr bwMode="auto">
            <a:xfrm>
              <a:off x="5437713" y="623417"/>
              <a:ext cx="309562" cy="366713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en-US" altLang="ko-KR" sz="1800" dirty="0" smtClean="0">
                  <a:ea typeface="굴림" pitchFamily="50" charset="-127"/>
                </a:rPr>
                <a:t>a</a:t>
              </a:r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24" name="Text Box 21"/>
            <p:cNvSpPr txBox="1">
              <a:spLocks noChangeArrowheads="1"/>
            </p:cNvSpPr>
            <p:nvPr/>
          </p:nvSpPr>
          <p:spPr bwMode="auto">
            <a:xfrm>
              <a:off x="7534536" y="498881"/>
              <a:ext cx="312906" cy="3693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en-US" altLang="ko-KR" sz="1800" dirty="0" smtClean="0">
                  <a:ea typeface="굴림" pitchFamily="50" charset="-127"/>
                </a:rPr>
                <a:t>b</a:t>
              </a:r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25" name="Text Box 21"/>
            <p:cNvSpPr txBox="1">
              <a:spLocks noChangeArrowheads="1"/>
            </p:cNvSpPr>
            <p:nvPr/>
          </p:nvSpPr>
          <p:spPr bwMode="auto">
            <a:xfrm>
              <a:off x="8468104" y="1301661"/>
              <a:ext cx="290464" cy="3693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en-US" altLang="ko-KR" sz="1800" dirty="0" smtClean="0">
                  <a:ea typeface="굴림" pitchFamily="50" charset="-127"/>
                </a:rPr>
                <a:t>c</a:t>
              </a:r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26" name="Text Box 21"/>
            <p:cNvSpPr txBox="1">
              <a:spLocks noChangeArrowheads="1"/>
            </p:cNvSpPr>
            <p:nvPr/>
          </p:nvSpPr>
          <p:spPr bwMode="auto">
            <a:xfrm>
              <a:off x="6300192" y="1167246"/>
              <a:ext cx="312906" cy="3693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en-US" altLang="ko-KR" sz="1800" dirty="0" smtClean="0">
                  <a:ea typeface="굴림" pitchFamily="50" charset="-127"/>
                </a:rPr>
                <a:t>d</a:t>
              </a:r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27" name="Text Box 21"/>
            <p:cNvSpPr txBox="1">
              <a:spLocks noChangeArrowheads="1"/>
            </p:cNvSpPr>
            <p:nvPr/>
          </p:nvSpPr>
          <p:spPr bwMode="auto">
            <a:xfrm flipH="1">
              <a:off x="5098720" y="2277075"/>
              <a:ext cx="312088" cy="366713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en-US" altLang="ko-KR" sz="1800" dirty="0" smtClean="0">
                  <a:ea typeface="굴림" pitchFamily="50" charset="-127"/>
                </a:rPr>
                <a:t>e</a:t>
              </a:r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28" name="Text Box 21"/>
            <p:cNvSpPr txBox="1">
              <a:spLocks noChangeArrowheads="1"/>
            </p:cNvSpPr>
            <p:nvPr/>
          </p:nvSpPr>
          <p:spPr bwMode="auto">
            <a:xfrm>
              <a:off x="7950060" y="2368599"/>
              <a:ext cx="258404" cy="3693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en-US" altLang="ko-KR" sz="1800" dirty="0" smtClean="0">
                  <a:ea typeface="굴림" pitchFamily="50" charset="-127"/>
                </a:rPr>
                <a:t>f</a:t>
              </a:r>
              <a:endParaRPr lang="en-US" altLang="ko-KR" sz="1800" dirty="0">
                <a:ea typeface="굴림" pitchFamily="50" charset="-127"/>
              </a:endParaRPr>
            </a:p>
          </p:txBody>
        </p:sp>
      </p:grpSp>
      <p:sp>
        <p:nvSpPr>
          <p:cNvPr id="29" name="Oval 5"/>
          <p:cNvSpPr>
            <a:spLocks noChangeArrowheads="1"/>
          </p:cNvSpPr>
          <p:nvPr/>
        </p:nvSpPr>
        <p:spPr bwMode="auto">
          <a:xfrm>
            <a:off x="2825050" y="3123716"/>
            <a:ext cx="180000" cy="1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1800" dirty="0">
              <a:ea typeface="굴림" pitchFamily="50" charset="-127"/>
            </a:endParaRPr>
          </a:p>
        </p:txBody>
      </p:sp>
      <p:cxnSp>
        <p:nvCxnSpPr>
          <p:cNvPr id="30" name="AutoShape 13"/>
          <p:cNvCxnSpPr>
            <a:cxnSpLocks noChangeShapeType="1"/>
            <a:endCxn id="11" idx="1"/>
          </p:cNvCxnSpPr>
          <p:nvPr/>
        </p:nvCxnSpPr>
        <p:spPr bwMode="auto">
          <a:xfrm>
            <a:off x="3005050" y="3284985"/>
            <a:ext cx="525972" cy="431848"/>
          </a:xfrm>
          <a:prstGeom prst="straightConnector1">
            <a:avLst/>
          </a:prstGeom>
          <a:noFill/>
          <a:ln w="635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TextBox 30"/>
          <p:cNvSpPr txBox="1"/>
          <p:nvPr/>
        </p:nvSpPr>
        <p:spPr>
          <a:xfrm>
            <a:off x="5622762" y="3669858"/>
            <a:ext cx="281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/>
                <a:cs typeface="Times New Roman"/>
              </a:rPr>
              <a:t>0</a:t>
            </a:r>
            <a:endParaRPr lang="en-US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5050779" y="2780236"/>
            <a:ext cx="281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/>
                <a:cs typeface="Times New Roman"/>
              </a:rPr>
              <a:t>1</a:t>
            </a:r>
            <a:endParaRPr lang="en-US" sz="2000" dirty="0"/>
          </a:p>
        </p:txBody>
      </p:sp>
      <p:sp>
        <p:nvSpPr>
          <p:cNvPr id="33" name="TextBox 32"/>
          <p:cNvSpPr txBox="1"/>
          <p:nvPr/>
        </p:nvSpPr>
        <p:spPr>
          <a:xfrm>
            <a:off x="5639046" y="2880627"/>
            <a:ext cx="499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Text Box 24"/>
          <p:cNvSpPr txBox="1">
            <a:spLocks noChangeArrowheads="1"/>
          </p:cNvSpPr>
          <p:nvPr/>
        </p:nvSpPr>
        <p:spPr bwMode="auto">
          <a:xfrm>
            <a:off x="3777247" y="4160117"/>
            <a:ext cx="309563" cy="3667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ea typeface="굴림" pitchFamily="50" charset="-127"/>
              </a:rPr>
              <a:t>9</a:t>
            </a:r>
            <a:endParaRPr lang="en-US" altLang="ko-KR" sz="1800" dirty="0">
              <a:ea typeface="굴림" pitchFamily="50" charset="-127"/>
            </a:endParaRPr>
          </a:p>
        </p:txBody>
      </p:sp>
      <p:sp>
        <p:nvSpPr>
          <p:cNvPr id="35" name="Text Box 24"/>
          <p:cNvSpPr txBox="1">
            <a:spLocks noChangeArrowheads="1"/>
          </p:cNvSpPr>
          <p:nvPr/>
        </p:nvSpPr>
        <p:spPr bwMode="auto">
          <a:xfrm>
            <a:off x="4292410" y="3725090"/>
            <a:ext cx="309563" cy="3667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ea typeface="굴림" pitchFamily="50" charset="-127"/>
              </a:rPr>
              <a:t>7</a:t>
            </a:r>
            <a:endParaRPr lang="en-US" altLang="ko-KR" sz="1800" dirty="0">
              <a:ea typeface="굴림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8586" y="3419042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갱신 안됨</a:t>
            </a:r>
            <a:endParaRPr lang="en-US" dirty="0"/>
          </a:p>
        </p:txBody>
      </p:sp>
      <p:cxnSp>
        <p:nvCxnSpPr>
          <p:cNvPr id="37" name="직선 화살표 연결선 36"/>
          <p:cNvCxnSpPr>
            <a:endCxn id="8" idx="1"/>
          </p:cNvCxnSpPr>
          <p:nvPr/>
        </p:nvCxnSpPr>
        <p:spPr>
          <a:xfrm>
            <a:off x="1835696" y="3621177"/>
            <a:ext cx="1680585" cy="4509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ooter Placeholder 3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39" name="Slide Number Placeholder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01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 다음부터는 점 </a:t>
            </a:r>
            <a:r>
              <a:rPr lang="en-US" altLang="ko-KR" dirty="0"/>
              <a:t>a</a:t>
            </a:r>
            <a:r>
              <a:rPr lang="ko-KR" altLang="en-US" dirty="0"/>
              <a:t>와 선분 </a:t>
            </a:r>
            <a:r>
              <a:rPr lang="en-US" altLang="ko-KR" dirty="0"/>
              <a:t>(</a:t>
            </a:r>
            <a:r>
              <a:rPr lang="en-US" altLang="ko-KR" dirty="0" err="1"/>
              <a:t>b,a</a:t>
            </a:r>
            <a:r>
              <a:rPr lang="en-US" altLang="ko-KR" dirty="0"/>
              <a:t>), </a:t>
            </a:r>
            <a:r>
              <a:rPr lang="ko-KR" altLang="en-US" dirty="0"/>
              <a:t>점 </a:t>
            </a:r>
            <a:r>
              <a:rPr lang="en-US" altLang="ko-KR" dirty="0"/>
              <a:t>d</a:t>
            </a:r>
            <a:r>
              <a:rPr lang="ko-KR" altLang="en-US" dirty="0"/>
              <a:t>와 선분 </a:t>
            </a:r>
            <a:r>
              <a:rPr lang="en-US" altLang="ko-KR" dirty="0"/>
              <a:t>(</a:t>
            </a:r>
            <a:r>
              <a:rPr lang="en-US" altLang="ko-KR" dirty="0" err="1"/>
              <a:t>a,d</a:t>
            </a:r>
            <a:r>
              <a:rPr lang="en-US" altLang="ko-KR" dirty="0"/>
              <a:t>)</a:t>
            </a:r>
            <a:r>
              <a:rPr lang="ko-KR" altLang="en-US" dirty="0"/>
              <a:t>가 차례로 </a:t>
            </a:r>
            <a:r>
              <a:rPr lang="en-US" altLang="ko-KR" dirty="0"/>
              <a:t>T</a:t>
            </a:r>
            <a:r>
              <a:rPr lang="ko-KR" altLang="en-US" dirty="0"/>
              <a:t>에 추가되고</a:t>
            </a:r>
            <a:r>
              <a:rPr lang="en-US" altLang="ko-KR" dirty="0"/>
              <a:t>, </a:t>
            </a:r>
            <a:r>
              <a:rPr lang="ko-KR" altLang="en-US" dirty="0"/>
              <a:t>최종적으로 점 </a:t>
            </a:r>
            <a:r>
              <a:rPr lang="en-US" altLang="ko-KR" dirty="0"/>
              <a:t>e</a:t>
            </a:r>
            <a:r>
              <a:rPr lang="ko-KR" altLang="en-US" dirty="0"/>
              <a:t>와 선분 </a:t>
            </a:r>
            <a:r>
              <a:rPr lang="en-US" altLang="ko-KR" dirty="0"/>
              <a:t>(</a:t>
            </a:r>
            <a:r>
              <a:rPr lang="en-US" altLang="ko-KR" dirty="0" err="1"/>
              <a:t>a,e</a:t>
            </a:r>
            <a:r>
              <a:rPr lang="en-US" altLang="ko-KR" dirty="0"/>
              <a:t>)</a:t>
            </a:r>
            <a:r>
              <a:rPr lang="ko-KR" altLang="en-US" dirty="0"/>
              <a:t>가 추가되면서</a:t>
            </a:r>
            <a:r>
              <a:rPr lang="en-US" altLang="ko-KR" dirty="0"/>
              <a:t>, </a:t>
            </a:r>
            <a:r>
              <a:rPr lang="ko-KR" altLang="en-US" dirty="0"/>
              <a:t>최소 신장 트리 </a:t>
            </a:r>
            <a:r>
              <a:rPr lang="en-US" altLang="ko-KR" dirty="0"/>
              <a:t>T</a:t>
            </a:r>
            <a:r>
              <a:rPr lang="ko-KR" altLang="en-US" dirty="0"/>
              <a:t>가 완성된다</a:t>
            </a:r>
            <a:r>
              <a:rPr lang="en-US" altLang="ko-KR" dirty="0"/>
              <a:t>. Line 13</a:t>
            </a:r>
            <a:r>
              <a:rPr lang="ko-KR" altLang="en-US" dirty="0"/>
              <a:t>에서는 </a:t>
            </a:r>
            <a:r>
              <a:rPr lang="en-US" altLang="ko-KR" dirty="0"/>
              <a:t>T</a:t>
            </a:r>
            <a:r>
              <a:rPr lang="ko-KR" altLang="en-US" dirty="0"/>
              <a:t>를 </a:t>
            </a:r>
            <a:r>
              <a:rPr lang="ko-KR" altLang="en-US" dirty="0" err="1"/>
              <a:t>리턴하고</a:t>
            </a:r>
            <a:r>
              <a:rPr lang="en-US" altLang="ko-KR" dirty="0"/>
              <a:t>, </a:t>
            </a:r>
            <a:r>
              <a:rPr lang="ko-KR" altLang="en-US" dirty="0"/>
              <a:t>알고리즘을 마친다</a:t>
            </a:r>
            <a:r>
              <a:rPr lang="en-US" altLang="ko-KR" dirty="0"/>
              <a:t>. </a:t>
            </a:r>
            <a:r>
              <a:rPr lang="ko-KR" altLang="en-US" dirty="0"/>
              <a:t>다음의 그림들이 위의 과정을 차례로 보여준다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en-US" dirty="0"/>
          </a:p>
        </p:txBody>
      </p:sp>
      <p:sp>
        <p:nvSpPr>
          <p:cNvPr id="4" name="자유형 3"/>
          <p:cNvSpPr/>
          <p:nvPr/>
        </p:nvSpPr>
        <p:spPr>
          <a:xfrm>
            <a:off x="594024" y="2894986"/>
            <a:ext cx="3643821" cy="2585229"/>
          </a:xfrm>
          <a:custGeom>
            <a:avLst/>
            <a:gdLst>
              <a:gd name="connsiteX0" fmla="*/ 48894 w 3910228"/>
              <a:gd name="connsiteY0" fmla="*/ 797294 h 2585229"/>
              <a:gd name="connsiteX1" fmla="*/ 412451 w 3910228"/>
              <a:gd name="connsiteY1" fmla="*/ 180350 h 2585229"/>
              <a:gd name="connsiteX2" fmla="*/ 2781078 w 3910228"/>
              <a:gd name="connsiteY2" fmla="*/ 92215 h 2585229"/>
              <a:gd name="connsiteX3" fmla="*/ 3904798 w 3910228"/>
              <a:gd name="connsiteY3" fmla="*/ 1381188 h 2585229"/>
              <a:gd name="connsiteX4" fmla="*/ 3177685 w 3910228"/>
              <a:gd name="connsiteY4" fmla="*/ 2559993 h 2585229"/>
              <a:gd name="connsiteX5" fmla="*/ 2472605 w 3910228"/>
              <a:gd name="connsiteY5" fmla="*/ 2086268 h 2585229"/>
              <a:gd name="connsiteX6" fmla="*/ 2373453 w 3910228"/>
              <a:gd name="connsiteY6" fmla="*/ 907463 h 2585229"/>
              <a:gd name="connsiteX7" fmla="*/ 974311 w 3910228"/>
              <a:gd name="connsiteY7" fmla="*/ 1039666 h 2585229"/>
              <a:gd name="connsiteX8" fmla="*/ 48894 w 3910228"/>
              <a:gd name="connsiteY8" fmla="*/ 797294 h 258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0228" h="2585229">
                <a:moveTo>
                  <a:pt x="48894" y="797294"/>
                </a:moveTo>
                <a:cubicBezTo>
                  <a:pt x="-44749" y="654075"/>
                  <a:pt x="-42913" y="297863"/>
                  <a:pt x="412451" y="180350"/>
                </a:cubicBezTo>
                <a:cubicBezTo>
                  <a:pt x="867815" y="62837"/>
                  <a:pt x="2199020" y="-107925"/>
                  <a:pt x="2781078" y="92215"/>
                </a:cubicBezTo>
                <a:cubicBezTo>
                  <a:pt x="3363136" y="292355"/>
                  <a:pt x="3838697" y="969892"/>
                  <a:pt x="3904798" y="1381188"/>
                </a:cubicBezTo>
                <a:cubicBezTo>
                  <a:pt x="3970899" y="1792484"/>
                  <a:pt x="3416384" y="2442480"/>
                  <a:pt x="3177685" y="2559993"/>
                </a:cubicBezTo>
                <a:cubicBezTo>
                  <a:pt x="2938986" y="2677506"/>
                  <a:pt x="2606644" y="2361690"/>
                  <a:pt x="2472605" y="2086268"/>
                </a:cubicBezTo>
                <a:cubicBezTo>
                  <a:pt x="2338566" y="1810846"/>
                  <a:pt x="2623169" y="1081897"/>
                  <a:pt x="2373453" y="907463"/>
                </a:cubicBezTo>
                <a:cubicBezTo>
                  <a:pt x="2123737" y="733029"/>
                  <a:pt x="1365410" y="1061700"/>
                  <a:pt x="974311" y="1039666"/>
                </a:cubicBezTo>
                <a:cubicBezTo>
                  <a:pt x="583212" y="1017632"/>
                  <a:pt x="142537" y="940513"/>
                  <a:pt x="48894" y="797294"/>
                </a:cubicBezTo>
                <a:close/>
              </a:path>
            </a:pathLst>
          </a:custGeom>
          <a:solidFill>
            <a:srgbClr val="DDF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3356" y="4570807"/>
            <a:ext cx="28133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/>
                <a:cs typeface="Times New Roman"/>
              </a:rPr>
              <a:t>9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1101428" y="3232634"/>
            <a:ext cx="281339" cy="400110"/>
          </a:xfrm>
          <a:prstGeom prst="rect">
            <a:avLst/>
          </a:prstGeom>
          <a:solidFill>
            <a:srgbClr val="DBEEF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/>
                <a:cs typeface="Times New Roman"/>
              </a:rPr>
              <a:t>3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3432383" y="4698241"/>
            <a:ext cx="28133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/>
                <a:cs typeface="Times New Roman"/>
              </a:rPr>
              <a:t>1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715702" y="4333956"/>
            <a:ext cx="192528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Times New Roman"/>
                <a:cs typeface="Times New Roman"/>
              </a:rPr>
              <a:t>4</a:t>
            </a:r>
            <a:endParaRPr lang="en-US" altLang="ko-KR" sz="2000" dirty="0"/>
          </a:p>
        </p:txBody>
      </p:sp>
      <p:grpSp>
        <p:nvGrpSpPr>
          <p:cNvPr id="9" name="그룹 8"/>
          <p:cNvGrpSpPr/>
          <p:nvPr/>
        </p:nvGrpSpPr>
        <p:grpSpPr>
          <a:xfrm>
            <a:off x="465916" y="3095602"/>
            <a:ext cx="3659848" cy="2239050"/>
            <a:chOff x="5098720" y="498881"/>
            <a:chExt cx="3659848" cy="2239050"/>
          </a:xfrm>
        </p:grpSpPr>
        <p:sp>
          <p:nvSpPr>
            <p:cNvPr id="10" name="Oval 5"/>
            <p:cNvSpPr>
              <a:spLocks noChangeArrowheads="1"/>
            </p:cNvSpPr>
            <p:nvPr/>
          </p:nvSpPr>
          <p:spPr bwMode="auto">
            <a:xfrm>
              <a:off x="7632288" y="827198"/>
              <a:ext cx="180000" cy="180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11" name="Oval 6"/>
            <p:cNvSpPr>
              <a:spLocks noChangeArrowheads="1"/>
            </p:cNvSpPr>
            <p:nvPr/>
          </p:nvSpPr>
          <p:spPr bwMode="auto">
            <a:xfrm>
              <a:off x="6336887" y="1555623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12" name="Oval 7"/>
            <p:cNvSpPr>
              <a:spLocks noChangeArrowheads="1"/>
            </p:cNvSpPr>
            <p:nvPr/>
          </p:nvSpPr>
          <p:spPr bwMode="auto">
            <a:xfrm>
              <a:off x="5346287" y="2241423"/>
              <a:ext cx="180000" cy="18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13" name="Oval 8"/>
            <p:cNvSpPr>
              <a:spLocks noChangeArrowheads="1"/>
            </p:cNvSpPr>
            <p:nvPr/>
          </p:nvSpPr>
          <p:spPr bwMode="auto">
            <a:xfrm>
              <a:off x="8318086" y="1524667"/>
              <a:ext cx="180000" cy="180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14" name="Oval 9"/>
            <p:cNvSpPr>
              <a:spLocks noChangeArrowheads="1"/>
            </p:cNvSpPr>
            <p:nvPr/>
          </p:nvSpPr>
          <p:spPr bwMode="auto">
            <a:xfrm>
              <a:off x="7909750" y="2241423"/>
              <a:ext cx="180000" cy="180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cxnSp>
          <p:nvCxnSpPr>
            <p:cNvPr id="15" name="AutoShape 11"/>
            <p:cNvCxnSpPr>
              <a:cxnSpLocks noChangeShapeType="1"/>
              <a:stCxn id="11" idx="3"/>
              <a:endCxn id="12" idx="7"/>
            </p:cNvCxnSpPr>
            <p:nvPr/>
          </p:nvCxnSpPr>
          <p:spPr bwMode="auto">
            <a:xfrm flipH="1">
              <a:off x="5499927" y="1709263"/>
              <a:ext cx="863320" cy="558520"/>
            </a:xfrm>
            <a:prstGeom prst="straightConnector1">
              <a:avLst/>
            </a:prstGeom>
            <a:noFill/>
            <a:ln w="6350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AutoShape 12"/>
            <p:cNvCxnSpPr>
              <a:cxnSpLocks noChangeShapeType="1"/>
              <a:endCxn id="12" idx="0"/>
            </p:cNvCxnSpPr>
            <p:nvPr/>
          </p:nvCxnSpPr>
          <p:spPr bwMode="auto">
            <a:xfrm flipH="1">
              <a:off x="5436287" y="1099663"/>
              <a:ext cx="241160" cy="1141760"/>
            </a:xfrm>
            <a:prstGeom prst="straightConnector1">
              <a:avLst/>
            </a:prstGeom>
            <a:noFill/>
            <a:ln w="6350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AutoShape 14"/>
            <p:cNvCxnSpPr>
              <a:cxnSpLocks noChangeShapeType="1"/>
              <a:stCxn id="12" idx="6"/>
              <a:endCxn id="14" idx="2"/>
            </p:cNvCxnSpPr>
            <p:nvPr/>
          </p:nvCxnSpPr>
          <p:spPr bwMode="auto">
            <a:xfrm>
              <a:off x="5526287" y="2331423"/>
              <a:ext cx="2383463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AutoShape 15"/>
            <p:cNvCxnSpPr>
              <a:cxnSpLocks noChangeShapeType="1"/>
              <a:endCxn id="10" idx="2"/>
            </p:cNvCxnSpPr>
            <p:nvPr/>
          </p:nvCxnSpPr>
          <p:spPr bwMode="auto">
            <a:xfrm flipV="1">
              <a:off x="5831087" y="917198"/>
              <a:ext cx="1801201" cy="1188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AutoShape 16"/>
            <p:cNvCxnSpPr>
              <a:cxnSpLocks noChangeShapeType="1"/>
              <a:stCxn id="11" idx="7"/>
              <a:endCxn id="10" idx="3"/>
            </p:cNvCxnSpPr>
            <p:nvPr/>
          </p:nvCxnSpPr>
          <p:spPr bwMode="auto">
            <a:xfrm flipV="1">
              <a:off x="6490527" y="980838"/>
              <a:ext cx="1168121" cy="601145"/>
            </a:xfrm>
            <a:prstGeom prst="straightConnector1">
              <a:avLst/>
            </a:prstGeom>
            <a:noFill/>
            <a:ln w="6350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AutoShape 17"/>
            <p:cNvCxnSpPr>
              <a:cxnSpLocks noChangeShapeType="1"/>
              <a:stCxn id="13" idx="1"/>
              <a:endCxn id="10" idx="5"/>
            </p:cNvCxnSpPr>
            <p:nvPr/>
          </p:nvCxnSpPr>
          <p:spPr bwMode="auto">
            <a:xfrm flipH="1" flipV="1">
              <a:off x="7785928" y="980838"/>
              <a:ext cx="558518" cy="57018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AutoShape 18"/>
            <p:cNvCxnSpPr>
              <a:cxnSpLocks noChangeShapeType="1"/>
              <a:stCxn id="14" idx="7"/>
              <a:endCxn id="13" idx="3"/>
            </p:cNvCxnSpPr>
            <p:nvPr/>
          </p:nvCxnSpPr>
          <p:spPr bwMode="auto">
            <a:xfrm flipV="1">
              <a:off x="8063390" y="1678307"/>
              <a:ext cx="281056" cy="58947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" name="Text Box 21"/>
            <p:cNvSpPr txBox="1">
              <a:spLocks noChangeArrowheads="1"/>
            </p:cNvSpPr>
            <p:nvPr/>
          </p:nvSpPr>
          <p:spPr bwMode="auto">
            <a:xfrm>
              <a:off x="5437713" y="623417"/>
              <a:ext cx="309562" cy="366713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en-US" altLang="ko-KR" sz="1800" dirty="0" smtClean="0">
                  <a:ea typeface="굴림" pitchFamily="50" charset="-127"/>
                </a:rPr>
                <a:t>a</a:t>
              </a:r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23" name="Text Box 21"/>
            <p:cNvSpPr txBox="1">
              <a:spLocks noChangeArrowheads="1"/>
            </p:cNvSpPr>
            <p:nvPr/>
          </p:nvSpPr>
          <p:spPr bwMode="auto">
            <a:xfrm>
              <a:off x="7534536" y="498881"/>
              <a:ext cx="312906" cy="3693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en-US" altLang="ko-KR" sz="1800" dirty="0" smtClean="0">
                  <a:ea typeface="굴림" pitchFamily="50" charset="-127"/>
                </a:rPr>
                <a:t>b</a:t>
              </a:r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24" name="Text Box 21"/>
            <p:cNvSpPr txBox="1">
              <a:spLocks noChangeArrowheads="1"/>
            </p:cNvSpPr>
            <p:nvPr/>
          </p:nvSpPr>
          <p:spPr bwMode="auto">
            <a:xfrm>
              <a:off x="8468104" y="1301661"/>
              <a:ext cx="290464" cy="3693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en-US" altLang="ko-KR" sz="1800" dirty="0" smtClean="0">
                  <a:ea typeface="굴림" pitchFamily="50" charset="-127"/>
                </a:rPr>
                <a:t>c</a:t>
              </a:r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25" name="Text Box 21"/>
            <p:cNvSpPr txBox="1">
              <a:spLocks noChangeArrowheads="1"/>
            </p:cNvSpPr>
            <p:nvPr/>
          </p:nvSpPr>
          <p:spPr bwMode="auto">
            <a:xfrm>
              <a:off x="6300192" y="1167246"/>
              <a:ext cx="312906" cy="3693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en-US" altLang="ko-KR" sz="1800" dirty="0" smtClean="0">
                  <a:ea typeface="굴림" pitchFamily="50" charset="-127"/>
                </a:rPr>
                <a:t>d</a:t>
              </a:r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26" name="Text Box 21"/>
            <p:cNvSpPr txBox="1">
              <a:spLocks noChangeArrowheads="1"/>
            </p:cNvSpPr>
            <p:nvPr/>
          </p:nvSpPr>
          <p:spPr bwMode="auto">
            <a:xfrm flipH="1">
              <a:off x="5098720" y="2277075"/>
              <a:ext cx="312088" cy="366713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en-US" altLang="ko-KR" sz="1800" dirty="0" smtClean="0">
                  <a:ea typeface="굴림" pitchFamily="50" charset="-127"/>
                </a:rPr>
                <a:t>e</a:t>
              </a:r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27" name="Text Box 21"/>
            <p:cNvSpPr txBox="1">
              <a:spLocks noChangeArrowheads="1"/>
            </p:cNvSpPr>
            <p:nvPr/>
          </p:nvSpPr>
          <p:spPr bwMode="auto">
            <a:xfrm>
              <a:off x="7950060" y="2368599"/>
              <a:ext cx="258404" cy="3693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en-US" altLang="ko-KR" sz="1800" dirty="0" smtClean="0">
                  <a:ea typeface="굴림" pitchFamily="50" charset="-127"/>
                </a:rPr>
                <a:t>f</a:t>
              </a:r>
              <a:endParaRPr lang="en-US" altLang="ko-KR" sz="1800" dirty="0">
                <a:ea typeface="굴림" pitchFamily="50" charset="-127"/>
              </a:endParaRPr>
            </a:p>
          </p:txBody>
        </p:sp>
      </p:grpSp>
      <p:sp>
        <p:nvSpPr>
          <p:cNvPr id="28" name="Oval 5"/>
          <p:cNvSpPr>
            <a:spLocks noChangeArrowheads="1"/>
          </p:cNvSpPr>
          <p:nvPr/>
        </p:nvSpPr>
        <p:spPr bwMode="auto">
          <a:xfrm>
            <a:off x="1024471" y="3585587"/>
            <a:ext cx="180000" cy="180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1800" dirty="0">
              <a:ea typeface="굴림" pitchFamily="50" charset="-127"/>
            </a:endParaRPr>
          </a:p>
        </p:txBody>
      </p:sp>
      <p:cxnSp>
        <p:nvCxnSpPr>
          <p:cNvPr id="29" name="AutoShape 13"/>
          <p:cNvCxnSpPr>
            <a:cxnSpLocks noChangeShapeType="1"/>
            <a:endCxn id="11" idx="1"/>
          </p:cNvCxnSpPr>
          <p:nvPr/>
        </p:nvCxnSpPr>
        <p:spPr bwMode="auto">
          <a:xfrm>
            <a:off x="1204471" y="3746856"/>
            <a:ext cx="525972" cy="431848"/>
          </a:xfrm>
          <a:prstGeom prst="straightConnector1">
            <a:avLst/>
          </a:prstGeom>
          <a:noFill/>
          <a:ln w="635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TextBox 29"/>
          <p:cNvSpPr txBox="1"/>
          <p:nvPr/>
        </p:nvSpPr>
        <p:spPr>
          <a:xfrm>
            <a:off x="3822183" y="4131729"/>
            <a:ext cx="281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/>
                <a:cs typeface="Times New Roman"/>
              </a:rPr>
              <a:t>0</a:t>
            </a:r>
            <a:endParaRPr lang="en-US" sz="2000" dirty="0"/>
          </a:p>
        </p:txBody>
      </p:sp>
      <p:sp>
        <p:nvSpPr>
          <p:cNvPr id="31" name="TextBox 30"/>
          <p:cNvSpPr txBox="1"/>
          <p:nvPr/>
        </p:nvSpPr>
        <p:spPr>
          <a:xfrm>
            <a:off x="3250200" y="3242107"/>
            <a:ext cx="281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/>
                <a:cs typeface="Times New Roman"/>
              </a:rPr>
              <a:t>1</a:t>
            </a:r>
            <a:endParaRPr lang="en-US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778004" y="5098523"/>
            <a:ext cx="2534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/>
              <a:t>= min{</a:t>
            </a:r>
            <a:r>
              <a:rPr lang="en-US" altLang="ko-KR" dirty="0" smtClean="0">
                <a:latin typeface="Times New Roman"/>
                <a:cs typeface="Times New Roman"/>
              </a:rPr>
              <a:t>3</a:t>
            </a:r>
            <a:r>
              <a:rPr lang="en-US" dirty="0" smtClean="0"/>
              <a:t>, </a:t>
            </a:r>
            <a:r>
              <a:rPr lang="en-US" dirty="0" smtClean="0">
                <a:latin typeface="Times New Roman"/>
                <a:cs typeface="Times New Roman"/>
              </a:rPr>
              <a:t>4, 9</a:t>
            </a: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738353" y="3011274"/>
            <a:ext cx="499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Text Box 24"/>
          <p:cNvSpPr txBox="1">
            <a:spLocks noChangeArrowheads="1"/>
          </p:cNvSpPr>
          <p:nvPr/>
        </p:nvSpPr>
        <p:spPr bwMode="auto">
          <a:xfrm>
            <a:off x="5738528" y="3894959"/>
            <a:ext cx="309563" cy="3667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ea typeface="굴림" pitchFamily="50" charset="-127"/>
              </a:rPr>
              <a:t>2</a:t>
            </a:r>
            <a:endParaRPr lang="en-US" altLang="ko-KR" sz="1800" dirty="0">
              <a:ea typeface="굴림" pitchFamily="50" charset="-127"/>
            </a:endParaRPr>
          </a:p>
        </p:txBody>
      </p:sp>
      <p:sp>
        <p:nvSpPr>
          <p:cNvPr id="35" name="Text Box 24"/>
          <p:cNvSpPr txBox="1">
            <a:spLocks noChangeArrowheads="1"/>
          </p:cNvSpPr>
          <p:nvPr/>
        </p:nvSpPr>
        <p:spPr bwMode="auto">
          <a:xfrm>
            <a:off x="5146558" y="4069586"/>
            <a:ext cx="309563" cy="3667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ea typeface="굴림" pitchFamily="50" charset="-127"/>
              </a:rPr>
              <a:t>4</a:t>
            </a:r>
            <a:endParaRPr lang="en-US" altLang="ko-KR" sz="1800" dirty="0">
              <a:ea typeface="굴림" pitchFamily="50" charset="-127"/>
            </a:endParaRPr>
          </a:p>
        </p:txBody>
      </p:sp>
      <p:sp>
        <p:nvSpPr>
          <p:cNvPr id="36" name="자유형 35"/>
          <p:cNvSpPr/>
          <p:nvPr/>
        </p:nvSpPr>
        <p:spPr>
          <a:xfrm>
            <a:off x="5090455" y="2914623"/>
            <a:ext cx="3643821" cy="2585229"/>
          </a:xfrm>
          <a:custGeom>
            <a:avLst/>
            <a:gdLst>
              <a:gd name="connsiteX0" fmla="*/ 48894 w 3910228"/>
              <a:gd name="connsiteY0" fmla="*/ 797294 h 2585229"/>
              <a:gd name="connsiteX1" fmla="*/ 412451 w 3910228"/>
              <a:gd name="connsiteY1" fmla="*/ 180350 h 2585229"/>
              <a:gd name="connsiteX2" fmla="*/ 2781078 w 3910228"/>
              <a:gd name="connsiteY2" fmla="*/ 92215 h 2585229"/>
              <a:gd name="connsiteX3" fmla="*/ 3904798 w 3910228"/>
              <a:gd name="connsiteY3" fmla="*/ 1381188 h 2585229"/>
              <a:gd name="connsiteX4" fmla="*/ 3177685 w 3910228"/>
              <a:gd name="connsiteY4" fmla="*/ 2559993 h 2585229"/>
              <a:gd name="connsiteX5" fmla="*/ 2472605 w 3910228"/>
              <a:gd name="connsiteY5" fmla="*/ 2086268 h 2585229"/>
              <a:gd name="connsiteX6" fmla="*/ 2373453 w 3910228"/>
              <a:gd name="connsiteY6" fmla="*/ 907463 h 2585229"/>
              <a:gd name="connsiteX7" fmla="*/ 974311 w 3910228"/>
              <a:gd name="connsiteY7" fmla="*/ 1039666 h 2585229"/>
              <a:gd name="connsiteX8" fmla="*/ 48894 w 3910228"/>
              <a:gd name="connsiteY8" fmla="*/ 797294 h 258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0228" h="2585229">
                <a:moveTo>
                  <a:pt x="48894" y="797294"/>
                </a:moveTo>
                <a:cubicBezTo>
                  <a:pt x="-44749" y="654075"/>
                  <a:pt x="-42913" y="297863"/>
                  <a:pt x="412451" y="180350"/>
                </a:cubicBezTo>
                <a:cubicBezTo>
                  <a:pt x="867815" y="62837"/>
                  <a:pt x="2199020" y="-107925"/>
                  <a:pt x="2781078" y="92215"/>
                </a:cubicBezTo>
                <a:cubicBezTo>
                  <a:pt x="3363136" y="292355"/>
                  <a:pt x="3838697" y="969892"/>
                  <a:pt x="3904798" y="1381188"/>
                </a:cubicBezTo>
                <a:cubicBezTo>
                  <a:pt x="3970899" y="1792484"/>
                  <a:pt x="3416384" y="2442480"/>
                  <a:pt x="3177685" y="2559993"/>
                </a:cubicBezTo>
                <a:cubicBezTo>
                  <a:pt x="2938986" y="2677506"/>
                  <a:pt x="2606644" y="2361690"/>
                  <a:pt x="2472605" y="2086268"/>
                </a:cubicBezTo>
                <a:cubicBezTo>
                  <a:pt x="2338566" y="1810846"/>
                  <a:pt x="2623169" y="1081897"/>
                  <a:pt x="2373453" y="907463"/>
                </a:cubicBezTo>
                <a:cubicBezTo>
                  <a:pt x="2123737" y="733029"/>
                  <a:pt x="1365410" y="1061700"/>
                  <a:pt x="974311" y="1039666"/>
                </a:cubicBezTo>
                <a:cubicBezTo>
                  <a:pt x="583212" y="1017632"/>
                  <a:pt x="142537" y="940513"/>
                  <a:pt x="48894" y="797294"/>
                </a:cubicBezTo>
                <a:close/>
              </a:path>
            </a:pathLst>
          </a:custGeom>
          <a:solidFill>
            <a:srgbClr val="DDF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4949787" y="4590444"/>
            <a:ext cx="281339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CC"/>
                </a:solidFill>
                <a:latin typeface="Times New Roman"/>
                <a:cs typeface="Times New Roman"/>
              </a:rPr>
              <a:t>4</a:t>
            </a:r>
            <a:endParaRPr lang="en-US" sz="2400" dirty="0">
              <a:solidFill>
                <a:srgbClr val="0000CC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597859" y="3252271"/>
            <a:ext cx="281339" cy="400110"/>
          </a:xfrm>
          <a:prstGeom prst="rect">
            <a:avLst/>
          </a:prstGeom>
          <a:solidFill>
            <a:srgbClr val="DBEEF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/>
                <a:cs typeface="Times New Roman"/>
              </a:rPr>
              <a:t>3</a:t>
            </a:r>
            <a:endParaRPr lang="en-US" sz="2000" dirty="0"/>
          </a:p>
        </p:txBody>
      </p:sp>
      <p:sp>
        <p:nvSpPr>
          <p:cNvPr id="39" name="TextBox 38"/>
          <p:cNvSpPr txBox="1"/>
          <p:nvPr/>
        </p:nvSpPr>
        <p:spPr>
          <a:xfrm>
            <a:off x="7928814" y="4717878"/>
            <a:ext cx="28133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/>
                <a:cs typeface="Times New Roman"/>
              </a:rPr>
              <a:t>1</a:t>
            </a:r>
            <a:endParaRPr lang="en-US" sz="2000" dirty="0"/>
          </a:p>
        </p:txBody>
      </p:sp>
      <p:sp>
        <p:nvSpPr>
          <p:cNvPr id="40" name="TextBox 39"/>
          <p:cNvSpPr txBox="1"/>
          <p:nvPr/>
        </p:nvSpPr>
        <p:spPr>
          <a:xfrm>
            <a:off x="6212133" y="4353593"/>
            <a:ext cx="192528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0000CC"/>
                </a:solidFill>
                <a:latin typeface="Times New Roman"/>
                <a:cs typeface="Times New Roman"/>
              </a:rPr>
              <a:t>2</a:t>
            </a:r>
            <a:endParaRPr lang="en-US" altLang="ko-KR" sz="2400" dirty="0">
              <a:solidFill>
                <a:srgbClr val="0000CC"/>
              </a:solidFill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4962347" y="3115239"/>
            <a:ext cx="3659848" cy="2239050"/>
            <a:chOff x="5098720" y="498881"/>
            <a:chExt cx="3659848" cy="2239050"/>
          </a:xfrm>
        </p:grpSpPr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7632288" y="827198"/>
              <a:ext cx="180000" cy="180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6336887" y="1555623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5346287" y="2241423"/>
              <a:ext cx="180000" cy="18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8318086" y="1524667"/>
              <a:ext cx="180000" cy="180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7909750" y="2241423"/>
              <a:ext cx="180000" cy="180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cxnSp>
          <p:nvCxnSpPr>
            <p:cNvPr id="47" name="AutoShape 11"/>
            <p:cNvCxnSpPr>
              <a:cxnSpLocks noChangeShapeType="1"/>
              <a:stCxn id="43" idx="3"/>
              <a:endCxn id="44" idx="7"/>
            </p:cNvCxnSpPr>
            <p:nvPr/>
          </p:nvCxnSpPr>
          <p:spPr bwMode="auto">
            <a:xfrm flipH="1">
              <a:off x="5499927" y="1709263"/>
              <a:ext cx="863320" cy="558520"/>
            </a:xfrm>
            <a:prstGeom prst="straightConnector1">
              <a:avLst/>
            </a:prstGeom>
            <a:noFill/>
            <a:ln w="6350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AutoShape 12"/>
            <p:cNvCxnSpPr>
              <a:cxnSpLocks noChangeShapeType="1"/>
              <a:endCxn id="44" idx="0"/>
            </p:cNvCxnSpPr>
            <p:nvPr/>
          </p:nvCxnSpPr>
          <p:spPr bwMode="auto">
            <a:xfrm flipH="1">
              <a:off x="5436287" y="1099663"/>
              <a:ext cx="241160" cy="1141760"/>
            </a:xfrm>
            <a:prstGeom prst="straightConnector1">
              <a:avLst/>
            </a:prstGeom>
            <a:noFill/>
            <a:ln w="19050">
              <a:solidFill>
                <a:srgbClr val="0000CC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AutoShape 15"/>
            <p:cNvCxnSpPr>
              <a:cxnSpLocks noChangeShapeType="1"/>
              <a:endCxn id="42" idx="2"/>
            </p:cNvCxnSpPr>
            <p:nvPr/>
          </p:nvCxnSpPr>
          <p:spPr bwMode="auto">
            <a:xfrm flipV="1">
              <a:off x="5831087" y="917198"/>
              <a:ext cx="1801201" cy="1188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AutoShape 17"/>
            <p:cNvCxnSpPr>
              <a:cxnSpLocks noChangeShapeType="1"/>
              <a:stCxn id="45" idx="1"/>
              <a:endCxn id="42" idx="5"/>
            </p:cNvCxnSpPr>
            <p:nvPr/>
          </p:nvCxnSpPr>
          <p:spPr bwMode="auto">
            <a:xfrm flipH="1" flipV="1">
              <a:off x="7785928" y="980838"/>
              <a:ext cx="558518" cy="57018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AutoShape 18"/>
            <p:cNvCxnSpPr>
              <a:cxnSpLocks noChangeShapeType="1"/>
              <a:stCxn id="46" idx="7"/>
              <a:endCxn id="45" idx="3"/>
            </p:cNvCxnSpPr>
            <p:nvPr/>
          </p:nvCxnSpPr>
          <p:spPr bwMode="auto">
            <a:xfrm flipV="1">
              <a:off x="8063390" y="1678307"/>
              <a:ext cx="281056" cy="58947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2" name="Text Box 21"/>
            <p:cNvSpPr txBox="1">
              <a:spLocks noChangeArrowheads="1"/>
            </p:cNvSpPr>
            <p:nvPr/>
          </p:nvSpPr>
          <p:spPr bwMode="auto">
            <a:xfrm>
              <a:off x="5437713" y="623417"/>
              <a:ext cx="309562" cy="366713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en-US" altLang="ko-KR" sz="1800" dirty="0" smtClean="0">
                  <a:ea typeface="굴림" pitchFamily="50" charset="-127"/>
                </a:rPr>
                <a:t>a</a:t>
              </a:r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53" name="Text Box 21"/>
            <p:cNvSpPr txBox="1">
              <a:spLocks noChangeArrowheads="1"/>
            </p:cNvSpPr>
            <p:nvPr/>
          </p:nvSpPr>
          <p:spPr bwMode="auto">
            <a:xfrm>
              <a:off x="7534536" y="498881"/>
              <a:ext cx="312906" cy="3693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en-US" altLang="ko-KR" sz="1800" dirty="0" smtClean="0">
                  <a:ea typeface="굴림" pitchFamily="50" charset="-127"/>
                </a:rPr>
                <a:t>b</a:t>
              </a:r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54" name="Text Box 21"/>
            <p:cNvSpPr txBox="1">
              <a:spLocks noChangeArrowheads="1"/>
            </p:cNvSpPr>
            <p:nvPr/>
          </p:nvSpPr>
          <p:spPr bwMode="auto">
            <a:xfrm>
              <a:off x="8468104" y="1301661"/>
              <a:ext cx="290464" cy="3693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en-US" altLang="ko-KR" sz="1800" dirty="0" smtClean="0">
                  <a:ea typeface="굴림" pitchFamily="50" charset="-127"/>
                </a:rPr>
                <a:t>c</a:t>
              </a:r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55" name="Text Box 21"/>
            <p:cNvSpPr txBox="1">
              <a:spLocks noChangeArrowheads="1"/>
            </p:cNvSpPr>
            <p:nvPr/>
          </p:nvSpPr>
          <p:spPr bwMode="auto">
            <a:xfrm>
              <a:off x="6300192" y="1167246"/>
              <a:ext cx="312906" cy="3693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en-US" altLang="ko-KR" sz="1800" dirty="0" smtClean="0">
                  <a:ea typeface="굴림" pitchFamily="50" charset="-127"/>
                </a:rPr>
                <a:t>d</a:t>
              </a:r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56" name="Text Box 21"/>
            <p:cNvSpPr txBox="1">
              <a:spLocks noChangeArrowheads="1"/>
            </p:cNvSpPr>
            <p:nvPr/>
          </p:nvSpPr>
          <p:spPr bwMode="auto">
            <a:xfrm flipH="1">
              <a:off x="5098720" y="2277075"/>
              <a:ext cx="312088" cy="366713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en-US" altLang="ko-KR" sz="1800" dirty="0" smtClean="0">
                  <a:ea typeface="굴림" pitchFamily="50" charset="-127"/>
                </a:rPr>
                <a:t>e</a:t>
              </a:r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57" name="Text Box 21"/>
            <p:cNvSpPr txBox="1">
              <a:spLocks noChangeArrowheads="1"/>
            </p:cNvSpPr>
            <p:nvPr/>
          </p:nvSpPr>
          <p:spPr bwMode="auto">
            <a:xfrm>
              <a:off x="7950060" y="2368599"/>
              <a:ext cx="258404" cy="3693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en-US" altLang="ko-KR" sz="1800" dirty="0" smtClean="0">
                  <a:ea typeface="굴림" pitchFamily="50" charset="-127"/>
                </a:rPr>
                <a:t>f</a:t>
              </a:r>
              <a:endParaRPr lang="en-US" altLang="ko-KR" sz="1800" dirty="0">
                <a:ea typeface="굴림" pitchFamily="50" charset="-127"/>
              </a:endParaRPr>
            </a:p>
          </p:txBody>
        </p:sp>
      </p:grpSp>
      <p:sp>
        <p:nvSpPr>
          <p:cNvPr id="58" name="Oval 5"/>
          <p:cNvSpPr>
            <a:spLocks noChangeArrowheads="1"/>
          </p:cNvSpPr>
          <p:nvPr/>
        </p:nvSpPr>
        <p:spPr bwMode="auto">
          <a:xfrm>
            <a:off x="5520902" y="3605224"/>
            <a:ext cx="180000" cy="180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1800" dirty="0">
              <a:ea typeface="굴림" pitchFamily="50" charset="-127"/>
            </a:endParaRPr>
          </a:p>
        </p:txBody>
      </p:sp>
      <p:cxnSp>
        <p:nvCxnSpPr>
          <p:cNvPr id="59" name="AutoShape 13"/>
          <p:cNvCxnSpPr>
            <a:cxnSpLocks noChangeShapeType="1"/>
            <a:endCxn id="43" idx="1"/>
          </p:cNvCxnSpPr>
          <p:nvPr/>
        </p:nvCxnSpPr>
        <p:spPr bwMode="auto">
          <a:xfrm>
            <a:off x="5700902" y="3766493"/>
            <a:ext cx="525972" cy="431848"/>
          </a:xfrm>
          <a:prstGeom prst="straightConnector1">
            <a:avLst/>
          </a:prstGeom>
          <a:noFill/>
          <a:ln w="19050">
            <a:solidFill>
              <a:srgbClr val="0000CC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" name="TextBox 59"/>
          <p:cNvSpPr txBox="1"/>
          <p:nvPr/>
        </p:nvSpPr>
        <p:spPr>
          <a:xfrm>
            <a:off x="8318614" y="4151366"/>
            <a:ext cx="281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/>
                <a:cs typeface="Times New Roman"/>
              </a:rPr>
              <a:t>0</a:t>
            </a:r>
            <a:endParaRPr lang="en-US" sz="2000" dirty="0"/>
          </a:p>
        </p:txBody>
      </p:sp>
      <p:sp>
        <p:nvSpPr>
          <p:cNvPr id="61" name="TextBox 60"/>
          <p:cNvSpPr txBox="1"/>
          <p:nvPr/>
        </p:nvSpPr>
        <p:spPr>
          <a:xfrm>
            <a:off x="7746631" y="3261744"/>
            <a:ext cx="281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/>
                <a:cs typeface="Times New Roman"/>
              </a:rPr>
              <a:t>1</a:t>
            </a:r>
            <a:endParaRPr lang="en-US" sz="2000" dirty="0"/>
          </a:p>
        </p:txBody>
      </p:sp>
      <p:sp>
        <p:nvSpPr>
          <p:cNvPr id="62" name="TextBox 61"/>
          <p:cNvSpPr txBox="1"/>
          <p:nvPr/>
        </p:nvSpPr>
        <p:spPr>
          <a:xfrm>
            <a:off x="8234784" y="3030911"/>
            <a:ext cx="499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" name="Footer Placeholder 6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2070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640148" y="803645"/>
            <a:ext cx="3683893" cy="2239050"/>
          </a:xfrm>
          <a:custGeom>
            <a:avLst/>
            <a:gdLst>
              <a:gd name="connsiteX0" fmla="*/ 200507 w 3891631"/>
              <a:gd name="connsiteY0" fmla="*/ 198379 h 2583897"/>
              <a:gd name="connsiteX1" fmla="*/ 2635235 w 3891631"/>
              <a:gd name="connsiteY1" fmla="*/ 88211 h 2583897"/>
              <a:gd name="connsiteX2" fmla="*/ 3880141 w 3891631"/>
              <a:gd name="connsiteY2" fmla="*/ 1377184 h 2583897"/>
              <a:gd name="connsiteX3" fmla="*/ 3142011 w 3891631"/>
              <a:gd name="connsiteY3" fmla="*/ 2578023 h 2583897"/>
              <a:gd name="connsiteX4" fmla="*/ 1313211 w 3891631"/>
              <a:gd name="connsiteY4" fmla="*/ 1795825 h 2583897"/>
              <a:gd name="connsiteX5" fmla="*/ 266609 w 3891631"/>
              <a:gd name="connsiteY5" fmla="*/ 881425 h 2583897"/>
              <a:gd name="connsiteX6" fmla="*/ 200507 w 3891631"/>
              <a:gd name="connsiteY6" fmla="*/ 198379 h 2583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91631" h="2583897">
                <a:moveTo>
                  <a:pt x="200507" y="198379"/>
                </a:moveTo>
                <a:cubicBezTo>
                  <a:pt x="595278" y="66177"/>
                  <a:pt x="2021963" y="-108257"/>
                  <a:pt x="2635235" y="88211"/>
                </a:cubicBezTo>
                <a:cubicBezTo>
                  <a:pt x="3248507" y="284679"/>
                  <a:pt x="3795678" y="962215"/>
                  <a:pt x="3880141" y="1377184"/>
                </a:cubicBezTo>
                <a:cubicBezTo>
                  <a:pt x="3964604" y="1792153"/>
                  <a:pt x="3569833" y="2508250"/>
                  <a:pt x="3142011" y="2578023"/>
                </a:cubicBezTo>
                <a:cubicBezTo>
                  <a:pt x="2714189" y="2647797"/>
                  <a:pt x="1792444" y="2078591"/>
                  <a:pt x="1313211" y="1795825"/>
                </a:cubicBezTo>
                <a:cubicBezTo>
                  <a:pt x="833978" y="1513059"/>
                  <a:pt x="448387" y="1151338"/>
                  <a:pt x="266609" y="881425"/>
                </a:cubicBezTo>
                <a:cubicBezTo>
                  <a:pt x="84831" y="611512"/>
                  <a:pt x="-194264" y="330581"/>
                  <a:pt x="200507" y="198379"/>
                </a:cubicBezTo>
                <a:close/>
              </a:path>
            </a:pathLst>
          </a:custGeom>
          <a:solidFill>
            <a:srgbClr val="DDF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Box 24"/>
          <p:cNvSpPr txBox="1">
            <a:spLocks noChangeArrowheads="1"/>
          </p:cNvSpPr>
          <p:nvPr/>
        </p:nvSpPr>
        <p:spPr bwMode="auto">
          <a:xfrm>
            <a:off x="1288220" y="1583364"/>
            <a:ext cx="309563" cy="3667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ea typeface="굴림" pitchFamily="50" charset="-127"/>
              </a:rPr>
              <a:t>2</a:t>
            </a:r>
            <a:endParaRPr lang="en-US" altLang="ko-KR" sz="1800" dirty="0">
              <a:ea typeface="굴림" pitchFamily="50" charset="-127"/>
            </a:endParaRPr>
          </a:p>
        </p:txBody>
      </p:sp>
      <p:sp>
        <p:nvSpPr>
          <p:cNvPr id="6" name="Text Box 24"/>
          <p:cNvSpPr txBox="1">
            <a:spLocks noChangeArrowheads="1"/>
          </p:cNvSpPr>
          <p:nvPr/>
        </p:nvSpPr>
        <p:spPr bwMode="auto">
          <a:xfrm>
            <a:off x="696250" y="1757991"/>
            <a:ext cx="309563" cy="3667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ea typeface="굴림" pitchFamily="50" charset="-127"/>
              </a:rPr>
              <a:t>4</a:t>
            </a:r>
            <a:endParaRPr lang="en-US" altLang="ko-KR" sz="1800" dirty="0">
              <a:ea typeface="굴림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9479" y="2278849"/>
            <a:ext cx="28133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/>
                <a:cs typeface="Times New Roman"/>
              </a:rPr>
              <a:t>4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147551" y="940676"/>
            <a:ext cx="281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/>
                <a:cs typeface="Times New Roman"/>
              </a:rPr>
              <a:t>3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3478506" y="2406283"/>
            <a:ext cx="281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/>
                <a:cs typeface="Times New Roman"/>
              </a:rPr>
              <a:t>1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1979712" y="1892113"/>
            <a:ext cx="192528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Times New Roman"/>
                <a:cs typeface="Times New Roman"/>
              </a:rPr>
              <a:t>2</a:t>
            </a:r>
            <a:endParaRPr lang="en-US" altLang="ko-KR" sz="20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512039" y="803644"/>
            <a:ext cx="3659848" cy="2239050"/>
            <a:chOff x="5098720" y="498881"/>
            <a:chExt cx="3659848" cy="2239050"/>
          </a:xfrm>
        </p:grpSpPr>
        <p:sp>
          <p:nvSpPr>
            <p:cNvPr id="12" name="Oval 5"/>
            <p:cNvSpPr>
              <a:spLocks noChangeArrowheads="1"/>
            </p:cNvSpPr>
            <p:nvPr/>
          </p:nvSpPr>
          <p:spPr bwMode="auto">
            <a:xfrm>
              <a:off x="7632288" y="827198"/>
              <a:ext cx="180000" cy="180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13" name="Oval 6"/>
            <p:cNvSpPr>
              <a:spLocks noChangeArrowheads="1"/>
            </p:cNvSpPr>
            <p:nvPr/>
          </p:nvSpPr>
          <p:spPr bwMode="auto">
            <a:xfrm>
              <a:off x="6336887" y="1555623"/>
              <a:ext cx="180000" cy="18000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14" name="Oval 7"/>
            <p:cNvSpPr>
              <a:spLocks noChangeArrowheads="1"/>
            </p:cNvSpPr>
            <p:nvPr/>
          </p:nvSpPr>
          <p:spPr bwMode="auto">
            <a:xfrm>
              <a:off x="5346287" y="2241423"/>
              <a:ext cx="180000" cy="18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15" name="Oval 8"/>
            <p:cNvSpPr>
              <a:spLocks noChangeArrowheads="1"/>
            </p:cNvSpPr>
            <p:nvPr/>
          </p:nvSpPr>
          <p:spPr bwMode="auto">
            <a:xfrm>
              <a:off x="8318086" y="1524667"/>
              <a:ext cx="180000" cy="180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16" name="Oval 9"/>
            <p:cNvSpPr>
              <a:spLocks noChangeArrowheads="1"/>
            </p:cNvSpPr>
            <p:nvPr/>
          </p:nvSpPr>
          <p:spPr bwMode="auto">
            <a:xfrm>
              <a:off x="7909750" y="2241423"/>
              <a:ext cx="180000" cy="180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cxnSp>
          <p:nvCxnSpPr>
            <p:cNvPr id="17" name="AutoShape 11"/>
            <p:cNvCxnSpPr>
              <a:cxnSpLocks noChangeShapeType="1"/>
              <a:stCxn id="13" idx="3"/>
              <a:endCxn id="14" idx="7"/>
            </p:cNvCxnSpPr>
            <p:nvPr/>
          </p:nvCxnSpPr>
          <p:spPr bwMode="auto">
            <a:xfrm flipH="1">
              <a:off x="5499927" y="1709263"/>
              <a:ext cx="863320" cy="558520"/>
            </a:xfrm>
            <a:prstGeom prst="straightConnector1">
              <a:avLst/>
            </a:prstGeom>
            <a:noFill/>
            <a:ln w="6350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AutoShape 12"/>
            <p:cNvCxnSpPr>
              <a:cxnSpLocks noChangeShapeType="1"/>
              <a:endCxn id="14" idx="0"/>
            </p:cNvCxnSpPr>
            <p:nvPr/>
          </p:nvCxnSpPr>
          <p:spPr bwMode="auto">
            <a:xfrm flipH="1">
              <a:off x="5436287" y="1099663"/>
              <a:ext cx="241160" cy="1141760"/>
            </a:xfrm>
            <a:prstGeom prst="straightConnector1">
              <a:avLst/>
            </a:prstGeom>
            <a:noFill/>
            <a:ln w="6350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AutoShape 15"/>
            <p:cNvCxnSpPr>
              <a:cxnSpLocks noChangeShapeType="1"/>
              <a:endCxn id="12" idx="2"/>
            </p:cNvCxnSpPr>
            <p:nvPr/>
          </p:nvCxnSpPr>
          <p:spPr bwMode="auto">
            <a:xfrm flipV="1">
              <a:off x="5831087" y="917198"/>
              <a:ext cx="1801201" cy="1188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AutoShape 17"/>
            <p:cNvCxnSpPr>
              <a:cxnSpLocks noChangeShapeType="1"/>
              <a:stCxn id="15" idx="1"/>
              <a:endCxn id="12" idx="5"/>
            </p:cNvCxnSpPr>
            <p:nvPr/>
          </p:nvCxnSpPr>
          <p:spPr bwMode="auto">
            <a:xfrm flipH="1" flipV="1">
              <a:off x="7785928" y="980838"/>
              <a:ext cx="558518" cy="57018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AutoShape 18"/>
            <p:cNvCxnSpPr>
              <a:cxnSpLocks noChangeShapeType="1"/>
              <a:stCxn id="16" idx="7"/>
              <a:endCxn id="15" idx="3"/>
            </p:cNvCxnSpPr>
            <p:nvPr/>
          </p:nvCxnSpPr>
          <p:spPr bwMode="auto">
            <a:xfrm flipV="1">
              <a:off x="8063390" y="1678307"/>
              <a:ext cx="281056" cy="58947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" name="Text Box 21"/>
            <p:cNvSpPr txBox="1">
              <a:spLocks noChangeArrowheads="1"/>
            </p:cNvSpPr>
            <p:nvPr/>
          </p:nvSpPr>
          <p:spPr bwMode="auto">
            <a:xfrm>
              <a:off x="5437713" y="623417"/>
              <a:ext cx="309562" cy="366713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en-US" altLang="ko-KR" sz="1800" dirty="0" smtClean="0">
                  <a:ea typeface="굴림" pitchFamily="50" charset="-127"/>
                </a:rPr>
                <a:t>a</a:t>
              </a:r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23" name="Text Box 21"/>
            <p:cNvSpPr txBox="1">
              <a:spLocks noChangeArrowheads="1"/>
            </p:cNvSpPr>
            <p:nvPr/>
          </p:nvSpPr>
          <p:spPr bwMode="auto">
            <a:xfrm>
              <a:off x="7534536" y="498881"/>
              <a:ext cx="312906" cy="3693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en-US" altLang="ko-KR" sz="1800" dirty="0" smtClean="0">
                  <a:ea typeface="굴림" pitchFamily="50" charset="-127"/>
                </a:rPr>
                <a:t>b</a:t>
              </a:r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24" name="Text Box 21"/>
            <p:cNvSpPr txBox="1">
              <a:spLocks noChangeArrowheads="1"/>
            </p:cNvSpPr>
            <p:nvPr/>
          </p:nvSpPr>
          <p:spPr bwMode="auto">
            <a:xfrm>
              <a:off x="8468104" y="1301661"/>
              <a:ext cx="290464" cy="3693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en-US" altLang="ko-KR" sz="1800" dirty="0" smtClean="0">
                  <a:ea typeface="굴림" pitchFamily="50" charset="-127"/>
                </a:rPr>
                <a:t>c</a:t>
              </a:r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25" name="Text Box 21"/>
            <p:cNvSpPr txBox="1">
              <a:spLocks noChangeArrowheads="1"/>
            </p:cNvSpPr>
            <p:nvPr/>
          </p:nvSpPr>
          <p:spPr bwMode="auto">
            <a:xfrm>
              <a:off x="6300192" y="1167246"/>
              <a:ext cx="312906" cy="3693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en-US" altLang="ko-KR" sz="1800" dirty="0" smtClean="0">
                  <a:ea typeface="굴림" pitchFamily="50" charset="-127"/>
                </a:rPr>
                <a:t>d</a:t>
              </a:r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26" name="Text Box 21"/>
            <p:cNvSpPr txBox="1">
              <a:spLocks noChangeArrowheads="1"/>
            </p:cNvSpPr>
            <p:nvPr/>
          </p:nvSpPr>
          <p:spPr bwMode="auto">
            <a:xfrm flipH="1">
              <a:off x="5098720" y="2277075"/>
              <a:ext cx="312088" cy="366713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en-US" altLang="ko-KR" sz="1800" dirty="0" smtClean="0">
                  <a:ea typeface="굴림" pitchFamily="50" charset="-127"/>
                </a:rPr>
                <a:t>e</a:t>
              </a:r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27" name="Text Box 21"/>
            <p:cNvSpPr txBox="1">
              <a:spLocks noChangeArrowheads="1"/>
            </p:cNvSpPr>
            <p:nvPr/>
          </p:nvSpPr>
          <p:spPr bwMode="auto">
            <a:xfrm>
              <a:off x="7950060" y="2368599"/>
              <a:ext cx="258404" cy="3693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en-US" altLang="ko-KR" sz="1800" dirty="0" smtClean="0">
                  <a:ea typeface="굴림" pitchFamily="50" charset="-127"/>
                </a:rPr>
                <a:t>f</a:t>
              </a:r>
              <a:endParaRPr lang="en-US" altLang="ko-KR" sz="1800" dirty="0">
                <a:ea typeface="굴림" pitchFamily="50" charset="-127"/>
              </a:endParaRPr>
            </a:p>
          </p:txBody>
        </p:sp>
      </p:grpSp>
      <p:sp>
        <p:nvSpPr>
          <p:cNvPr id="28" name="Oval 5"/>
          <p:cNvSpPr>
            <a:spLocks noChangeArrowheads="1"/>
          </p:cNvSpPr>
          <p:nvPr/>
        </p:nvSpPr>
        <p:spPr bwMode="auto">
          <a:xfrm>
            <a:off x="1070594" y="1293629"/>
            <a:ext cx="180000" cy="180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1800" dirty="0">
              <a:ea typeface="굴림" pitchFamily="50" charset="-127"/>
            </a:endParaRPr>
          </a:p>
        </p:txBody>
      </p:sp>
      <p:cxnSp>
        <p:nvCxnSpPr>
          <p:cNvPr id="29" name="AutoShape 13"/>
          <p:cNvCxnSpPr>
            <a:cxnSpLocks noChangeShapeType="1"/>
            <a:endCxn id="13" idx="1"/>
          </p:cNvCxnSpPr>
          <p:nvPr/>
        </p:nvCxnSpPr>
        <p:spPr bwMode="auto">
          <a:xfrm>
            <a:off x="1250594" y="1454898"/>
            <a:ext cx="525972" cy="431848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TextBox 29"/>
          <p:cNvSpPr txBox="1"/>
          <p:nvPr/>
        </p:nvSpPr>
        <p:spPr>
          <a:xfrm>
            <a:off x="3868306" y="1839771"/>
            <a:ext cx="281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/>
                <a:cs typeface="Times New Roman"/>
              </a:rPr>
              <a:t>0</a:t>
            </a:r>
            <a:endParaRPr lang="en-US" sz="2000" dirty="0"/>
          </a:p>
        </p:txBody>
      </p:sp>
      <p:sp>
        <p:nvSpPr>
          <p:cNvPr id="31" name="TextBox 30"/>
          <p:cNvSpPr txBox="1"/>
          <p:nvPr/>
        </p:nvSpPr>
        <p:spPr>
          <a:xfrm>
            <a:off x="3296323" y="950149"/>
            <a:ext cx="281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/>
                <a:cs typeface="Times New Roman"/>
              </a:rPr>
              <a:t>1</a:t>
            </a:r>
            <a:endParaRPr lang="en-US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3784476" y="719316"/>
            <a:ext cx="499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7514" y="2699628"/>
            <a:ext cx="2534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/>
              <a:t>= min{ </a:t>
            </a:r>
            <a:r>
              <a:rPr lang="en-US" dirty="0" smtClean="0">
                <a:latin typeface="Times New Roman"/>
                <a:cs typeface="Times New Roman"/>
              </a:rPr>
              <a:t>4, 2</a:t>
            </a: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34" name="자유형 33"/>
          <p:cNvSpPr/>
          <p:nvPr/>
        </p:nvSpPr>
        <p:spPr>
          <a:xfrm>
            <a:off x="5136579" y="824314"/>
            <a:ext cx="3683893" cy="2239050"/>
          </a:xfrm>
          <a:custGeom>
            <a:avLst/>
            <a:gdLst>
              <a:gd name="connsiteX0" fmla="*/ 200507 w 3891631"/>
              <a:gd name="connsiteY0" fmla="*/ 198379 h 2583897"/>
              <a:gd name="connsiteX1" fmla="*/ 2635235 w 3891631"/>
              <a:gd name="connsiteY1" fmla="*/ 88211 h 2583897"/>
              <a:gd name="connsiteX2" fmla="*/ 3880141 w 3891631"/>
              <a:gd name="connsiteY2" fmla="*/ 1377184 h 2583897"/>
              <a:gd name="connsiteX3" fmla="*/ 3142011 w 3891631"/>
              <a:gd name="connsiteY3" fmla="*/ 2578023 h 2583897"/>
              <a:gd name="connsiteX4" fmla="*/ 1313211 w 3891631"/>
              <a:gd name="connsiteY4" fmla="*/ 1795825 h 2583897"/>
              <a:gd name="connsiteX5" fmla="*/ 266609 w 3891631"/>
              <a:gd name="connsiteY5" fmla="*/ 881425 h 2583897"/>
              <a:gd name="connsiteX6" fmla="*/ 200507 w 3891631"/>
              <a:gd name="connsiteY6" fmla="*/ 198379 h 2583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91631" h="2583897">
                <a:moveTo>
                  <a:pt x="200507" y="198379"/>
                </a:moveTo>
                <a:cubicBezTo>
                  <a:pt x="595278" y="66177"/>
                  <a:pt x="2021963" y="-108257"/>
                  <a:pt x="2635235" y="88211"/>
                </a:cubicBezTo>
                <a:cubicBezTo>
                  <a:pt x="3248507" y="284679"/>
                  <a:pt x="3795678" y="962215"/>
                  <a:pt x="3880141" y="1377184"/>
                </a:cubicBezTo>
                <a:cubicBezTo>
                  <a:pt x="3964604" y="1792153"/>
                  <a:pt x="3569833" y="2508250"/>
                  <a:pt x="3142011" y="2578023"/>
                </a:cubicBezTo>
                <a:cubicBezTo>
                  <a:pt x="2714189" y="2647797"/>
                  <a:pt x="1792444" y="2078591"/>
                  <a:pt x="1313211" y="1795825"/>
                </a:cubicBezTo>
                <a:cubicBezTo>
                  <a:pt x="833978" y="1513059"/>
                  <a:pt x="448387" y="1151338"/>
                  <a:pt x="266609" y="881425"/>
                </a:cubicBezTo>
                <a:cubicBezTo>
                  <a:pt x="84831" y="611512"/>
                  <a:pt x="-194264" y="330581"/>
                  <a:pt x="200507" y="198379"/>
                </a:cubicBezTo>
                <a:close/>
              </a:path>
            </a:pathLst>
          </a:custGeom>
          <a:solidFill>
            <a:srgbClr val="DDF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 Box 24"/>
          <p:cNvSpPr txBox="1">
            <a:spLocks noChangeArrowheads="1"/>
          </p:cNvSpPr>
          <p:nvPr/>
        </p:nvSpPr>
        <p:spPr bwMode="auto">
          <a:xfrm>
            <a:off x="5192681" y="1778660"/>
            <a:ext cx="309563" cy="3667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ea typeface="굴림" pitchFamily="50" charset="-127"/>
              </a:rPr>
              <a:t>4</a:t>
            </a:r>
            <a:endParaRPr lang="en-US" altLang="ko-KR" sz="1800" dirty="0">
              <a:ea typeface="굴림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95910" y="2299518"/>
            <a:ext cx="28133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/>
                <a:cs typeface="Times New Roman"/>
              </a:rPr>
              <a:t>4</a:t>
            </a:r>
            <a:endParaRPr lang="en-US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5643982" y="961345"/>
            <a:ext cx="281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/>
                <a:cs typeface="Times New Roman"/>
              </a:rPr>
              <a:t>3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7974937" y="2426952"/>
            <a:ext cx="281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/>
                <a:cs typeface="Times New Roman"/>
              </a:rPr>
              <a:t>1</a:t>
            </a:r>
            <a:endParaRPr lang="en-US" sz="2000" dirty="0"/>
          </a:p>
        </p:txBody>
      </p:sp>
      <p:sp>
        <p:nvSpPr>
          <p:cNvPr id="39" name="TextBox 38"/>
          <p:cNvSpPr txBox="1"/>
          <p:nvPr/>
        </p:nvSpPr>
        <p:spPr>
          <a:xfrm>
            <a:off x="6446620" y="1886746"/>
            <a:ext cx="232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Times New Roman"/>
                <a:cs typeface="Times New Roman"/>
              </a:rPr>
              <a:t>2</a:t>
            </a:r>
            <a:endParaRPr lang="en-US" altLang="ko-KR" sz="2000" dirty="0"/>
          </a:p>
        </p:txBody>
      </p:sp>
      <p:grpSp>
        <p:nvGrpSpPr>
          <p:cNvPr id="40" name="그룹 39"/>
          <p:cNvGrpSpPr/>
          <p:nvPr/>
        </p:nvGrpSpPr>
        <p:grpSpPr>
          <a:xfrm>
            <a:off x="5008470" y="824313"/>
            <a:ext cx="3659848" cy="2239050"/>
            <a:chOff x="5098720" y="498881"/>
            <a:chExt cx="3659848" cy="2239050"/>
          </a:xfrm>
        </p:grpSpPr>
        <p:sp>
          <p:nvSpPr>
            <p:cNvPr id="41" name="Oval 5"/>
            <p:cNvSpPr>
              <a:spLocks noChangeArrowheads="1"/>
            </p:cNvSpPr>
            <p:nvPr/>
          </p:nvSpPr>
          <p:spPr bwMode="auto">
            <a:xfrm>
              <a:off x="7632288" y="827198"/>
              <a:ext cx="180000" cy="180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42" name="Oval 6"/>
            <p:cNvSpPr>
              <a:spLocks noChangeArrowheads="1"/>
            </p:cNvSpPr>
            <p:nvPr/>
          </p:nvSpPr>
          <p:spPr bwMode="auto">
            <a:xfrm>
              <a:off x="6336887" y="1555623"/>
              <a:ext cx="180000" cy="18000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43" name="Oval 7"/>
            <p:cNvSpPr>
              <a:spLocks noChangeArrowheads="1"/>
            </p:cNvSpPr>
            <p:nvPr/>
          </p:nvSpPr>
          <p:spPr bwMode="auto">
            <a:xfrm>
              <a:off x="5346287" y="2241423"/>
              <a:ext cx="180000" cy="18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44" name="Oval 8"/>
            <p:cNvSpPr>
              <a:spLocks noChangeArrowheads="1"/>
            </p:cNvSpPr>
            <p:nvPr/>
          </p:nvSpPr>
          <p:spPr bwMode="auto">
            <a:xfrm>
              <a:off x="8318086" y="1524667"/>
              <a:ext cx="180000" cy="180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45" name="Oval 9"/>
            <p:cNvSpPr>
              <a:spLocks noChangeArrowheads="1"/>
            </p:cNvSpPr>
            <p:nvPr/>
          </p:nvSpPr>
          <p:spPr bwMode="auto">
            <a:xfrm>
              <a:off x="7909750" y="2241423"/>
              <a:ext cx="180000" cy="180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cxnSp>
          <p:nvCxnSpPr>
            <p:cNvPr id="46" name="AutoShape 11"/>
            <p:cNvCxnSpPr>
              <a:cxnSpLocks noChangeShapeType="1"/>
              <a:stCxn id="42" idx="3"/>
              <a:endCxn id="43" idx="7"/>
            </p:cNvCxnSpPr>
            <p:nvPr/>
          </p:nvCxnSpPr>
          <p:spPr bwMode="auto">
            <a:xfrm flipH="1">
              <a:off x="5499927" y="1709263"/>
              <a:ext cx="863320" cy="558520"/>
            </a:xfrm>
            <a:prstGeom prst="straightConnector1">
              <a:avLst/>
            </a:prstGeom>
            <a:noFill/>
            <a:ln w="19050">
              <a:solidFill>
                <a:srgbClr val="0000CC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AutoShape 12"/>
            <p:cNvCxnSpPr>
              <a:cxnSpLocks noChangeShapeType="1"/>
              <a:endCxn id="43" idx="0"/>
            </p:cNvCxnSpPr>
            <p:nvPr/>
          </p:nvCxnSpPr>
          <p:spPr bwMode="auto">
            <a:xfrm flipH="1">
              <a:off x="5436287" y="1099663"/>
              <a:ext cx="241160" cy="1141760"/>
            </a:xfrm>
            <a:prstGeom prst="straightConnector1">
              <a:avLst/>
            </a:prstGeom>
            <a:noFill/>
            <a:ln w="6350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AutoShape 15"/>
            <p:cNvCxnSpPr>
              <a:cxnSpLocks noChangeShapeType="1"/>
              <a:endCxn id="41" idx="2"/>
            </p:cNvCxnSpPr>
            <p:nvPr/>
          </p:nvCxnSpPr>
          <p:spPr bwMode="auto">
            <a:xfrm flipV="1">
              <a:off x="5831087" y="917198"/>
              <a:ext cx="1801201" cy="1188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AutoShape 17"/>
            <p:cNvCxnSpPr>
              <a:cxnSpLocks noChangeShapeType="1"/>
              <a:stCxn id="44" idx="1"/>
              <a:endCxn id="41" idx="5"/>
            </p:cNvCxnSpPr>
            <p:nvPr/>
          </p:nvCxnSpPr>
          <p:spPr bwMode="auto">
            <a:xfrm flipH="1" flipV="1">
              <a:off x="7785928" y="980838"/>
              <a:ext cx="558518" cy="57018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AutoShape 18"/>
            <p:cNvCxnSpPr>
              <a:cxnSpLocks noChangeShapeType="1"/>
              <a:stCxn id="45" idx="7"/>
              <a:endCxn id="44" idx="3"/>
            </p:cNvCxnSpPr>
            <p:nvPr/>
          </p:nvCxnSpPr>
          <p:spPr bwMode="auto">
            <a:xfrm flipV="1">
              <a:off x="8063390" y="1678307"/>
              <a:ext cx="281056" cy="58947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1" name="Text Box 21"/>
            <p:cNvSpPr txBox="1">
              <a:spLocks noChangeArrowheads="1"/>
            </p:cNvSpPr>
            <p:nvPr/>
          </p:nvSpPr>
          <p:spPr bwMode="auto">
            <a:xfrm>
              <a:off x="5437713" y="623417"/>
              <a:ext cx="309562" cy="366713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en-US" altLang="ko-KR" sz="1800" dirty="0" smtClean="0">
                  <a:ea typeface="굴림" pitchFamily="50" charset="-127"/>
                </a:rPr>
                <a:t>a</a:t>
              </a:r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52" name="Text Box 21"/>
            <p:cNvSpPr txBox="1">
              <a:spLocks noChangeArrowheads="1"/>
            </p:cNvSpPr>
            <p:nvPr/>
          </p:nvSpPr>
          <p:spPr bwMode="auto">
            <a:xfrm>
              <a:off x="7534536" y="498881"/>
              <a:ext cx="312906" cy="3693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en-US" altLang="ko-KR" sz="1800" dirty="0" smtClean="0">
                  <a:ea typeface="굴림" pitchFamily="50" charset="-127"/>
                </a:rPr>
                <a:t>b</a:t>
              </a:r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53" name="Text Box 21"/>
            <p:cNvSpPr txBox="1">
              <a:spLocks noChangeArrowheads="1"/>
            </p:cNvSpPr>
            <p:nvPr/>
          </p:nvSpPr>
          <p:spPr bwMode="auto">
            <a:xfrm>
              <a:off x="8468104" y="1301661"/>
              <a:ext cx="290464" cy="3693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en-US" altLang="ko-KR" sz="1800" dirty="0" smtClean="0">
                  <a:ea typeface="굴림" pitchFamily="50" charset="-127"/>
                </a:rPr>
                <a:t>c</a:t>
              </a:r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54" name="Text Box 21"/>
            <p:cNvSpPr txBox="1">
              <a:spLocks noChangeArrowheads="1"/>
            </p:cNvSpPr>
            <p:nvPr/>
          </p:nvSpPr>
          <p:spPr bwMode="auto">
            <a:xfrm>
              <a:off x="6300192" y="1167246"/>
              <a:ext cx="312906" cy="3693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en-US" altLang="ko-KR" sz="1800" dirty="0" smtClean="0">
                  <a:ea typeface="굴림" pitchFamily="50" charset="-127"/>
                </a:rPr>
                <a:t>d</a:t>
              </a:r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55" name="Text Box 21"/>
            <p:cNvSpPr txBox="1">
              <a:spLocks noChangeArrowheads="1"/>
            </p:cNvSpPr>
            <p:nvPr/>
          </p:nvSpPr>
          <p:spPr bwMode="auto">
            <a:xfrm flipH="1">
              <a:off x="5098720" y="2277075"/>
              <a:ext cx="312088" cy="366713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en-US" altLang="ko-KR" sz="1800" dirty="0" smtClean="0">
                  <a:ea typeface="굴림" pitchFamily="50" charset="-127"/>
                </a:rPr>
                <a:t>e</a:t>
              </a:r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56" name="Text Box 21"/>
            <p:cNvSpPr txBox="1">
              <a:spLocks noChangeArrowheads="1"/>
            </p:cNvSpPr>
            <p:nvPr/>
          </p:nvSpPr>
          <p:spPr bwMode="auto">
            <a:xfrm>
              <a:off x="7950060" y="2368599"/>
              <a:ext cx="258404" cy="3693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en-US" altLang="ko-KR" sz="1800" dirty="0" smtClean="0">
                  <a:ea typeface="굴림" pitchFamily="50" charset="-127"/>
                </a:rPr>
                <a:t>f</a:t>
              </a:r>
              <a:endParaRPr lang="en-US" altLang="ko-KR" sz="1800" dirty="0">
                <a:ea typeface="굴림" pitchFamily="50" charset="-127"/>
              </a:endParaRPr>
            </a:p>
          </p:txBody>
        </p:sp>
      </p:grpSp>
      <p:sp>
        <p:nvSpPr>
          <p:cNvPr id="57" name="Oval 5"/>
          <p:cNvSpPr>
            <a:spLocks noChangeArrowheads="1"/>
          </p:cNvSpPr>
          <p:nvPr/>
        </p:nvSpPr>
        <p:spPr bwMode="auto">
          <a:xfrm>
            <a:off x="5567025" y="1314298"/>
            <a:ext cx="180000" cy="180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1800" dirty="0">
              <a:ea typeface="굴림" pitchFamily="50" charset="-127"/>
            </a:endParaRPr>
          </a:p>
        </p:txBody>
      </p:sp>
      <p:cxnSp>
        <p:nvCxnSpPr>
          <p:cNvPr id="58" name="AutoShape 13"/>
          <p:cNvCxnSpPr>
            <a:cxnSpLocks noChangeShapeType="1"/>
            <a:endCxn id="42" idx="1"/>
          </p:cNvCxnSpPr>
          <p:nvPr/>
        </p:nvCxnSpPr>
        <p:spPr bwMode="auto">
          <a:xfrm>
            <a:off x="5747025" y="1475567"/>
            <a:ext cx="525972" cy="431848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TextBox 58"/>
          <p:cNvSpPr txBox="1"/>
          <p:nvPr/>
        </p:nvSpPr>
        <p:spPr>
          <a:xfrm>
            <a:off x="8364737" y="1860440"/>
            <a:ext cx="281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/>
                <a:cs typeface="Times New Roman"/>
              </a:rPr>
              <a:t>0</a:t>
            </a:r>
            <a:endParaRPr lang="en-US" sz="2000" dirty="0"/>
          </a:p>
        </p:txBody>
      </p:sp>
      <p:sp>
        <p:nvSpPr>
          <p:cNvPr id="60" name="TextBox 59"/>
          <p:cNvSpPr txBox="1"/>
          <p:nvPr/>
        </p:nvSpPr>
        <p:spPr>
          <a:xfrm>
            <a:off x="7792754" y="970818"/>
            <a:ext cx="281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/>
                <a:cs typeface="Times New Roman"/>
              </a:rPr>
              <a:t>1</a:t>
            </a:r>
            <a:endParaRPr lang="en-US" sz="2000" dirty="0"/>
          </a:p>
        </p:txBody>
      </p:sp>
      <p:sp>
        <p:nvSpPr>
          <p:cNvPr id="61" name="TextBox 60"/>
          <p:cNvSpPr txBox="1"/>
          <p:nvPr/>
        </p:nvSpPr>
        <p:spPr>
          <a:xfrm>
            <a:off x="8280907" y="739985"/>
            <a:ext cx="499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2" name="Text Box 27"/>
          <p:cNvSpPr txBox="1">
            <a:spLocks noChangeArrowheads="1"/>
          </p:cNvSpPr>
          <p:nvPr/>
        </p:nvSpPr>
        <p:spPr bwMode="auto">
          <a:xfrm>
            <a:off x="5740522" y="2279930"/>
            <a:ext cx="309562" cy="3667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ko-KR" sz="1800" dirty="0" smtClean="0">
                <a:ea typeface="굴림" pitchFamily="50" charset="-127"/>
              </a:rPr>
              <a:t>5</a:t>
            </a:r>
            <a:endParaRPr lang="en-US" altLang="ko-KR" sz="1800" dirty="0">
              <a:ea typeface="굴림" pitchFamily="50" charset="-127"/>
            </a:endParaRPr>
          </a:p>
        </p:txBody>
      </p:sp>
      <p:grpSp>
        <p:nvGrpSpPr>
          <p:cNvPr id="122" name="그룹 121"/>
          <p:cNvGrpSpPr/>
          <p:nvPr/>
        </p:nvGrpSpPr>
        <p:grpSpPr>
          <a:xfrm>
            <a:off x="459291" y="3839894"/>
            <a:ext cx="3824562" cy="2335908"/>
            <a:chOff x="467544" y="1184431"/>
            <a:chExt cx="3824562" cy="2335908"/>
          </a:xfrm>
        </p:grpSpPr>
        <p:sp>
          <p:nvSpPr>
            <p:cNvPr id="123" name="자유형 122"/>
            <p:cNvSpPr/>
            <p:nvPr/>
          </p:nvSpPr>
          <p:spPr>
            <a:xfrm>
              <a:off x="608213" y="1268760"/>
              <a:ext cx="3683893" cy="2239050"/>
            </a:xfrm>
            <a:custGeom>
              <a:avLst/>
              <a:gdLst>
                <a:gd name="connsiteX0" fmla="*/ 200507 w 3891631"/>
                <a:gd name="connsiteY0" fmla="*/ 198379 h 2583897"/>
                <a:gd name="connsiteX1" fmla="*/ 2635235 w 3891631"/>
                <a:gd name="connsiteY1" fmla="*/ 88211 h 2583897"/>
                <a:gd name="connsiteX2" fmla="*/ 3880141 w 3891631"/>
                <a:gd name="connsiteY2" fmla="*/ 1377184 h 2583897"/>
                <a:gd name="connsiteX3" fmla="*/ 3142011 w 3891631"/>
                <a:gd name="connsiteY3" fmla="*/ 2578023 h 2583897"/>
                <a:gd name="connsiteX4" fmla="*/ 1313211 w 3891631"/>
                <a:gd name="connsiteY4" fmla="*/ 1795825 h 2583897"/>
                <a:gd name="connsiteX5" fmla="*/ 266609 w 3891631"/>
                <a:gd name="connsiteY5" fmla="*/ 881425 h 2583897"/>
                <a:gd name="connsiteX6" fmla="*/ 200507 w 3891631"/>
                <a:gd name="connsiteY6" fmla="*/ 198379 h 2583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91631" h="2583897">
                  <a:moveTo>
                    <a:pt x="200507" y="198379"/>
                  </a:moveTo>
                  <a:cubicBezTo>
                    <a:pt x="595278" y="66177"/>
                    <a:pt x="2021963" y="-108257"/>
                    <a:pt x="2635235" y="88211"/>
                  </a:cubicBezTo>
                  <a:cubicBezTo>
                    <a:pt x="3248507" y="284679"/>
                    <a:pt x="3795678" y="962215"/>
                    <a:pt x="3880141" y="1377184"/>
                  </a:cubicBezTo>
                  <a:cubicBezTo>
                    <a:pt x="3964604" y="1792153"/>
                    <a:pt x="3569833" y="2508250"/>
                    <a:pt x="3142011" y="2578023"/>
                  </a:cubicBezTo>
                  <a:cubicBezTo>
                    <a:pt x="2714189" y="2647797"/>
                    <a:pt x="1792444" y="2078591"/>
                    <a:pt x="1313211" y="1795825"/>
                  </a:cubicBezTo>
                  <a:cubicBezTo>
                    <a:pt x="833978" y="1513059"/>
                    <a:pt x="448387" y="1151338"/>
                    <a:pt x="266609" y="881425"/>
                  </a:cubicBezTo>
                  <a:cubicBezTo>
                    <a:pt x="84831" y="611512"/>
                    <a:pt x="-194264" y="330581"/>
                    <a:pt x="200507" y="198379"/>
                  </a:cubicBezTo>
                  <a:close/>
                </a:path>
              </a:pathLst>
            </a:custGeom>
            <a:solidFill>
              <a:srgbClr val="DDF9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Text Box 24"/>
            <p:cNvSpPr txBox="1">
              <a:spLocks noChangeArrowheads="1"/>
            </p:cNvSpPr>
            <p:nvPr/>
          </p:nvSpPr>
          <p:spPr bwMode="auto">
            <a:xfrm>
              <a:off x="664315" y="2223106"/>
              <a:ext cx="309563" cy="36671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en-US" altLang="ko-KR" sz="1800" dirty="0" smtClean="0">
                  <a:ea typeface="굴림" pitchFamily="50" charset="-127"/>
                </a:rPr>
                <a:t>4</a:t>
              </a:r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467544" y="2743964"/>
              <a:ext cx="281339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Times New Roman"/>
                  <a:cs typeface="Times New Roman"/>
                </a:rPr>
                <a:t>4</a:t>
              </a:r>
              <a:endParaRPr lang="en-US" sz="2000" dirty="0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1115616" y="1405791"/>
              <a:ext cx="2813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Times New Roman"/>
                  <a:cs typeface="Times New Roman"/>
                </a:rPr>
                <a:t>3</a:t>
              </a:r>
              <a:endParaRPr lang="en-US" sz="2000" dirty="0"/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3446571" y="2871398"/>
              <a:ext cx="2813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Times New Roman"/>
                  <a:cs typeface="Times New Roman"/>
                </a:rPr>
                <a:t>1</a:t>
              </a:r>
              <a:endParaRPr lang="en-US" sz="2000" dirty="0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920543" y="2430168"/>
              <a:ext cx="1925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Times New Roman"/>
                  <a:cs typeface="Times New Roman"/>
                </a:rPr>
                <a:t>2</a:t>
              </a:r>
              <a:endParaRPr lang="en-US" altLang="ko-KR" sz="2000" dirty="0"/>
            </a:p>
          </p:txBody>
        </p:sp>
        <p:sp>
          <p:nvSpPr>
            <p:cNvPr id="129" name="Oval 5"/>
            <p:cNvSpPr>
              <a:spLocks noChangeArrowheads="1"/>
            </p:cNvSpPr>
            <p:nvPr/>
          </p:nvSpPr>
          <p:spPr bwMode="auto">
            <a:xfrm>
              <a:off x="3013672" y="1597076"/>
              <a:ext cx="180000" cy="180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130" name="Oval 6"/>
            <p:cNvSpPr>
              <a:spLocks noChangeArrowheads="1"/>
            </p:cNvSpPr>
            <p:nvPr/>
          </p:nvSpPr>
          <p:spPr bwMode="auto">
            <a:xfrm>
              <a:off x="1718271" y="2325501"/>
              <a:ext cx="180000" cy="180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131" name="Oval 7"/>
            <p:cNvSpPr>
              <a:spLocks noChangeArrowheads="1"/>
            </p:cNvSpPr>
            <p:nvPr/>
          </p:nvSpPr>
          <p:spPr bwMode="auto">
            <a:xfrm>
              <a:off x="727671" y="3011301"/>
              <a:ext cx="180000" cy="18000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132" name="Oval 8"/>
            <p:cNvSpPr>
              <a:spLocks noChangeArrowheads="1"/>
            </p:cNvSpPr>
            <p:nvPr/>
          </p:nvSpPr>
          <p:spPr bwMode="auto">
            <a:xfrm>
              <a:off x="3699470" y="2294545"/>
              <a:ext cx="180000" cy="180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133" name="Oval 9"/>
            <p:cNvSpPr>
              <a:spLocks noChangeArrowheads="1"/>
            </p:cNvSpPr>
            <p:nvPr/>
          </p:nvSpPr>
          <p:spPr bwMode="auto">
            <a:xfrm>
              <a:off x="3291134" y="3011301"/>
              <a:ext cx="180000" cy="180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cxnSp>
          <p:nvCxnSpPr>
            <p:cNvPr id="134" name="AutoShape 12"/>
            <p:cNvCxnSpPr>
              <a:cxnSpLocks noChangeShapeType="1"/>
              <a:endCxn id="131" idx="0"/>
            </p:cNvCxnSpPr>
            <p:nvPr/>
          </p:nvCxnSpPr>
          <p:spPr bwMode="auto">
            <a:xfrm flipH="1">
              <a:off x="817671" y="1869541"/>
              <a:ext cx="241160" cy="114176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5" name="AutoShape 15"/>
            <p:cNvCxnSpPr>
              <a:cxnSpLocks noChangeShapeType="1"/>
              <a:endCxn id="129" idx="2"/>
            </p:cNvCxnSpPr>
            <p:nvPr/>
          </p:nvCxnSpPr>
          <p:spPr bwMode="auto">
            <a:xfrm flipV="1">
              <a:off x="1212471" y="1687076"/>
              <a:ext cx="1801201" cy="1188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6" name="AutoShape 17"/>
            <p:cNvCxnSpPr>
              <a:cxnSpLocks noChangeShapeType="1"/>
              <a:stCxn id="132" idx="1"/>
              <a:endCxn id="129" idx="5"/>
            </p:cNvCxnSpPr>
            <p:nvPr/>
          </p:nvCxnSpPr>
          <p:spPr bwMode="auto">
            <a:xfrm flipH="1" flipV="1">
              <a:off x="3167312" y="1750716"/>
              <a:ext cx="558518" cy="57018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7" name="AutoShape 18"/>
            <p:cNvCxnSpPr>
              <a:cxnSpLocks noChangeShapeType="1"/>
              <a:stCxn id="133" idx="7"/>
              <a:endCxn id="132" idx="3"/>
            </p:cNvCxnSpPr>
            <p:nvPr/>
          </p:nvCxnSpPr>
          <p:spPr bwMode="auto">
            <a:xfrm flipV="1">
              <a:off x="3444774" y="2448185"/>
              <a:ext cx="281056" cy="58947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8" name="Text Box 21"/>
            <p:cNvSpPr txBox="1">
              <a:spLocks noChangeArrowheads="1"/>
            </p:cNvSpPr>
            <p:nvPr/>
          </p:nvSpPr>
          <p:spPr bwMode="auto">
            <a:xfrm>
              <a:off x="819097" y="1393295"/>
              <a:ext cx="309562" cy="366713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en-US" altLang="ko-KR" sz="1800" dirty="0" smtClean="0">
                  <a:ea typeface="굴림" pitchFamily="50" charset="-127"/>
                </a:rPr>
                <a:t>a</a:t>
              </a:r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139" name="Text Box 21"/>
            <p:cNvSpPr txBox="1">
              <a:spLocks noChangeArrowheads="1"/>
            </p:cNvSpPr>
            <p:nvPr/>
          </p:nvSpPr>
          <p:spPr bwMode="auto">
            <a:xfrm>
              <a:off x="2915920" y="1268759"/>
              <a:ext cx="312906" cy="3693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en-US" altLang="ko-KR" sz="1800" dirty="0" smtClean="0">
                  <a:ea typeface="굴림" pitchFamily="50" charset="-127"/>
                </a:rPr>
                <a:t>b</a:t>
              </a:r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140" name="Text Box 21"/>
            <p:cNvSpPr txBox="1">
              <a:spLocks noChangeArrowheads="1"/>
            </p:cNvSpPr>
            <p:nvPr/>
          </p:nvSpPr>
          <p:spPr bwMode="auto">
            <a:xfrm>
              <a:off x="3849488" y="2071539"/>
              <a:ext cx="290464" cy="3693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en-US" altLang="ko-KR" sz="1800" dirty="0" smtClean="0">
                  <a:ea typeface="굴림" pitchFamily="50" charset="-127"/>
                </a:rPr>
                <a:t>c</a:t>
              </a:r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141" name="Text Box 21"/>
            <p:cNvSpPr txBox="1">
              <a:spLocks noChangeArrowheads="1"/>
            </p:cNvSpPr>
            <p:nvPr/>
          </p:nvSpPr>
          <p:spPr bwMode="auto">
            <a:xfrm>
              <a:off x="1681576" y="1937124"/>
              <a:ext cx="312906" cy="3693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en-US" altLang="ko-KR" sz="1800" dirty="0" smtClean="0">
                  <a:ea typeface="굴림" pitchFamily="50" charset="-127"/>
                </a:rPr>
                <a:t>d</a:t>
              </a:r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142" name="Text Box 21"/>
            <p:cNvSpPr txBox="1">
              <a:spLocks noChangeArrowheads="1"/>
            </p:cNvSpPr>
            <p:nvPr/>
          </p:nvSpPr>
          <p:spPr bwMode="auto">
            <a:xfrm flipH="1">
              <a:off x="480104" y="3046953"/>
              <a:ext cx="312088" cy="366713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en-US" altLang="ko-KR" sz="1800" dirty="0" smtClean="0">
                  <a:ea typeface="굴림" pitchFamily="50" charset="-127"/>
                </a:rPr>
                <a:t>e</a:t>
              </a:r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143" name="Text Box 21"/>
            <p:cNvSpPr txBox="1">
              <a:spLocks noChangeArrowheads="1"/>
            </p:cNvSpPr>
            <p:nvPr/>
          </p:nvSpPr>
          <p:spPr bwMode="auto">
            <a:xfrm>
              <a:off x="3331444" y="3138477"/>
              <a:ext cx="258404" cy="3693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en-US" altLang="ko-KR" sz="1800" dirty="0" smtClean="0">
                  <a:ea typeface="굴림" pitchFamily="50" charset="-127"/>
                </a:rPr>
                <a:t>f</a:t>
              </a:r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144" name="Oval 5"/>
            <p:cNvSpPr>
              <a:spLocks noChangeArrowheads="1"/>
            </p:cNvSpPr>
            <p:nvPr/>
          </p:nvSpPr>
          <p:spPr bwMode="auto">
            <a:xfrm>
              <a:off x="1038659" y="1758744"/>
              <a:ext cx="180000" cy="180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cxnSp>
          <p:nvCxnSpPr>
            <p:cNvPr id="145" name="AutoShape 13"/>
            <p:cNvCxnSpPr>
              <a:cxnSpLocks noChangeShapeType="1"/>
              <a:endCxn id="130" idx="1"/>
            </p:cNvCxnSpPr>
            <p:nvPr/>
          </p:nvCxnSpPr>
          <p:spPr bwMode="auto">
            <a:xfrm>
              <a:off x="1218659" y="1920013"/>
              <a:ext cx="525972" cy="43184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6" name="TextBox 145"/>
            <p:cNvSpPr txBox="1"/>
            <p:nvPr/>
          </p:nvSpPr>
          <p:spPr>
            <a:xfrm>
              <a:off x="3836371" y="2304886"/>
              <a:ext cx="2813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Times New Roman"/>
                  <a:cs typeface="Times New Roman"/>
                </a:rPr>
                <a:t>0</a:t>
              </a:r>
              <a:endParaRPr lang="en-US" sz="2000" dirty="0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3264388" y="1415264"/>
              <a:ext cx="2813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Times New Roman"/>
                  <a:cs typeface="Times New Roman"/>
                </a:rPr>
                <a:t>1</a:t>
              </a:r>
              <a:endParaRPr lang="en-US" sz="2000" dirty="0"/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3752541" y="1184431"/>
              <a:ext cx="4994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smtClean="0">
                  <a:latin typeface="Times New Roman" pitchFamily="18" charset="0"/>
                  <a:cs typeface="Times New Roman" pitchFamily="18" charset="0"/>
                </a:rPr>
                <a:t>T</a:t>
              </a:r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541061" y="3120229"/>
              <a:ext cx="25344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00CC"/>
                  </a:solidFill>
                  <a:latin typeface="Times New Roman" pitchFamily="18" charset="0"/>
                  <a:cs typeface="Times New Roman" pitchFamily="18" charset="0"/>
                </a:rPr>
                <a:t>4</a:t>
              </a:r>
              <a:r>
                <a:rPr lang="en-US" dirty="0" smtClean="0"/>
                <a:t>= min{ </a:t>
              </a:r>
              <a:r>
                <a:rPr lang="en-US" dirty="0" smtClean="0">
                  <a:latin typeface="Times New Roman"/>
                  <a:cs typeface="Times New Roman"/>
                </a:rPr>
                <a:t>4</a:t>
              </a:r>
              <a:r>
                <a:rPr lang="en-US" dirty="0" smtClean="0"/>
                <a:t>}</a:t>
              </a:r>
              <a:endParaRPr lang="en-US" dirty="0"/>
            </a:p>
          </p:txBody>
        </p:sp>
      </p:grpSp>
      <p:grpSp>
        <p:nvGrpSpPr>
          <p:cNvPr id="150" name="그룹 149"/>
          <p:cNvGrpSpPr/>
          <p:nvPr/>
        </p:nvGrpSpPr>
        <p:grpSpPr>
          <a:xfrm>
            <a:off x="5155493" y="3773988"/>
            <a:ext cx="3736987" cy="2535332"/>
            <a:chOff x="5163746" y="908720"/>
            <a:chExt cx="3736987" cy="2535332"/>
          </a:xfrm>
        </p:grpSpPr>
        <p:grpSp>
          <p:nvGrpSpPr>
            <p:cNvPr id="151" name="그룹 150"/>
            <p:cNvGrpSpPr/>
            <p:nvPr/>
          </p:nvGrpSpPr>
          <p:grpSpPr>
            <a:xfrm>
              <a:off x="5163746" y="1129104"/>
              <a:ext cx="3736987" cy="2314948"/>
              <a:chOff x="5021581" y="498881"/>
              <a:chExt cx="3736987" cy="2314948"/>
            </a:xfrm>
          </p:grpSpPr>
          <p:sp>
            <p:nvSpPr>
              <p:cNvPr id="161" name="Oval 5"/>
              <p:cNvSpPr>
                <a:spLocks noChangeArrowheads="1"/>
              </p:cNvSpPr>
              <p:nvPr/>
            </p:nvSpPr>
            <p:spPr bwMode="auto">
              <a:xfrm>
                <a:off x="7632288" y="827198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endParaRPr lang="en-US" altLang="ko-KR" sz="1800" dirty="0">
                  <a:ea typeface="굴림" pitchFamily="50" charset="-127"/>
                </a:endParaRPr>
              </a:p>
            </p:txBody>
          </p:sp>
          <p:sp>
            <p:nvSpPr>
              <p:cNvPr id="162" name="Oval 6"/>
              <p:cNvSpPr>
                <a:spLocks noChangeArrowheads="1"/>
              </p:cNvSpPr>
              <p:nvPr/>
            </p:nvSpPr>
            <p:spPr bwMode="auto">
              <a:xfrm>
                <a:off x="6336887" y="1555623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endParaRPr lang="en-US" altLang="ko-KR" sz="1800" dirty="0">
                  <a:ea typeface="굴림" pitchFamily="50" charset="-127"/>
                </a:endParaRPr>
              </a:p>
            </p:txBody>
          </p:sp>
          <p:sp>
            <p:nvSpPr>
              <p:cNvPr id="163" name="Oval 7"/>
              <p:cNvSpPr>
                <a:spLocks noChangeArrowheads="1"/>
              </p:cNvSpPr>
              <p:nvPr/>
            </p:nvSpPr>
            <p:spPr bwMode="auto">
              <a:xfrm>
                <a:off x="5346287" y="2241423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endParaRPr lang="en-US" altLang="ko-KR" sz="1800" dirty="0">
                  <a:ea typeface="굴림" pitchFamily="50" charset="-127"/>
                </a:endParaRPr>
              </a:p>
            </p:txBody>
          </p:sp>
          <p:sp>
            <p:nvSpPr>
              <p:cNvPr id="164" name="Oval 8"/>
              <p:cNvSpPr>
                <a:spLocks noChangeArrowheads="1"/>
              </p:cNvSpPr>
              <p:nvPr/>
            </p:nvSpPr>
            <p:spPr bwMode="auto">
              <a:xfrm>
                <a:off x="8318086" y="1524667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endParaRPr lang="en-US" altLang="ko-KR" sz="1800" dirty="0">
                  <a:ea typeface="굴림" pitchFamily="50" charset="-127"/>
                </a:endParaRPr>
              </a:p>
            </p:txBody>
          </p:sp>
          <p:sp>
            <p:nvSpPr>
              <p:cNvPr id="165" name="Oval 9"/>
              <p:cNvSpPr>
                <a:spLocks noChangeArrowheads="1"/>
              </p:cNvSpPr>
              <p:nvPr/>
            </p:nvSpPr>
            <p:spPr bwMode="auto">
              <a:xfrm>
                <a:off x="7909750" y="2241423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endParaRPr lang="en-US" altLang="ko-KR" sz="1800" dirty="0">
                  <a:ea typeface="굴림" pitchFamily="50" charset="-127"/>
                </a:endParaRPr>
              </a:p>
            </p:txBody>
          </p:sp>
          <p:cxnSp>
            <p:nvCxnSpPr>
              <p:cNvPr id="166" name="AutoShape 12"/>
              <p:cNvCxnSpPr>
                <a:cxnSpLocks noChangeShapeType="1"/>
                <a:endCxn id="163" idx="0"/>
              </p:cNvCxnSpPr>
              <p:nvPr/>
            </p:nvCxnSpPr>
            <p:spPr bwMode="auto">
              <a:xfrm flipH="1">
                <a:off x="5436287" y="1099663"/>
                <a:ext cx="241160" cy="1141760"/>
              </a:xfrm>
              <a:prstGeom prst="straightConnector1">
                <a:avLst/>
              </a:prstGeom>
              <a:noFill/>
              <a:ln w="38100">
                <a:solidFill>
                  <a:srgbClr val="0000CC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7" name="AutoShape 15"/>
              <p:cNvCxnSpPr>
                <a:cxnSpLocks noChangeShapeType="1"/>
                <a:endCxn id="161" idx="2"/>
              </p:cNvCxnSpPr>
              <p:nvPr/>
            </p:nvCxnSpPr>
            <p:spPr bwMode="auto">
              <a:xfrm flipV="1">
                <a:off x="5831087" y="917198"/>
                <a:ext cx="1801201" cy="118825"/>
              </a:xfrm>
              <a:prstGeom prst="straightConnector1">
                <a:avLst/>
              </a:prstGeom>
              <a:noFill/>
              <a:ln w="38100">
                <a:solidFill>
                  <a:srgbClr val="0000CC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8" name="AutoShape 17"/>
              <p:cNvCxnSpPr>
                <a:cxnSpLocks noChangeShapeType="1"/>
                <a:stCxn id="164" idx="1"/>
                <a:endCxn id="161" idx="5"/>
              </p:cNvCxnSpPr>
              <p:nvPr/>
            </p:nvCxnSpPr>
            <p:spPr bwMode="auto">
              <a:xfrm flipH="1" flipV="1">
                <a:off x="7785928" y="980838"/>
                <a:ext cx="558518" cy="570189"/>
              </a:xfrm>
              <a:prstGeom prst="straightConnector1">
                <a:avLst/>
              </a:prstGeom>
              <a:noFill/>
              <a:ln w="38100">
                <a:solidFill>
                  <a:srgbClr val="0000CC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9" name="AutoShape 18"/>
              <p:cNvCxnSpPr>
                <a:cxnSpLocks noChangeShapeType="1"/>
                <a:stCxn id="165" idx="7"/>
                <a:endCxn id="164" idx="3"/>
              </p:cNvCxnSpPr>
              <p:nvPr/>
            </p:nvCxnSpPr>
            <p:spPr bwMode="auto">
              <a:xfrm flipV="1">
                <a:off x="8063390" y="1678307"/>
                <a:ext cx="281056" cy="589476"/>
              </a:xfrm>
              <a:prstGeom prst="straightConnector1">
                <a:avLst/>
              </a:prstGeom>
              <a:noFill/>
              <a:ln w="38100">
                <a:solidFill>
                  <a:srgbClr val="0000CC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0" name="Text Box 21"/>
              <p:cNvSpPr txBox="1">
                <a:spLocks noChangeArrowheads="1"/>
              </p:cNvSpPr>
              <p:nvPr/>
            </p:nvSpPr>
            <p:spPr bwMode="auto">
              <a:xfrm>
                <a:off x="5374192" y="669310"/>
                <a:ext cx="309562" cy="366713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/>
                <a:r>
                  <a:rPr lang="en-US" altLang="ko-KR" sz="1800" dirty="0" smtClean="0">
                    <a:ea typeface="굴림" pitchFamily="50" charset="-127"/>
                  </a:rPr>
                  <a:t>a</a:t>
                </a:r>
                <a:endParaRPr lang="en-US" altLang="ko-KR" sz="1800" dirty="0">
                  <a:ea typeface="굴림" pitchFamily="50" charset="-127"/>
                </a:endParaRPr>
              </a:p>
            </p:txBody>
          </p:sp>
          <p:sp>
            <p:nvSpPr>
              <p:cNvPr id="171" name="Text Box 21"/>
              <p:cNvSpPr txBox="1">
                <a:spLocks noChangeArrowheads="1"/>
              </p:cNvSpPr>
              <p:nvPr/>
            </p:nvSpPr>
            <p:spPr bwMode="auto">
              <a:xfrm>
                <a:off x="7390416" y="498881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/>
                <a:r>
                  <a:rPr lang="en-US" altLang="ko-KR" sz="1800" dirty="0" smtClean="0">
                    <a:ea typeface="굴림" pitchFamily="50" charset="-127"/>
                  </a:rPr>
                  <a:t>b</a:t>
                </a:r>
                <a:endParaRPr lang="en-US" altLang="ko-KR" sz="1800" dirty="0">
                  <a:ea typeface="굴림" pitchFamily="50" charset="-127"/>
                </a:endParaRPr>
              </a:p>
            </p:txBody>
          </p:sp>
          <p:sp>
            <p:nvSpPr>
              <p:cNvPr id="172" name="Text Box 21"/>
              <p:cNvSpPr txBox="1">
                <a:spLocks noChangeArrowheads="1"/>
              </p:cNvSpPr>
              <p:nvPr/>
            </p:nvSpPr>
            <p:spPr bwMode="auto">
              <a:xfrm>
                <a:off x="8468104" y="1301661"/>
                <a:ext cx="290464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/>
                <a:r>
                  <a:rPr lang="en-US" altLang="ko-KR" sz="1800" dirty="0" smtClean="0">
                    <a:ea typeface="굴림" pitchFamily="50" charset="-127"/>
                  </a:rPr>
                  <a:t>c</a:t>
                </a:r>
                <a:endParaRPr lang="en-US" altLang="ko-KR" sz="1800" dirty="0">
                  <a:ea typeface="굴림" pitchFamily="50" charset="-127"/>
                </a:endParaRPr>
              </a:p>
            </p:txBody>
          </p:sp>
          <p:sp>
            <p:nvSpPr>
              <p:cNvPr id="173" name="Text Box 21"/>
              <p:cNvSpPr txBox="1">
                <a:spLocks noChangeArrowheads="1"/>
              </p:cNvSpPr>
              <p:nvPr/>
            </p:nvSpPr>
            <p:spPr bwMode="auto">
              <a:xfrm>
                <a:off x="6467435" y="1567929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/>
                <a:r>
                  <a:rPr lang="en-US" altLang="ko-KR" sz="1800" dirty="0" smtClean="0">
                    <a:ea typeface="굴림" pitchFamily="50" charset="-127"/>
                  </a:rPr>
                  <a:t>d</a:t>
                </a:r>
                <a:endParaRPr lang="en-US" altLang="ko-KR" sz="1800" dirty="0">
                  <a:ea typeface="굴림" pitchFamily="50" charset="-127"/>
                </a:endParaRPr>
              </a:p>
            </p:txBody>
          </p:sp>
          <p:sp>
            <p:nvSpPr>
              <p:cNvPr id="174" name="Text Box 21"/>
              <p:cNvSpPr txBox="1">
                <a:spLocks noChangeArrowheads="1"/>
              </p:cNvSpPr>
              <p:nvPr/>
            </p:nvSpPr>
            <p:spPr bwMode="auto">
              <a:xfrm flipH="1">
                <a:off x="5021581" y="2125820"/>
                <a:ext cx="312088" cy="366713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/>
                <a:r>
                  <a:rPr lang="en-US" altLang="ko-KR" sz="1800" dirty="0" smtClean="0">
                    <a:ea typeface="굴림" pitchFamily="50" charset="-127"/>
                  </a:rPr>
                  <a:t>e</a:t>
                </a:r>
                <a:endParaRPr lang="en-US" altLang="ko-KR" sz="1800" dirty="0">
                  <a:ea typeface="굴림" pitchFamily="50" charset="-127"/>
                </a:endParaRPr>
              </a:p>
            </p:txBody>
          </p:sp>
          <p:sp>
            <p:nvSpPr>
              <p:cNvPr id="175" name="Text Box 21"/>
              <p:cNvSpPr txBox="1">
                <a:spLocks noChangeArrowheads="1"/>
              </p:cNvSpPr>
              <p:nvPr/>
            </p:nvSpPr>
            <p:spPr bwMode="auto">
              <a:xfrm>
                <a:off x="7894472" y="2444497"/>
                <a:ext cx="258404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/>
                <a:r>
                  <a:rPr lang="en-US" altLang="ko-KR" sz="1800" dirty="0" smtClean="0">
                    <a:ea typeface="굴림" pitchFamily="50" charset="-127"/>
                  </a:rPr>
                  <a:t>f</a:t>
                </a:r>
                <a:endParaRPr lang="en-US" altLang="ko-KR" sz="1800" dirty="0">
                  <a:ea typeface="굴림" pitchFamily="50" charset="-127"/>
                </a:endParaRPr>
              </a:p>
            </p:txBody>
          </p:sp>
        </p:grpSp>
        <p:sp>
          <p:nvSpPr>
            <p:cNvPr id="152" name="TextBox 151"/>
            <p:cNvSpPr txBox="1"/>
            <p:nvPr/>
          </p:nvSpPr>
          <p:spPr>
            <a:xfrm>
              <a:off x="5516357" y="2980987"/>
              <a:ext cx="2312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solidFill>
                    <a:srgbClr val="0000CC"/>
                  </a:solidFill>
                  <a:latin typeface="Times New Roman"/>
                  <a:cs typeface="Times New Roman"/>
                </a:rPr>
                <a:t>4</a:t>
              </a:r>
              <a:endParaRPr lang="en-US" sz="2000">
                <a:solidFill>
                  <a:srgbClr val="0000CC"/>
                </a:solidFill>
              </a:endParaRPr>
            </a:p>
          </p:txBody>
        </p:sp>
        <p:sp>
          <p:nvSpPr>
            <p:cNvPr id="153" name="Oval 5"/>
            <p:cNvSpPr>
              <a:spLocks noChangeArrowheads="1"/>
            </p:cNvSpPr>
            <p:nvPr/>
          </p:nvSpPr>
          <p:spPr bwMode="auto">
            <a:xfrm>
              <a:off x="5799440" y="1619089"/>
              <a:ext cx="180000" cy="180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cxnSp>
          <p:nvCxnSpPr>
            <p:cNvPr id="154" name="AutoShape 13"/>
            <p:cNvCxnSpPr>
              <a:cxnSpLocks noChangeShapeType="1"/>
              <a:stCxn id="153" idx="5"/>
              <a:endCxn id="162" idx="1"/>
            </p:cNvCxnSpPr>
            <p:nvPr/>
          </p:nvCxnSpPr>
          <p:spPr bwMode="auto">
            <a:xfrm>
              <a:off x="5953080" y="1772729"/>
              <a:ext cx="552332" cy="439477"/>
            </a:xfrm>
            <a:prstGeom prst="straightConnector1">
              <a:avLst/>
            </a:prstGeom>
            <a:noFill/>
            <a:ln w="38100">
              <a:solidFill>
                <a:srgbClr val="0000CC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5" name="TextBox 154"/>
            <p:cNvSpPr txBox="1"/>
            <p:nvPr/>
          </p:nvSpPr>
          <p:spPr>
            <a:xfrm>
              <a:off x="6591536" y="908720"/>
              <a:ext cx="4994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smtClean="0">
                  <a:latin typeface="Times New Roman" pitchFamily="18" charset="0"/>
                  <a:cs typeface="Times New Roman" pitchFamily="18" charset="0"/>
                </a:rPr>
                <a:t>T</a:t>
              </a:r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6" name="Text Box 23"/>
            <p:cNvSpPr txBox="1">
              <a:spLocks noChangeArrowheads="1"/>
            </p:cNvSpPr>
            <p:nvPr/>
          </p:nvSpPr>
          <p:spPr bwMode="auto">
            <a:xfrm>
              <a:off x="5380397" y="2139253"/>
              <a:ext cx="296876" cy="33855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en-US" altLang="ko-KR" sz="1600" dirty="0" smtClean="0">
                  <a:ea typeface="굴림" pitchFamily="50" charset="-127"/>
                </a:rPr>
                <a:t>4</a:t>
              </a:r>
              <a:endParaRPr lang="en-US" altLang="ko-KR" sz="1600" dirty="0">
                <a:ea typeface="굴림" pitchFamily="50" charset="-127"/>
              </a:endParaRPr>
            </a:p>
          </p:txBody>
        </p:sp>
        <p:sp>
          <p:nvSpPr>
            <p:cNvPr id="157" name="Text Box 23"/>
            <p:cNvSpPr txBox="1">
              <a:spLocks noChangeArrowheads="1"/>
            </p:cNvSpPr>
            <p:nvPr/>
          </p:nvSpPr>
          <p:spPr bwMode="auto">
            <a:xfrm>
              <a:off x="5955834" y="1952960"/>
              <a:ext cx="309562" cy="36671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en-US" altLang="ko-KR" sz="1800" dirty="0" smtClean="0">
                  <a:ea typeface="굴림" pitchFamily="50" charset="-127"/>
                </a:rPr>
                <a:t>2</a:t>
              </a:r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158" name="Text Box 23"/>
            <p:cNvSpPr txBox="1">
              <a:spLocks noChangeArrowheads="1"/>
            </p:cNvSpPr>
            <p:nvPr/>
          </p:nvSpPr>
          <p:spPr bwMode="auto">
            <a:xfrm>
              <a:off x="8310568" y="2477807"/>
              <a:ext cx="309562" cy="36671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en-US" altLang="ko-KR" sz="1800" smtClean="0">
                  <a:ea typeface="굴림" pitchFamily="50" charset="-127"/>
                </a:rPr>
                <a:t>1</a:t>
              </a:r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159" name="Text Box 23"/>
            <p:cNvSpPr txBox="1">
              <a:spLocks noChangeArrowheads="1"/>
            </p:cNvSpPr>
            <p:nvPr/>
          </p:nvSpPr>
          <p:spPr bwMode="auto">
            <a:xfrm>
              <a:off x="8276351" y="1614113"/>
              <a:ext cx="309562" cy="36671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en-US" altLang="ko-KR" sz="1800" smtClean="0">
                  <a:ea typeface="굴림" pitchFamily="50" charset="-127"/>
                </a:rPr>
                <a:t>1</a:t>
              </a:r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160" name="Text Box 23"/>
            <p:cNvSpPr txBox="1">
              <a:spLocks noChangeArrowheads="1"/>
            </p:cNvSpPr>
            <p:nvPr/>
          </p:nvSpPr>
          <p:spPr bwMode="auto">
            <a:xfrm>
              <a:off x="6870008" y="1606833"/>
              <a:ext cx="309562" cy="36671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en-US" altLang="ko-KR" sz="1800" smtClean="0">
                  <a:ea typeface="굴림" pitchFamily="50" charset="-127"/>
                </a:rPr>
                <a:t>3</a:t>
              </a:r>
              <a:endParaRPr lang="en-US" altLang="ko-KR" sz="1800" dirty="0">
                <a:ea typeface="굴림" pitchFamily="50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304037" y="5563107"/>
            <a:ext cx="1456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최종해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3" name="Content Placeholder 6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4" name="Footer Placeholder 6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65" name="Slide Number Placeholder 6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007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CoinChange</a:t>
            </a:r>
            <a:r>
              <a:rPr lang="en-US" altLang="ko-KR" dirty="0"/>
              <a:t> </a:t>
            </a:r>
            <a:r>
              <a:rPr lang="ko-KR" altLang="en-US" dirty="0"/>
              <a:t>알고리즘은 남아있는 거스름돈인 </a:t>
            </a:r>
            <a:r>
              <a:rPr lang="en-US" altLang="ko-KR" dirty="0"/>
              <a:t>change</a:t>
            </a:r>
            <a:r>
              <a:rPr lang="ko-KR" altLang="en-US" dirty="0"/>
              <a:t>에 대해 가장 높은 액면의 동전을 거스르며</a:t>
            </a:r>
            <a:r>
              <a:rPr lang="en-US" altLang="ko-KR" dirty="0"/>
              <a:t>, 500</a:t>
            </a:r>
            <a:r>
              <a:rPr lang="ko-KR" altLang="en-US" dirty="0"/>
              <a:t>원짜리 동전을 처리하는 </a:t>
            </a:r>
            <a:r>
              <a:rPr lang="en-US" altLang="ko-KR" dirty="0">
                <a:solidFill>
                  <a:srgbClr val="FF0000"/>
                </a:solidFill>
              </a:rPr>
              <a:t>line 2</a:t>
            </a:r>
            <a:r>
              <a:rPr lang="ko-KR" altLang="en-US" dirty="0">
                <a:solidFill>
                  <a:srgbClr val="FF0000"/>
                </a:solidFill>
              </a:rPr>
              <a:t>에서는 </a:t>
            </a:r>
            <a:r>
              <a:rPr lang="en-US" altLang="ko-KR" dirty="0">
                <a:solidFill>
                  <a:srgbClr val="FF0000"/>
                </a:solidFill>
              </a:rPr>
              <a:t>100</a:t>
            </a:r>
            <a:r>
              <a:rPr lang="ko-KR" altLang="en-US" dirty="0">
                <a:solidFill>
                  <a:srgbClr val="FF0000"/>
                </a:solidFill>
              </a:rPr>
              <a:t>원짜리</a:t>
            </a:r>
            <a:r>
              <a:rPr lang="en-US" altLang="ko-KR" dirty="0">
                <a:solidFill>
                  <a:srgbClr val="FF0000"/>
                </a:solidFill>
              </a:rPr>
              <a:t>, 50</a:t>
            </a:r>
            <a:r>
              <a:rPr lang="ko-KR" altLang="en-US" dirty="0">
                <a:solidFill>
                  <a:srgbClr val="FF0000"/>
                </a:solidFill>
              </a:rPr>
              <a:t>원짜리</a:t>
            </a:r>
            <a:r>
              <a:rPr lang="en-US" altLang="ko-KR" dirty="0">
                <a:solidFill>
                  <a:srgbClr val="FF0000"/>
                </a:solidFill>
              </a:rPr>
              <a:t>, 10</a:t>
            </a:r>
            <a:r>
              <a:rPr lang="ko-KR" altLang="en-US" dirty="0">
                <a:solidFill>
                  <a:srgbClr val="FF0000"/>
                </a:solidFill>
              </a:rPr>
              <a:t>원짜리</a:t>
            </a:r>
            <a:r>
              <a:rPr lang="en-US" altLang="ko-KR" dirty="0">
                <a:solidFill>
                  <a:srgbClr val="FF0000"/>
                </a:solidFill>
              </a:rPr>
              <a:t>, 1</a:t>
            </a:r>
            <a:r>
              <a:rPr lang="ko-KR" altLang="en-US" dirty="0">
                <a:solidFill>
                  <a:srgbClr val="FF0000"/>
                </a:solidFill>
              </a:rPr>
              <a:t>원짜리 동전을 몇 개씩 거슬러 </a:t>
            </a:r>
            <a:r>
              <a:rPr lang="ko-KR" altLang="en-US" dirty="0" smtClean="0">
                <a:solidFill>
                  <a:srgbClr val="FF0000"/>
                </a:solidFill>
              </a:rPr>
              <a:t>주어야 할 </a:t>
            </a:r>
            <a:r>
              <a:rPr lang="ko-KR" altLang="en-US" dirty="0">
                <a:solidFill>
                  <a:srgbClr val="FF0000"/>
                </a:solidFill>
              </a:rPr>
              <a:t>것인지에 대해서는 </a:t>
            </a:r>
            <a:r>
              <a:rPr lang="ko-KR" altLang="en-US" u="sng" dirty="0">
                <a:solidFill>
                  <a:srgbClr val="FF0000"/>
                </a:solidFill>
              </a:rPr>
              <a:t>전혀 고려하지 않는다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r>
              <a:rPr lang="ko-KR" altLang="en-US" dirty="0" smtClean="0"/>
              <a:t>이것이 </a:t>
            </a:r>
            <a:r>
              <a:rPr lang="ko-KR" altLang="en-US" dirty="0"/>
              <a:t>바로 그리디 알고리즘의 </a:t>
            </a:r>
            <a:r>
              <a:rPr lang="ko-KR" altLang="en-US" u="sng" dirty="0">
                <a:solidFill>
                  <a:srgbClr val="FF0000"/>
                </a:solidFill>
              </a:rPr>
              <a:t>근시안적</a:t>
            </a:r>
            <a:r>
              <a:rPr lang="ko-KR" altLang="en-US" dirty="0"/>
              <a:t>인 특성이다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03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PrimMST</a:t>
            </a:r>
            <a:r>
              <a:rPr lang="en-US" altLang="ko-KR" dirty="0"/>
              <a:t> </a:t>
            </a:r>
            <a:r>
              <a:rPr lang="ko-KR" altLang="en-US" dirty="0"/>
              <a:t>알고리즘이 최종적으로 </a:t>
            </a:r>
            <a:r>
              <a:rPr lang="ko-KR" altLang="en-US" dirty="0" err="1"/>
              <a:t>리턴하는</a:t>
            </a:r>
            <a:r>
              <a:rPr lang="ko-KR" altLang="en-US" dirty="0"/>
              <a:t> </a:t>
            </a:r>
            <a:r>
              <a:rPr lang="en-US" altLang="ko-KR" dirty="0"/>
              <a:t>T</a:t>
            </a:r>
            <a:r>
              <a:rPr lang="ko-KR" altLang="en-US" dirty="0"/>
              <a:t>에는 왜 사이클이 없을까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r>
              <a:rPr lang="ko-KR" altLang="en-US" dirty="0" err="1" smtClean="0"/>
              <a:t>프림</a:t>
            </a:r>
            <a:r>
              <a:rPr lang="ko-KR" altLang="en-US" dirty="0" smtClean="0"/>
              <a:t> </a:t>
            </a:r>
            <a:r>
              <a:rPr lang="ko-KR" altLang="en-US" dirty="0"/>
              <a:t>알고리즘은 </a:t>
            </a:r>
            <a:r>
              <a:rPr lang="en-US" altLang="ko-KR" dirty="0"/>
              <a:t>T </a:t>
            </a:r>
            <a:r>
              <a:rPr lang="ko-KR" altLang="en-US" dirty="0"/>
              <a:t>밖에 있는 점을 항상 추가하므로 사이클이 안 만들어진다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dirty="0"/>
          </a:p>
        </p:txBody>
      </p:sp>
      <p:sp>
        <p:nvSpPr>
          <p:cNvPr id="4" name="자유형 3"/>
          <p:cNvSpPr/>
          <p:nvPr/>
        </p:nvSpPr>
        <p:spPr>
          <a:xfrm>
            <a:off x="4967881" y="3227138"/>
            <a:ext cx="1866518" cy="2116503"/>
          </a:xfrm>
          <a:custGeom>
            <a:avLst/>
            <a:gdLst>
              <a:gd name="connsiteX0" fmla="*/ 71805 w 1866518"/>
              <a:gd name="connsiteY0" fmla="*/ 2092288 h 2116503"/>
              <a:gd name="connsiteX1" fmla="*/ 501013 w 1866518"/>
              <a:gd name="connsiteY1" fmla="*/ 20892 h 2116503"/>
              <a:gd name="connsiteX2" fmla="*/ 1863283 w 1866518"/>
              <a:gd name="connsiteY2" fmla="*/ 1084582 h 2116503"/>
              <a:gd name="connsiteX3" fmla="*/ 71805 w 1866518"/>
              <a:gd name="connsiteY3" fmla="*/ 2092288 h 2116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6518" h="2116503">
                <a:moveTo>
                  <a:pt x="71805" y="2092288"/>
                </a:moveTo>
                <a:cubicBezTo>
                  <a:pt x="-155240" y="1915006"/>
                  <a:pt x="202433" y="188843"/>
                  <a:pt x="501013" y="20892"/>
                </a:cubicBezTo>
                <a:cubicBezTo>
                  <a:pt x="799593" y="-147059"/>
                  <a:pt x="1934818" y="742459"/>
                  <a:pt x="1863283" y="1084582"/>
                </a:cubicBezTo>
                <a:cubicBezTo>
                  <a:pt x="1791748" y="1426704"/>
                  <a:pt x="298850" y="2269570"/>
                  <a:pt x="71805" y="2092288"/>
                </a:cubicBezTo>
                <a:close/>
              </a:path>
            </a:pathLst>
          </a:custGeom>
          <a:solidFill>
            <a:srgbClr val="DBEEF4">
              <a:alpha val="6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5570804" y="3587120"/>
            <a:ext cx="180000" cy="180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1800" dirty="0">
              <a:ea typeface="굴림" pitchFamily="50" charset="-127"/>
            </a:endParaRP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7552005" y="3468295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1800" dirty="0">
              <a:ea typeface="굴림" pitchFamily="50" charset="-127"/>
            </a:endParaRPr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6256604" y="4196720"/>
            <a:ext cx="180000" cy="180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1800" dirty="0">
              <a:ea typeface="굴림" pitchFamily="50" charset="-127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5266004" y="4882520"/>
            <a:ext cx="180000" cy="180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1800" dirty="0">
              <a:ea typeface="굴림" pitchFamily="50" charset="-127"/>
            </a:endParaRPr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7829467" y="4882520"/>
            <a:ext cx="180000" cy="1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1800" dirty="0">
              <a:ea typeface="굴림" pitchFamily="50" charset="-127"/>
            </a:endParaRPr>
          </a:p>
        </p:txBody>
      </p:sp>
      <p:cxnSp>
        <p:nvCxnSpPr>
          <p:cNvPr id="10" name="AutoShape 10"/>
          <p:cNvCxnSpPr>
            <a:cxnSpLocks noChangeShapeType="1"/>
            <a:stCxn id="5" idx="5"/>
            <a:endCxn id="7" idx="1"/>
          </p:cNvCxnSpPr>
          <p:nvPr/>
        </p:nvCxnSpPr>
        <p:spPr bwMode="auto">
          <a:xfrm>
            <a:off x="5724444" y="3740760"/>
            <a:ext cx="558520" cy="48232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AutoShape 11"/>
          <p:cNvCxnSpPr>
            <a:cxnSpLocks noChangeShapeType="1"/>
            <a:stCxn id="7" idx="3"/>
            <a:endCxn id="8" idx="7"/>
          </p:cNvCxnSpPr>
          <p:nvPr/>
        </p:nvCxnSpPr>
        <p:spPr bwMode="auto">
          <a:xfrm flipH="1">
            <a:off x="5419644" y="4350360"/>
            <a:ext cx="863320" cy="55852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AutoShape 13"/>
          <p:cNvCxnSpPr>
            <a:cxnSpLocks noChangeShapeType="1"/>
            <a:stCxn id="7" idx="6"/>
            <a:endCxn id="9" idx="1"/>
          </p:cNvCxnSpPr>
          <p:nvPr/>
        </p:nvCxnSpPr>
        <p:spPr bwMode="auto">
          <a:xfrm>
            <a:off x="6436604" y="4286720"/>
            <a:ext cx="1419223" cy="622160"/>
          </a:xfrm>
          <a:prstGeom prst="straightConnector1">
            <a:avLst/>
          </a:prstGeom>
          <a:noFill/>
          <a:ln w="635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AutoShape 14"/>
          <p:cNvCxnSpPr>
            <a:cxnSpLocks noChangeShapeType="1"/>
            <a:stCxn id="8" idx="6"/>
            <a:endCxn id="9" idx="2"/>
          </p:cNvCxnSpPr>
          <p:nvPr/>
        </p:nvCxnSpPr>
        <p:spPr bwMode="auto">
          <a:xfrm>
            <a:off x="5446004" y="4972520"/>
            <a:ext cx="2383463" cy="0"/>
          </a:xfrm>
          <a:prstGeom prst="straightConnector1">
            <a:avLst/>
          </a:prstGeom>
          <a:noFill/>
          <a:ln w="635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AutoShape 15"/>
          <p:cNvCxnSpPr>
            <a:cxnSpLocks noChangeShapeType="1"/>
            <a:stCxn id="5" idx="6"/>
            <a:endCxn id="6" idx="2"/>
          </p:cNvCxnSpPr>
          <p:nvPr/>
        </p:nvCxnSpPr>
        <p:spPr bwMode="auto">
          <a:xfrm flipV="1">
            <a:off x="5750804" y="3558295"/>
            <a:ext cx="1801201" cy="118825"/>
          </a:xfrm>
          <a:prstGeom prst="straightConnector1">
            <a:avLst/>
          </a:prstGeom>
          <a:noFill/>
          <a:ln w="3175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AutoShape 18"/>
          <p:cNvCxnSpPr>
            <a:cxnSpLocks noChangeShapeType="1"/>
          </p:cNvCxnSpPr>
          <p:nvPr/>
        </p:nvCxnSpPr>
        <p:spPr bwMode="auto">
          <a:xfrm flipV="1">
            <a:off x="5750804" y="3151284"/>
            <a:ext cx="927696" cy="470651"/>
          </a:xfrm>
          <a:prstGeom prst="straightConnector1">
            <a:avLst/>
          </a:prstGeom>
          <a:noFill/>
          <a:ln w="38100">
            <a:solidFill>
              <a:srgbClr val="000099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직선 연결선 15"/>
          <p:cNvCxnSpPr>
            <a:stCxn id="8" idx="5"/>
            <a:endCxn id="19" idx="1"/>
          </p:cNvCxnSpPr>
          <p:nvPr/>
        </p:nvCxnSpPr>
        <p:spPr>
          <a:xfrm>
            <a:off x="5419644" y="5036160"/>
            <a:ext cx="1124908" cy="344653"/>
          </a:xfrm>
          <a:prstGeom prst="line">
            <a:avLst/>
          </a:prstGeom>
          <a:ln w="63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9"/>
          <p:cNvSpPr>
            <a:spLocks noChangeArrowheads="1"/>
          </p:cNvSpPr>
          <p:nvPr/>
        </p:nvSpPr>
        <p:spPr bwMode="auto">
          <a:xfrm>
            <a:off x="8189591" y="4158020"/>
            <a:ext cx="180000" cy="1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1800" dirty="0">
              <a:ea typeface="굴림" pitchFamily="50" charset="-127"/>
            </a:endParaRPr>
          </a:p>
        </p:txBody>
      </p:sp>
      <p:cxnSp>
        <p:nvCxnSpPr>
          <p:cNvPr id="18" name="AutoShape 18"/>
          <p:cNvCxnSpPr>
            <a:cxnSpLocks noChangeShapeType="1"/>
            <a:stCxn id="7" idx="6"/>
          </p:cNvCxnSpPr>
          <p:nvPr/>
        </p:nvCxnSpPr>
        <p:spPr bwMode="auto">
          <a:xfrm flipV="1">
            <a:off x="6436604" y="3607244"/>
            <a:ext cx="1119258" cy="679476"/>
          </a:xfrm>
          <a:prstGeom prst="straightConnector1">
            <a:avLst/>
          </a:prstGeom>
          <a:noFill/>
          <a:ln w="635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Oval 9"/>
          <p:cNvSpPr>
            <a:spLocks noChangeArrowheads="1"/>
          </p:cNvSpPr>
          <p:nvPr/>
        </p:nvSpPr>
        <p:spPr bwMode="auto">
          <a:xfrm>
            <a:off x="6518192" y="5354453"/>
            <a:ext cx="180000" cy="1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1800" dirty="0">
              <a:ea typeface="굴림" pitchFamily="50" charset="-127"/>
            </a:endParaRPr>
          </a:p>
        </p:txBody>
      </p:sp>
      <p:sp>
        <p:nvSpPr>
          <p:cNvPr id="20" name="Oval 9"/>
          <p:cNvSpPr>
            <a:spLocks noChangeArrowheads="1"/>
          </p:cNvSpPr>
          <p:nvPr/>
        </p:nvSpPr>
        <p:spPr bwMode="auto">
          <a:xfrm>
            <a:off x="6654399" y="2995962"/>
            <a:ext cx="180000" cy="180000"/>
          </a:xfrm>
          <a:prstGeom prst="ellipse">
            <a:avLst/>
          </a:prstGeom>
          <a:solidFill>
            <a:srgbClr val="0000CC"/>
          </a:solidFill>
          <a:ln w="19050">
            <a:solidFill>
              <a:srgbClr val="000099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1800" dirty="0">
              <a:ea typeface="굴림" pitchFamily="50" charset="-127"/>
            </a:endParaRPr>
          </a:p>
        </p:txBody>
      </p:sp>
      <p:sp>
        <p:nvSpPr>
          <p:cNvPr id="21" name="Oval 9"/>
          <p:cNvSpPr>
            <a:spLocks noChangeArrowheads="1"/>
          </p:cNvSpPr>
          <p:nvPr/>
        </p:nvSpPr>
        <p:spPr bwMode="auto">
          <a:xfrm>
            <a:off x="8478070" y="5023052"/>
            <a:ext cx="180000" cy="1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1800" dirty="0">
              <a:ea typeface="굴림" pitchFamily="50" charset="-127"/>
            </a:endParaRPr>
          </a:p>
        </p:txBody>
      </p:sp>
      <p:sp>
        <p:nvSpPr>
          <p:cNvPr id="22" name="Oval 9"/>
          <p:cNvSpPr>
            <a:spLocks noChangeArrowheads="1"/>
          </p:cNvSpPr>
          <p:nvPr/>
        </p:nvSpPr>
        <p:spPr bwMode="auto">
          <a:xfrm>
            <a:off x="7573204" y="4133080"/>
            <a:ext cx="180000" cy="1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1800" dirty="0">
              <a:ea typeface="굴림" pitchFamily="50" charset="-127"/>
            </a:endParaRPr>
          </a:p>
        </p:txBody>
      </p:sp>
      <p:sp>
        <p:nvSpPr>
          <p:cNvPr id="23" name="Oval 9"/>
          <p:cNvSpPr>
            <a:spLocks noChangeArrowheads="1"/>
          </p:cNvSpPr>
          <p:nvPr/>
        </p:nvSpPr>
        <p:spPr bwMode="auto">
          <a:xfrm>
            <a:off x="8496456" y="3495406"/>
            <a:ext cx="180000" cy="1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altLang="ko-KR" sz="1800" dirty="0">
              <a:ea typeface="굴림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23600" y="3940120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latin typeface="바탕" pitchFamily="18" charset="-127"/>
                <a:ea typeface="바탕" pitchFamily="18" charset="-127"/>
              </a:rPr>
              <a:t>T</a:t>
            </a:r>
            <a:endParaRPr lang="en-US" sz="2400" b="1">
              <a:latin typeface="바탕" pitchFamily="18" charset="-127"/>
              <a:ea typeface="바탕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464172" y="3132539"/>
            <a:ext cx="3708575" cy="2538491"/>
            <a:chOff x="2428799" y="1052736"/>
            <a:chExt cx="3708575" cy="2538491"/>
          </a:xfrm>
        </p:grpSpPr>
        <p:sp>
          <p:nvSpPr>
            <p:cNvPr id="26" name="자유형 25"/>
            <p:cNvSpPr/>
            <p:nvPr/>
          </p:nvSpPr>
          <p:spPr>
            <a:xfrm>
              <a:off x="2428799" y="1294724"/>
              <a:ext cx="1866518" cy="2116503"/>
            </a:xfrm>
            <a:custGeom>
              <a:avLst/>
              <a:gdLst>
                <a:gd name="connsiteX0" fmla="*/ 71805 w 1866518"/>
                <a:gd name="connsiteY0" fmla="*/ 2092288 h 2116503"/>
                <a:gd name="connsiteX1" fmla="*/ 501013 w 1866518"/>
                <a:gd name="connsiteY1" fmla="*/ 20892 h 2116503"/>
                <a:gd name="connsiteX2" fmla="*/ 1863283 w 1866518"/>
                <a:gd name="connsiteY2" fmla="*/ 1084582 h 2116503"/>
                <a:gd name="connsiteX3" fmla="*/ 71805 w 1866518"/>
                <a:gd name="connsiteY3" fmla="*/ 2092288 h 2116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6518" h="2116503">
                  <a:moveTo>
                    <a:pt x="71805" y="2092288"/>
                  </a:moveTo>
                  <a:cubicBezTo>
                    <a:pt x="-155240" y="1915006"/>
                    <a:pt x="202433" y="188843"/>
                    <a:pt x="501013" y="20892"/>
                  </a:cubicBezTo>
                  <a:cubicBezTo>
                    <a:pt x="799593" y="-147059"/>
                    <a:pt x="1934818" y="742459"/>
                    <a:pt x="1863283" y="1084582"/>
                  </a:cubicBezTo>
                  <a:cubicBezTo>
                    <a:pt x="1791748" y="1426704"/>
                    <a:pt x="298850" y="2269570"/>
                    <a:pt x="71805" y="2092288"/>
                  </a:cubicBezTo>
                  <a:close/>
                </a:path>
              </a:pathLst>
            </a:custGeom>
            <a:solidFill>
              <a:srgbClr val="DBEEF4">
                <a:alpha val="6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4"/>
            <p:cNvSpPr>
              <a:spLocks noChangeArrowheads="1"/>
            </p:cNvSpPr>
            <p:nvPr/>
          </p:nvSpPr>
          <p:spPr bwMode="auto">
            <a:xfrm>
              <a:off x="3031722" y="1643894"/>
              <a:ext cx="180000" cy="180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28" name="Oval 5"/>
            <p:cNvSpPr>
              <a:spLocks noChangeArrowheads="1"/>
            </p:cNvSpPr>
            <p:nvPr/>
          </p:nvSpPr>
          <p:spPr bwMode="auto">
            <a:xfrm>
              <a:off x="5012923" y="1525069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29" name="Oval 6"/>
            <p:cNvSpPr>
              <a:spLocks noChangeArrowheads="1"/>
            </p:cNvSpPr>
            <p:nvPr/>
          </p:nvSpPr>
          <p:spPr bwMode="auto">
            <a:xfrm>
              <a:off x="3717522" y="2253494"/>
              <a:ext cx="180000" cy="180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30" name="Oval 7"/>
            <p:cNvSpPr>
              <a:spLocks noChangeArrowheads="1"/>
            </p:cNvSpPr>
            <p:nvPr/>
          </p:nvSpPr>
          <p:spPr bwMode="auto">
            <a:xfrm>
              <a:off x="2726922" y="2939294"/>
              <a:ext cx="180000" cy="1800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31" name="Oval 9"/>
            <p:cNvSpPr>
              <a:spLocks noChangeArrowheads="1"/>
            </p:cNvSpPr>
            <p:nvPr/>
          </p:nvSpPr>
          <p:spPr bwMode="auto">
            <a:xfrm>
              <a:off x="5290385" y="2939294"/>
              <a:ext cx="180000" cy="18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cxnSp>
          <p:nvCxnSpPr>
            <p:cNvPr id="32" name="AutoShape 10"/>
            <p:cNvCxnSpPr>
              <a:cxnSpLocks noChangeShapeType="1"/>
              <a:stCxn id="27" idx="5"/>
              <a:endCxn id="29" idx="1"/>
            </p:cNvCxnSpPr>
            <p:nvPr/>
          </p:nvCxnSpPr>
          <p:spPr bwMode="auto">
            <a:xfrm>
              <a:off x="3185362" y="1797534"/>
              <a:ext cx="558520" cy="48232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AutoShape 11"/>
            <p:cNvCxnSpPr>
              <a:cxnSpLocks noChangeShapeType="1"/>
              <a:stCxn id="29" idx="3"/>
              <a:endCxn id="30" idx="7"/>
            </p:cNvCxnSpPr>
            <p:nvPr/>
          </p:nvCxnSpPr>
          <p:spPr bwMode="auto">
            <a:xfrm flipH="1">
              <a:off x="2880562" y="2407134"/>
              <a:ext cx="863320" cy="55852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AutoShape 13"/>
            <p:cNvCxnSpPr>
              <a:cxnSpLocks noChangeShapeType="1"/>
              <a:stCxn id="29" idx="6"/>
              <a:endCxn id="31" idx="1"/>
            </p:cNvCxnSpPr>
            <p:nvPr/>
          </p:nvCxnSpPr>
          <p:spPr bwMode="auto">
            <a:xfrm>
              <a:off x="3897522" y="2343494"/>
              <a:ext cx="1419223" cy="622160"/>
            </a:xfrm>
            <a:prstGeom prst="straightConnector1">
              <a:avLst/>
            </a:prstGeom>
            <a:noFill/>
            <a:ln w="6350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AutoShape 14"/>
            <p:cNvCxnSpPr>
              <a:cxnSpLocks noChangeShapeType="1"/>
              <a:stCxn id="30" idx="6"/>
              <a:endCxn id="31" idx="2"/>
            </p:cNvCxnSpPr>
            <p:nvPr/>
          </p:nvCxnSpPr>
          <p:spPr bwMode="auto">
            <a:xfrm>
              <a:off x="2906922" y="3029294"/>
              <a:ext cx="2383463" cy="0"/>
            </a:xfrm>
            <a:prstGeom prst="straightConnector1">
              <a:avLst/>
            </a:prstGeom>
            <a:noFill/>
            <a:ln w="6350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AutoShape 15"/>
            <p:cNvCxnSpPr>
              <a:cxnSpLocks noChangeShapeType="1"/>
              <a:stCxn id="27" idx="6"/>
              <a:endCxn id="28" idx="2"/>
            </p:cNvCxnSpPr>
            <p:nvPr/>
          </p:nvCxnSpPr>
          <p:spPr bwMode="auto">
            <a:xfrm flipV="1">
              <a:off x="3211722" y="1615069"/>
              <a:ext cx="1801201" cy="118825"/>
            </a:xfrm>
            <a:prstGeom prst="straightConnector1">
              <a:avLst/>
            </a:prstGeom>
            <a:noFill/>
            <a:ln w="31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AutoShape 18"/>
            <p:cNvCxnSpPr>
              <a:cxnSpLocks noChangeShapeType="1"/>
            </p:cNvCxnSpPr>
            <p:nvPr/>
          </p:nvCxnSpPr>
          <p:spPr bwMode="auto">
            <a:xfrm flipV="1">
              <a:off x="3211722" y="1208058"/>
              <a:ext cx="927696" cy="470651"/>
            </a:xfrm>
            <a:prstGeom prst="straightConnector1">
              <a:avLst/>
            </a:prstGeom>
            <a:noFill/>
            <a:ln w="6350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직선 연결선 37"/>
            <p:cNvCxnSpPr>
              <a:stCxn id="30" idx="5"/>
              <a:endCxn id="41" idx="1"/>
            </p:cNvCxnSpPr>
            <p:nvPr/>
          </p:nvCxnSpPr>
          <p:spPr>
            <a:xfrm>
              <a:off x="2880562" y="3092934"/>
              <a:ext cx="1124908" cy="344653"/>
            </a:xfrm>
            <a:prstGeom prst="line">
              <a:avLst/>
            </a:prstGeom>
            <a:ln w="63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9"/>
            <p:cNvSpPr>
              <a:spLocks noChangeArrowheads="1"/>
            </p:cNvSpPr>
            <p:nvPr/>
          </p:nvSpPr>
          <p:spPr bwMode="auto">
            <a:xfrm>
              <a:off x="5650509" y="2214794"/>
              <a:ext cx="180000" cy="18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cxnSp>
          <p:nvCxnSpPr>
            <p:cNvPr id="40" name="AutoShape 18"/>
            <p:cNvCxnSpPr>
              <a:cxnSpLocks noChangeShapeType="1"/>
              <a:stCxn id="29" idx="6"/>
            </p:cNvCxnSpPr>
            <p:nvPr/>
          </p:nvCxnSpPr>
          <p:spPr bwMode="auto">
            <a:xfrm flipV="1">
              <a:off x="3897522" y="1664018"/>
              <a:ext cx="1119258" cy="679476"/>
            </a:xfrm>
            <a:prstGeom prst="straightConnector1">
              <a:avLst/>
            </a:prstGeom>
            <a:noFill/>
            <a:ln w="6350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1" name="Oval 9"/>
            <p:cNvSpPr>
              <a:spLocks noChangeArrowheads="1"/>
            </p:cNvSpPr>
            <p:nvPr/>
          </p:nvSpPr>
          <p:spPr bwMode="auto">
            <a:xfrm>
              <a:off x="3979110" y="3411227"/>
              <a:ext cx="180000" cy="18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42" name="Oval 9"/>
            <p:cNvSpPr>
              <a:spLocks noChangeArrowheads="1"/>
            </p:cNvSpPr>
            <p:nvPr/>
          </p:nvSpPr>
          <p:spPr bwMode="auto">
            <a:xfrm>
              <a:off x="4115317" y="1052736"/>
              <a:ext cx="180000" cy="18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43" name="Oval 9"/>
            <p:cNvSpPr>
              <a:spLocks noChangeArrowheads="1"/>
            </p:cNvSpPr>
            <p:nvPr/>
          </p:nvSpPr>
          <p:spPr bwMode="auto">
            <a:xfrm>
              <a:off x="5938988" y="3079826"/>
              <a:ext cx="180000" cy="18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44" name="Oval 9"/>
            <p:cNvSpPr>
              <a:spLocks noChangeArrowheads="1"/>
            </p:cNvSpPr>
            <p:nvPr/>
          </p:nvSpPr>
          <p:spPr bwMode="auto">
            <a:xfrm>
              <a:off x="5034122" y="2189854"/>
              <a:ext cx="180000" cy="18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45" name="Oval 9"/>
            <p:cNvSpPr>
              <a:spLocks noChangeArrowheads="1"/>
            </p:cNvSpPr>
            <p:nvPr/>
          </p:nvSpPr>
          <p:spPr bwMode="auto">
            <a:xfrm>
              <a:off x="5957374" y="1552180"/>
              <a:ext cx="180000" cy="18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altLang="ko-KR" sz="1800" dirty="0">
                <a:ea typeface="굴림" pitchFamily="50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484518" y="1996894"/>
              <a:ext cx="7920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smtClean="0">
                  <a:latin typeface="바탕" pitchFamily="18" charset="-127"/>
                  <a:ea typeface="바탕" pitchFamily="18" charset="-127"/>
                </a:rPr>
                <a:t>T</a:t>
              </a:r>
              <a:endParaRPr lang="en-US" sz="2400" b="1">
                <a:latin typeface="바탕" pitchFamily="18" charset="-127"/>
                <a:ea typeface="바탕" pitchFamily="18" charset="-127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419644" y="3183401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u</a:t>
            </a:r>
            <a:endParaRPr lang="en-US" sz="2400"/>
          </a:p>
        </p:txBody>
      </p:sp>
      <p:sp>
        <p:nvSpPr>
          <p:cNvPr id="48" name="TextBox 47"/>
          <p:cNvSpPr txBox="1"/>
          <p:nvPr/>
        </p:nvSpPr>
        <p:spPr>
          <a:xfrm>
            <a:off x="6822496" y="2924944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rgbClr val="0000CC"/>
                </a:solidFill>
              </a:rPr>
              <a:t>v</a:t>
            </a:r>
            <a:endParaRPr lang="en-US" sz="2400">
              <a:solidFill>
                <a:srgbClr val="0000CC"/>
              </a:solidFill>
            </a:endParaRPr>
          </a:p>
        </p:txBody>
      </p:sp>
      <p:sp>
        <p:nvSpPr>
          <p:cNvPr id="49" name="Footer Placeholder 4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0" name="Slide Number Placeholder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2203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시간복잡도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>
              <a:spcAft>
                <a:spcPts val="1800"/>
              </a:spcAft>
            </a:pPr>
            <a:r>
              <a:rPr lang="en-US" altLang="ko-KR" dirty="0" smtClean="0"/>
              <a:t>while-</a:t>
            </a:r>
            <a:r>
              <a:rPr lang="ko-KR" altLang="en-US" dirty="0"/>
              <a:t>루프가 </a:t>
            </a:r>
            <a:r>
              <a:rPr lang="en-US" altLang="ko-KR" dirty="0"/>
              <a:t>(n-1)</a:t>
            </a:r>
            <a:r>
              <a:rPr lang="ko-KR" altLang="en-US" dirty="0"/>
              <a:t>번 반복되고</a:t>
            </a:r>
            <a:r>
              <a:rPr lang="en-US" altLang="ko-KR" dirty="0"/>
              <a:t>, 1</a:t>
            </a:r>
            <a:r>
              <a:rPr lang="ko-KR" altLang="en-US" dirty="0"/>
              <a:t>회 반복될 때 </a:t>
            </a:r>
            <a:r>
              <a:rPr lang="en-US" altLang="ko-KR" dirty="0"/>
              <a:t>line 9</a:t>
            </a:r>
            <a:r>
              <a:rPr lang="ko-KR" altLang="en-US" dirty="0"/>
              <a:t>에서 </a:t>
            </a:r>
            <a:r>
              <a:rPr lang="en-US" altLang="ko-KR" dirty="0"/>
              <a:t>T</a:t>
            </a:r>
            <a:r>
              <a:rPr lang="ko-KR" altLang="en-US" dirty="0"/>
              <a:t>에 속하지 않은 각 점 </a:t>
            </a:r>
            <a:r>
              <a:rPr lang="en-US" altLang="ko-KR" dirty="0"/>
              <a:t>v</a:t>
            </a:r>
            <a:r>
              <a:rPr lang="ko-KR" altLang="en-US" dirty="0"/>
              <a:t>에 대하여</a:t>
            </a:r>
            <a:r>
              <a:rPr lang="en-US" altLang="ko-KR" dirty="0"/>
              <a:t>, D[v]</a:t>
            </a:r>
            <a:r>
              <a:rPr lang="ko-KR" altLang="en-US" dirty="0"/>
              <a:t>가 최소인 점 </a:t>
            </a:r>
            <a:r>
              <a:rPr lang="en-US" altLang="ko-KR" dirty="0" err="1"/>
              <a:t>v</a:t>
            </a:r>
            <a:r>
              <a:rPr lang="en-US" altLang="ko-KR" baseline="-25000" dirty="0" err="1"/>
              <a:t>min</a:t>
            </a:r>
            <a:r>
              <a:rPr lang="ko-KR" altLang="en-US" dirty="0"/>
              <a:t>을 찾는데 </a:t>
            </a:r>
            <a:r>
              <a:rPr lang="en-US" altLang="ko-KR" dirty="0"/>
              <a:t>O(n) </a:t>
            </a:r>
            <a:r>
              <a:rPr lang="ko-KR" altLang="en-US" dirty="0"/>
              <a:t>시간이 걸린다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fontAlgn="base">
              <a:spcAft>
                <a:spcPts val="1800"/>
              </a:spcAft>
            </a:pPr>
            <a:r>
              <a:rPr lang="ko-KR" altLang="en-US" dirty="0" smtClean="0"/>
              <a:t>왜냐하면 </a:t>
            </a:r>
            <a:r>
              <a:rPr lang="en-US" altLang="ko-KR" dirty="0"/>
              <a:t>1</a:t>
            </a:r>
            <a:r>
              <a:rPr lang="ko-KR" altLang="en-US" dirty="0"/>
              <a:t>차원 배열 </a:t>
            </a:r>
            <a:r>
              <a:rPr lang="en-US" altLang="ko-KR" dirty="0"/>
              <a:t>D</a:t>
            </a:r>
            <a:r>
              <a:rPr lang="ko-KR" altLang="en-US" dirty="0"/>
              <a:t>에서 </a:t>
            </a:r>
            <a:r>
              <a:rPr lang="en-US" altLang="ko-KR" sz="2400" dirty="0"/>
              <a:t>(</a:t>
            </a:r>
            <a:r>
              <a:rPr lang="ko-KR" altLang="en-US" sz="2400" dirty="0"/>
              <a:t>현재 </a:t>
            </a:r>
            <a:r>
              <a:rPr lang="en-US" altLang="ko-KR" sz="2400" dirty="0"/>
              <a:t>T</a:t>
            </a:r>
            <a:r>
              <a:rPr lang="ko-KR" altLang="en-US" sz="2400" dirty="0"/>
              <a:t>에 속하지 않은 점들에 대해서</a:t>
            </a:r>
            <a:r>
              <a:rPr lang="en-US" altLang="ko-KR" sz="2400" dirty="0"/>
              <a:t>) </a:t>
            </a:r>
            <a:r>
              <a:rPr lang="ko-KR" altLang="en-US" dirty="0" smtClean="0"/>
              <a:t>최솟값을 </a:t>
            </a:r>
            <a:r>
              <a:rPr lang="ko-KR" altLang="en-US" dirty="0"/>
              <a:t>찾는 것이고</a:t>
            </a:r>
            <a:r>
              <a:rPr lang="en-US" altLang="ko-KR" dirty="0"/>
              <a:t>, </a:t>
            </a:r>
            <a:r>
              <a:rPr lang="ko-KR" altLang="en-US" dirty="0"/>
              <a:t>배열의 크기는 그래프의 점의 수인 </a:t>
            </a:r>
            <a:r>
              <a:rPr lang="en-US" altLang="ko-KR" dirty="0"/>
              <a:t>n</a:t>
            </a:r>
            <a:r>
              <a:rPr lang="ko-KR" altLang="en-US" dirty="0"/>
              <a:t>이기 때문이다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fontAlgn="base">
              <a:spcAft>
                <a:spcPts val="1800"/>
              </a:spcAft>
            </a:pPr>
            <a:r>
              <a:rPr lang="ko-KR" altLang="en-US" dirty="0" err="1" smtClean="0"/>
              <a:t>프림</a:t>
            </a:r>
            <a:r>
              <a:rPr lang="ko-KR" altLang="en-US" dirty="0" smtClean="0"/>
              <a:t> </a:t>
            </a:r>
            <a:r>
              <a:rPr lang="ko-KR" altLang="en-US" dirty="0"/>
              <a:t>알고리즘의 </a:t>
            </a:r>
            <a:r>
              <a:rPr lang="ko-KR" altLang="en-US" dirty="0" smtClean="0"/>
              <a:t>시간복잡도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(n-1)</a:t>
            </a:r>
            <a:r>
              <a:rPr lang="en-US" altLang="ko-KR" dirty="0" err="1"/>
              <a:t>xO</a:t>
            </a:r>
            <a:r>
              <a:rPr lang="en-US" altLang="ko-KR" dirty="0"/>
              <a:t>(n) =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O(n</a:t>
            </a:r>
            <a:r>
              <a:rPr lang="en-US" altLang="ko-KR" baseline="30000" dirty="0">
                <a:solidFill>
                  <a:srgbClr val="FF0000"/>
                </a:solidFill>
              </a:rPr>
              <a:t>2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endParaRPr lang="ko-KR" altLang="en-US" dirty="0"/>
          </a:p>
          <a:p>
            <a:pPr>
              <a:spcAft>
                <a:spcPts val="1800"/>
              </a:spcAft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20936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pc="-400" dirty="0" err="1"/>
              <a:t>크러스컬과</a:t>
            </a:r>
            <a:r>
              <a:rPr lang="ko-KR" altLang="en-US" spc="-400" dirty="0"/>
              <a:t> </a:t>
            </a:r>
            <a:r>
              <a:rPr lang="ko-KR" altLang="en-US" spc="-400" dirty="0" err="1"/>
              <a:t>프림</a:t>
            </a:r>
            <a:r>
              <a:rPr lang="ko-KR" altLang="en-US" spc="-400" dirty="0"/>
              <a:t> 알고리즘의 수행 과정 </a:t>
            </a:r>
            <a:r>
              <a:rPr lang="ko-KR" altLang="en-US" spc="-400" dirty="0" smtClean="0"/>
              <a:t>비교</a:t>
            </a:r>
            <a:endParaRPr lang="en-US" spc="-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ko-KR" altLang="en-US" dirty="0" err="1" smtClean="0"/>
              <a:t>크러스컬</a:t>
            </a:r>
            <a:r>
              <a:rPr lang="ko-KR" altLang="en-US" dirty="0" smtClean="0"/>
              <a:t> </a:t>
            </a:r>
            <a:r>
              <a:rPr lang="ko-KR" altLang="en-US" dirty="0"/>
              <a:t>알고리즘에서는 선분이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개씩 </a:t>
            </a:r>
            <a:r>
              <a:rPr lang="en-US" altLang="ko-KR" dirty="0"/>
              <a:t>T</a:t>
            </a:r>
            <a:r>
              <a:rPr lang="ko-KR" altLang="en-US" dirty="0"/>
              <a:t>에 추가되는데</a:t>
            </a:r>
            <a:r>
              <a:rPr lang="en-US" altLang="ko-KR" dirty="0"/>
              <a:t>, </a:t>
            </a:r>
            <a:r>
              <a:rPr lang="ko-KR" altLang="en-US" dirty="0"/>
              <a:t>이는 마치 </a:t>
            </a:r>
            <a:r>
              <a:rPr lang="en-US" altLang="ko-KR" dirty="0"/>
              <a:t>n</a:t>
            </a:r>
            <a:r>
              <a:rPr lang="ko-KR" altLang="en-US" dirty="0"/>
              <a:t>개의 점들이 각각의 </a:t>
            </a:r>
            <a:r>
              <a:rPr lang="ko-KR" altLang="en-US" dirty="0" err="1"/>
              <a:t>트리인</a:t>
            </a:r>
            <a:r>
              <a:rPr lang="ko-KR" altLang="en-US" dirty="0"/>
              <a:t> 상태에서 선분이 추가되면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ko-KR" altLang="en-US" dirty="0" err="1"/>
              <a:t>트리가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개의 </a:t>
            </a:r>
            <a:r>
              <a:rPr lang="ko-KR" altLang="en-US" dirty="0" err="1"/>
              <a:t>트리로</a:t>
            </a:r>
            <a:r>
              <a:rPr lang="ko-KR" altLang="en-US" dirty="0"/>
              <a:t> 합쳐지는 것과 같다</a:t>
            </a:r>
            <a:r>
              <a:rPr lang="en-US" altLang="ko-KR" dirty="0"/>
              <a:t>. </a:t>
            </a:r>
            <a:r>
              <a:rPr lang="ko-KR" altLang="en-US" dirty="0" err="1"/>
              <a:t>크러스컬</a:t>
            </a:r>
            <a:r>
              <a:rPr lang="ko-KR" altLang="en-US" dirty="0"/>
              <a:t> 알고리즘은 이를 반복하여 </a:t>
            </a:r>
            <a:r>
              <a:rPr lang="en-US" altLang="ko-KR" dirty="0"/>
              <a:t>1</a:t>
            </a:r>
            <a:r>
              <a:rPr lang="ko-KR" altLang="en-US" dirty="0"/>
              <a:t>개의 </a:t>
            </a:r>
            <a:r>
              <a:rPr lang="ko-KR" altLang="en-US" dirty="0" err="1"/>
              <a:t>트리인</a:t>
            </a:r>
            <a:r>
              <a:rPr lang="ko-KR" altLang="en-US" dirty="0"/>
              <a:t> </a:t>
            </a:r>
            <a:r>
              <a:rPr lang="en-US" altLang="ko-KR" dirty="0"/>
              <a:t>T</a:t>
            </a:r>
            <a:r>
              <a:rPr lang="ko-KR" altLang="en-US" dirty="0"/>
              <a:t>를 만든다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u="sng" dirty="0">
                <a:solidFill>
                  <a:srgbClr val="0000CC"/>
                </a:solidFill>
              </a:rPr>
              <a:t>n</a:t>
            </a:r>
            <a:r>
              <a:rPr lang="ko-KR" altLang="en-US" u="sng" dirty="0">
                <a:solidFill>
                  <a:srgbClr val="0000CC"/>
                </a:solidFill>
              </a:rPr>
              <a:t>개의 </a:t>
            </a:r>
            <a:r>
              <a:rPr lang="ko-KR" altLang="en-US" u="sng" dirty="0" err="1">
                <a:solidFill>
                  <a:srgbClr val="0000CC"/>
                </a:solidFill>
              </a:rPr>
              <a:t>트리들이</a:t>
            </a:r>
            <a:r>
              <a:rPr lang="ko-KR" altLang="en-US" u="sng" dirty="0">
                <a:solidFill>
                  <a:srgbClr val="0000CC"/>
                </a:solidFill>
              </a:rPr>
              <a:t> 점차 합쳐져서 </a:t>
            </a:r>
            <a:r>
              <a:rPr lang="en-US" altLang="ko-KR" u="sng" dirty="0">
                <a:solidFill>
                  <a:srgbClr val="0000CC"/>
                </a:solidFill>
              </a:rPr>
              <a:t>1</a:t>
            </a:r>
            <a:r>
              <a:rPr lang="ko-KR" altLang="en-US" u="sng" dirty="0">
                <a:solidFill>
                  <a:srgbClr val="0000CC"/>
                </a:solidFill>
              </a:rPr>
              <a:t>개의 신장 </a:t>
            </a:r>
            <a:r>
              <a:rPr lang="ko-KR" altLang="en-US" u="sng" dirty="0" err="1">
                <a:solidFill>
                  <a:srgbClr val="0000CC"/>
                </a:solidFill>
              </a:rPr>
              <a:t>트리가</a:t>
            </a:r>
            <a:r>
              <a:rPr lang="ko-KR" altLang="en-US" dirty="0"/>
              <a:t> 만들어진다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 err="1"/>
              <a:t>프림</a:t>
            </a:r>
            <a:r>
              <a:rPr lang="ko-KR" altLang="en-US" dirty="0"/>
              <a:t> 알고리즘에서는 </a:t>
            </a:r>
            <a:r>
              <a:rPr lang="en-US" altLang="ko-KR" dirty="0"/>
              <a:t>T</a:t>
            </a:r>
            <a:r>
              <a:rPr lang="ko-KR" altLang="en-US" dirty="0"/>
              <a:t>가 점 </a:t>
            </a:r>
            <a:r>
              <a:rPr lang="en-US" altLang="ko-KR" dirty="0"/>
              <a:t>1</a:t>
            </a:r>
            <a:r>
              <a:rPr lang="ko-KR" altLang="en-US" dirty="0"/>
              <a:t>개인 </a:t>
            </a:r>
            <a:r>
              <a:rPr lang="ko-KR" altLang="en-US" dirty="0" err="1"/>
              <a:t>트리에서</a:t>
            </a:r>
            <a:r>
              <a:rPr lang="ko-KR" altLang="en-US" dirty="0"/>
              <a:t> 시작되어 선분을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개씩 </a:t>
            </a:r>
            <a:r>
              <a:rPr lang="ko-KR" altLang="en-US" dirty="0"/>
              <a:t>추가시킨다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u="sng" dirty="0">
                <a:solidFill>
                  <a:srgbClr val="0000CC"/>
                </a:solidFill>
              </a:rPr>
              <a:t>1</a:t>
            </a:r>
            <a:r>
              <a:rPr lang="ko-KR" altLang="en-US" u="sng" dirty="0">
                <a:solidFill>
                  <a:srgbClr val="0000CC"/>
                </a:solidFill>
              </a:rPr>
              <a:t>개의 </a:t>
            </a:r>
            <a:r>
              <a:rPr lang="ko-KR" altLang="en-US" u="sng" dirty="0" err="1">
                <a:solidFill>
                  <a:srgbClr val="0000CC"/>
                </a:solidFill>
              </a:rPr>
              <a:t>트리가</a:t>
            </a:r>
            <a:r>
              <a:rPr lang="ko-KR" altLang="en-US" u="sng" dirty="0">
                <a:solidFill>
                  <a:srgbClr val="0000CC"/>
                </a:solidFill>
              </a:rPr>
              <a:t> 자라나서 신장 </a:t>
            </a:r>
            <a:r>
              <a:rPr lang="ko-KR" altLang="en-US" u="sng" dirty="0" err="1">
                <a:solidFill>
                  <a:srgbClr val="0000CC"/>
                </a:solidFill>
              </a:rPr>
              <a:t>트리가</a:t>
            </a:r>
            <a:r>
              <a:rPr lang="ko-KR" altLang="en-US" u="sng" dirty="0">
                <a:solidFill>
                  <a:srgbClr val="0000CC"/>
                </a:solidFill>
              </a:rPr>
              <a:t> </a:t>
            </a:r>
            <a:r>
              <a:rPr lang="ko-KR" altLang="en-US" dirty="0"/>
              <a:t>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4287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응용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최소 </a:t>
            </a:r>
            <a:r>
              <a:rPr lang="ko-KR" altLang="en-US" dirty="0"/>
              <a:t>비용으로 선로 또는 파이프 네트워크 </a:t>
            </a:r>
            <a:r>
              <a:rPr lang="en-US" altLang="ko-KR" dirty="0"/>
              <a:t>(</a:t>
            </a:r>
            <a:r>
              <a:rPr lang="ko-KR" altLang="en-US" dirty="0"/>
              <a:t>인터넷 광 케이블 선로</a:t>
            </a:r>
            <a:r>
              <a:rPr lang="en-US" altLang="ko-KR" dirty="0"/>
              <a:t>, </a:t>
            </a:r>
            <a:r>
              <a:rPr lang="ko-KR" altLang="en-US" dirty="0"/>
              <a:t>케이블 </a:t>
            </a:r>
            <a:r>
              <a:rPr lang="en-US" altLang="ko-KR" dirty="0"/>
              <a:t>TV</a:t>
            </a:r>
            <a:r>
              <a:rPr lang="ko-KR" altLang="en-US" dirty="0"/>
              <a:t>선로</a:t>
            </a:r>
            <a:r>
              <a:rPr lang="en-US" altLang="ko-KR" dirty="0"/>
              <a:t>, </a:t>
            </a:r>
            <a:r>
              <a:rPr lang="ko-KR" altLang="en-US" dirty="0"/>
              <a:t>전화선로</a:t>
            </a:r>
            <a:r>
              <a:rPr lang="en-US" altLang="ko-KR" dirty="0"/>
              <a:t>, </a:t>
            </a:r>
            <a:r>
              <a:rPr lang="ko-KR" altLang="en-US" dirty="0" err="1"/>
              <a:t>송유관로</a:t>
            </a:r>
            <a:r>
              <a:rPr lang="en-US" altLang="ko-KR" dirty="0"/>
              <a:t>, </a:t>
            </a:r>
            <a:r>
              <a:rPr lang="ko-KR" altLang="en-US" dirty="0" err="1"/>
              <a:t>가스관로</a:t>
            </a:r>
            <a:r>
              <a:rPr lang="en-US" altLang="ko-KR" dirty="0"/>
              <a:t>, </a:t>
            </a:r>
            <a:r>
              <a:rPr lang="ko-KR" altLang="en-US" dirty="0"/>
              <a:t>배수로 등</a:t>
            </a:r>
            <a:r>
              <a:rPr lang="en-US" altLang="ko-KR" dirty="0"/>
              <a:t>)</a:t>
            </a:r>
            <a:r>
              <a:rPr lang="ko-KR" altLang="en-US" dirty="0"/>
              <a:t>를 설치하는데 </a:t>
            </a:r>
            <a:r>
              <a:rPr lang="ko-KR" altLang="en-US" dirty="0" smtClean="0"/>
              <a:t>활용</a:t>
            </a:r>
            <a:endParaRPr lang="en-US" altLang="ko-KR" dirty="0" smtClean="0"/>
          </a:p>
          <a:p>
            <a:pPr fontAlgn="base"/>
            <a:r>
              <a:rPr lang="ko-KR" altLang="en-US" dirty="0" smtClean="0"/>
              <a:t>여행자 </a:t>
            </a:r>
            <a:r>
              <a:rPr lang="ko-KR" altLang="en-US" dirty="0"/>
              <a:t>문제 </a:t>
            </a:r>
            <a:r>
              <a:rPr lang="en-US" altLang="ko-KR" dirty="0"/>
              <a:t>(Traveling Salesman Problem)</a:t>
            </a:r>
            <a:r>
              <a:rPr lang="ko-KR" altLang="en-US" dirty="0"/>
              <a:t>를 근사적으로 해결하는데 </a:t>
            </a:r>
            <a:r>
              <a:rPr lang="ko-KR" altLang="en-US" dirty="0" smtClean="0"/>
              <a:t>이용</a:t>
            </a:r>
            <a:endParaRPr lang="ko-KR" alt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9458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4.3 </a:t>
            </a:r>
            <a:r>
              <a:rPr lang="ko-KR" altLang="en-US" dirty="0"/>
              <a:t>최단 경로 찾기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ko-KR" altLang="en-US" dirty="0"/>
              <a:t>최단 경로 </a:t>
            </a:r>
            <a:r>
              <a:rPr lang="en-US" altLang="ko-KR" dirty="0"/>
              <a:t>(Shortest Path) </a:t>
            </a:r>
            <a:r>
              <a:rPr lang="ko-KR" altLang="en-US" dirty="0"/>
              <a:t>문제는 주어진 가중치 그래프에서 어느 한 출발점에서 또 다른 도착점까지의 최단 경로를 찾는 문제이다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최단 </a:t>
            </a:r>
            <a:r>
              <a:rPr lang="ko-KR" altLang="en-US" dirty="0"/>
              <a:t>경로를 찾는 가장 대표적인 알고리즘은 </a:t>
            </a:r>
            <a:r>
              <a:rPr lang="ko-KR" altLang="en-US" dirty="0" err="1"/>
              <a:t>다익스트라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Dijkstra</a:t>
            </a:r>
            <a:r>
              <a:rPr lang="en-US" altLang="ko-KR" dirty="0"/>
              <a:t>) </a:t>
            </a:r>
            <a:r>
              <a:rPr lang="ko-KR" altLang="en-US" dirty="0"/>
              <a:t>최단 경로 알고리즘이며</a:t>
            </a:r>
            <a:r>
              <a:rPr lang="en-US" altLang="ko-KR" dirty="0"/>
              <a:t>, </a:t>
            </a:r>
            <a:r>
              <a:rPr lang="ko-KR" altLang="en-US" dirty="0"/>
              <a:t>이 또한 그리디 알고리즘이다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1373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ko-KR" altLang="en-US" dirty="0" err="1"/>
              <a:t>프림의</a:t>
            </a:r>
            <a:r>
              <a:rPr lang="ko-KR" altLang="en-US" dirty="0"/>
              <a:t> 최소 신장 트리 알고리즘과 거의 흡사한 과정으로 진행된다</a:t>
            </a:r>
            <a:r>
              <a:rPr lang="en-US" altLang="ko-KR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 smtClean="0"/>
              <a:t>다익스트라</a:t>
            </a:r>
            <a:r>
              <a:rPr lang="ko-KR" altLang="en-US" dirty="0" smtClean="0"/>
              <a:t> </a:t>
            </a:r>
            <a:r>
              <a:rPr lang="ko-KR" altLang="en-US" dirty="0"/>
              <a:t>알고리즘은 주어진 출발점에서 </a:t>
            </a:r>
            <a:r>
              <a:rPr lang="ko-KR" altLang="en-US" dirty="0" smtClean="0"/>
              <a:t>시작한다</a:t>
            </a:r>
            <a:r>
              <a:rPr lang="en-US" altLang="ko-KR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 smtClean="0"/>
              <a:t>프림</a:t>
            </a:r>
            <a:r>
              <a:rPr lang="ko-KR" altLang="en-US" dirty="0" smtClean="0"/>
              <a:t> </a:t>
            </a:r>
            <a:r>
              <a:rPr lang="ko-KR" altLang="en-US" dirty="0"/>
              <a:t>알고리즘은 </a:t>
            </a:r>
            <a:r>
              <a:rPr lang="ko-KR" altLang="en-US" dirty="0" err="1"/>
              <a:t>트리에</a:t>
            </a:r>
            <a:r>
              <a:rPr lang="ko-KR" altLang="en-US" dirty="0"/>
              <a:t> 하나의 점 </a:t>
            </a:r>
            <a:r>
              <a:rPr lang="en-US" altLang="ko-KR" dirty="0"/>
              <a:t>(</a:t>
            </a:r>
            <a:r>
              <a:rPr lang="ko-KR" altLang="en-US" dirty="0"/>
              <a:t>선분</a:t>
            </a:r>
            <a:r>
              <a:rPr lang="en-US" altLang="ko-KR" dirty="0"/>
              <a:t>)</a:t>
            </a:r>
            <a:r>
              <a:rPr lang="ko-KR" altLang="en-US" dirty="0"/>
              <a:t>을 추가시킬 때 현재 상태의 </a:t>
            </a:r>
            <a:r>
              <a:rPr lang="ko-KR" altLang="en-US" dirty="0" err="1"/>
              <a:t>트리에서</a:t>
            </a:r>
            <a:r>
              <a:rPr lang="ko-KR" altLang="en-US" dirty="0"/>
              <a:t> 가장 가까운 점을 추가시킨다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그러나 </a:t>
            </a:r>
            <a:r>
              <a:rPr lang="ko-KR" altLang="en-US" dirty="0" err="1"/>
              <a:t>다익스트라의</a:t>
            </a:r>
            <a:r>
              <a:rPr lang="ko-KR" altLang="en-US" dirty="0"/>
              <a:t> 알고리즘은 </a:t>
            </a:r>
            <a:r>
              <a:rPr lang="ko-KR" altLang="en-US" dirty="0">
                <a:solidFill>
                  <a:srgbClr val="0000CC"/>
                </a:solidFill>
              </a:rPr>
              <a:t>출발점으로부터 최단 거리가 확정되지 않은 점들 중에서 출발점으로부터 가장 가까운 점을 추가</a:t>
            </a:r>
            <a:r>
              <a:rPr lang="ko-KR" altLang="en-US" dirty="0"/>
              <a:t>하고</a:t>
            </a:r>
            <a:r>
              <a:rPr lang="en-US" altLang="ko-KR" dirty="0"/>
              <a:t>, </a:t>
            </a:r>
            <a:r>
              <a:rPr lang="ko-KR" altLang="en-US" dirty="0"/>
              <a:t>그 점의 최단 거리를 확정한다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0525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pc="-200" dirty="0" err="1" smtClean="0"/>
              <a:t>다익스트라</a:t>
            </a:r>
            <a:r>
              <a:rPr lang="ko-KR" altLang="en-US" spc="-200" dirty="0" smtClean="0"/>
              <a:t> </a:t>
            </a:r>
            <a:r>
              <a:rPr lang="en-US" altLang="ko-KR" spc="-200" dirty="0" err="1" smtClean="0"/>
              <a:t>ShortestPath</a:t>
            </a:r>
            <a:r>
              <a:rPr lang="en-US" altLang="ko-KR" spc="-200" dirty="0" smtClean="0"/>
              <a:t> </a:t>
            </a:r>
            <a:r>
              <a:rPr lang="ko-KR" altLang="en-US" spc="-200" dirty="0" smtClean="0"/>
              <a:t>알고리즘</a:t>
            </a:r>
            <a:endParaRPr lang="en-US" spc="-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fontAlgn="base" latinLnBrk="1">
              <a:buNone/>
            </a:pPr>
            <a:r>
              <a:rPr lang="ko-KR" altLang="en-US" sz="2400" dirty="0" smtClean="0"/>
              <a:t>입력</a:t>
            </a:r>
            <a:r>
              <a:rPr lang="en-US" altLang="ko-KR" sz="2400" dirty="0"/>
              <a:t>: </a:t>
            </a:r>
            <a:r>
              <a:rPr lang="ko-KR" altLang="en-US" sz="2400" dirty="0"/>
              <a:t>가중치 그래프 </a:t>
            </a:r>
            <a:r>
              <a:rPr lang="en-US" altLang="ko-KR" sz="2400" dirty="0"/>
              <a:t>G=(V,E), |V|=n </a:t>
            </a:r>
            <a:r>
              <a:rPr lang="en-US" altLang="ko-KR" sz="2400" dirty="0" smtClean="0"/>
              <a:t>, </a:t>
            </a:r>
            <a:r>
              <a:rPr lang="en-US" altLang="ko-KR" sz="2400" dirty="0"/>
              <a:t>|E|=</a:t>
            </a:r>
            <a:r>
              <a:rPr lang="en-US" altLang="ko-KR" sz="2400" dirty="0" smtClean="0"/>
              <a:t>m, </a:t>
            </a:r>
            <a:r>
              <a:rPr lang="ko-KR" altLang="en-US" sz="2400" dirty="0" smtClean="0"/>
              <a:t>출발점 </a:t>
            </a:r>
            <a:r>
              <a:rPr lang="en-US" altLang="ko-KR" sz="2400" dirty="0" smtClean="0"/>
              <a:t>s</a:t>
            </a:r>
            <a:endParaRPr lang="ko-KR" altLang="en-US" sz="2400" dirty="0"/>
          </a:p>
          <a:p>
            <a:pPr marL="803275" indent="-803275" fontAlgn="base" latinLnBrk="1">
              <a:buNone/>
            </a:pPr>
            <a:r>
              <a:rPr lang="ko-KR" altLang="en-US" sz="2400" dirty="0"/>
              <a:t>출력</a:t>
            </a:r>
            <a:r>
              <a:rPr lang="en-US" altLang="ko-KR" sz="2400" dirty="0"/>
              <a:t>: </a:t>
            </a:r>
            <a:r>
              <a:rPr lang="ko-KR" altLang="en-US" sz="2400" dirty="0"/>
              <a:t>출발점 </a:t>
            </a:r>
            <a:r>
              <a:rPr lang="en-US" altLang="ko-KR" sz="2400" dirty="0"/>
              <a:t>s</a:t>
            </a:r>
            <a:r>
              <a:rPr lang="ko-KR" altLang="en-US" sz="2400" dirty="0"/>
              <a:t>로부터 </a:t>
            </a:r>
            <a:r>
              <a:rPr lang="en-US" altLang="ko-KR" sz="2400" dirty="0"/>
              <a:t>(n-1)</a:t>
            </a:r>
            <a:r>
              <a:rPr lang="ko-KR" altLang="en-US" sz="2400" dirty="0"/>
              <a:t>개의 점까지 각각 최단 거리를 저장한 배열 </a:t>
            </a:r>
            <a:r>
              <a:rPr lang="en-US" altLang="ko-KR" sz="2400" dirty="0"/>
              <a:t>D</a:t>
            </a:r>
            <a:endParaRPr lang="ko-KR" altLang="en-US" sz="2400" dirty="0"/>
          </a:p>
          <a:p>
            <a:pPr marL="0" indent="0" fontAlgn="base" latinLnBrk="1">
              <a:buNone/>
            </a:pPr>
            <a:r>
              <a:rPr lang="en-US" altLang="ko-KR" sz="2400" dirty="0"/>
              <a:t>1. </a:t>
            </a:r>
            <a:r>
              <a:rPr lang="ko-KR" altLang="en-US" sz="2400" dirty="0"/>
              <a:t>배열 </a:t>
            </a:r>
            <a:r>
              <a:rPr lang="en-US" altLang="ko-KR" sz="2400" dirty="0"/>
              <a:t>D</a:t>
            </a:r>
            <a:r>
              <a:rPr lang="ko-KR" altLang="en-US" sz="2400" dirty="0"/>
              <a:t>를 ∞로 초기화시킨다</a:t>
            </a:r>
            <a:r>
              <a:rPr lang="en-US" altLang="ko-KR" sz="2400" dirty="0"/>
              <a:t>. </a:t>
            </a:r>
            <a:r>
              <a:rPr lang="ko-KR" altLang="en-US" sz="2400" dirty="0"/>
              <a:t>단</a:t>
            </a:r>
            <a:r>
              <a:rPr lang="en-US" altLang="ko-KR" sz="2400" dirty="0"/>
              <a:t>, D[s]=0</a:t>
            </a:r>
            <a:r>
              <a:rPr lang="ko-KR" altLang="en-US" sz="2400" dirty="0"/>
              <a:t>으로 초기화한다</a:t>
            </a:r>
            <a:r>
              <a:rPr lang="en-US" altLang="ko-KR" sz="2400" dirty="0"/>
              <a:t>.</a:t>
            </a:r>
            <a:endParaRPr lang="ko-KR" altLang="en-US" sz="2400" dirty="0"/>
          </a:p>
          <a:p>
            <a:pPr marL="0" indent="0" fontAlgn="base" latinLnBrk="1">
              <a:buNone/>
            </a:pPr>
            <a:r>
              <a:rPr lang="en-US" altLang="ko-KR" sz="2000" dirty="0" smtClean="0">
                <a:solidFill>
                  <a:srgbClr val="0000CC"/>
                </a:solidFill>
              </a:rPr>
              <a:t>          // </a:t>
            </a:r>
            <a:r>
              <a:rPr lang="ko-KR" altLang="en-US" sz="2000" dirty="0">
                <a:solidFill>
                  <a:srgbClr val="0000CC"/>
                </a:solidFill>
              </a:rPr>
              <a:t>배열 </a:t>
            </a:r>
            <a:r>
              <a:rPr lang="en-US" altLang="ko-KR" sz="2000" dirty="0">
                <a:solidFill>
                  <a:srgbClr val="0000CC"/>
                </a:solidFill>
              </a:rPr>
              <a:t>D[v]</a:t>
            </a:r>
            <a:r>
              <a:rPr lang="ko-KR" altLang="en-US" sz="2000" dirty="0">
                <a:solidFill>
                  <a:srgbClr val="0000CC"/>
                </a:solidFill>
              </a:rPr>
              <a:t>에는 출발점 </a:t>
            </a:r>
            <a:r>
              <a:rPr lang="en-US" altLang="ko-KR" sz="2000" dirty="0">
                <a:solidFill>
                  <a:srgbClr val="0000CC"/>
                </a:solidFill>
              </a:rPr>
              <a:t>s</a:t>
            </a:r>
            <a:r>
              <a:rPr lang="ko-KR" altLang="en-US" sz="2000" dirty="0">
                <a:solidFill>
                  <a:srgbClr val="0000CC"/>
                </a:solidFill>
              </a:rPr>
              <a:t>로부터 점 </a:t>
            </a:r>
            <a:r>
              <a:rPr lang="en-US" altLang="ko-KR" sz="2000" dirty="0">
                <a:solidFill>
                  <a:srgbClr val="0000CC"/>
                </a:solidFill>
              </a:rPr>
              <a:t>v</a:t>
            </a:r>
            <a:r>
              <a:rPr lang="ko-KR" altLang="en-US" sz="2000" dirty="0">
                <a:solidFill>
                  <a:srgbClr val="0000CC"/>
                </a:solidFill>
              </a:rPr>
              <a:t>까지의 거리가 저장된다</a:t>
            </a:r>
            <a:r>
              <a:rPr lang="en-US" altLang="ko-KR" sz="2000" dirty="0">
                <a:solidFill>
                  <a:srgbClr val="0000CC"/>
                </a:solidFill>
              </a:rPr>
              <a:t>.</a:t>
            </a:r>
            <a:endParaRPr lang="ko-KR" altLang="en-US" sz="2000" dirty="0">
              <a:solidFill>
                <a:srgbClr val="0000CC"/>
              </a:solidFill>
            </a:endParaRPr>
          </a:p>
          <a:p>
            <a:pPr marL="0" indent="0" fontAlgn="base" latinLnBrk="1">
              <a:buNone/>
            </a:pPr>
            <a:r>
              <a:rPr lang="en-US" altLang="ko-KR" sz="2400" dirty="0"/>
              <a:t>2. while (s</a:t>
            </a:r>
            <a:r>
              <a:rPr lang="ko-KR" altLang="en-US" sz="2400" dirty="0"/>
              <a:t>로부터의 최단 거리가 확정되지 않은 점이 있으면</a:t>
            </a:r>
            <a:r>
              <a:rPr lang="en-US" altLang="ko-KR" sz="2400" dirty="0"/>
              <a:t>) {</a:t>
            </a:r>
            <a:endParaRPr lang="ko-KR" altLang="en-US" sz="2400" dirty="0"/>
          </a:p>
          <a:p>
            <a:pPr marL="630238" indent="-630238" fontAlgn="base" latinLnBrk="1">
              <a:buNone/>
            </a:pPr>
            <a:r>
              <a:rPr lang="en-US" altLang="ko-KR" sz="2400" dirty="0"/>
              <a:t>3. </a:t>
            </a:r>
            <a:r>
              <a:rPr lang="en-US" altLang="ko-KR" sz="2400" dirty="0" smtClean="0"/>
              <a:t>    </a:t>
            </a:r>
            <a:r>
              <a:rPr lang="ko-KR" altLang="en-US" sz="2400" dirty="0" smtClean="0"/>
              <a:t>현재까지 </a:t>
            </a:r>
            <a:r>
              <a:rPr lang="en-US" altLang="ko-KR" sz="2400" dirty="0"/>
              <a:t>s</a:t>
            </a:r>
            <a:r>
              <a:rPr lang="ko-KR" altLang="en-US" sz="2400" dirty="0"/>
              <a:t>로부터 최단 거리가 확정되지 않은 각 점 </a:t>
            </a:r>
            <a:r>
              <a:rPr lang="en-US" altLang="ko-KR" sz="2400" dirty="0"/>
              <a:t>v</a:t>
            </a:r>
            <a:r>
              <a:rPr lang="ko-KR" altLang="en-US" sz="2400" dirty="0"/>
              <a:t>에 대해서 최소의 </a:t>
            </a:r>
            <a:r>
              <a:rPr lang="en-US" altLang="ko-KR" sz="2400" dirty="0"/>
              <a:t>D[v]</a:t>
            </a:r>
            <a:r>
              <a:rPr lang="ko-KR" altLang="en-US" sz="2400" dirty="0"/>
              <a:t>의 값을 가진 점 </a:t>
            </a:r>
            <a:r>
              <a:rPr lang="en-US" altLang="ko-KR" sz="2400" dirty="0" err="1"/>
              <a:t>v</a:t>
            </a:r>
            <a:r>
              <a:rPr lang="en-US" altLang="ko-KR" sz="2400" baseline="-25000" dirty="0" err="1"/>
              <a:t>min</a:t>
            </a:r>
            <a:r>
              <a:rPr lang="ko-KR" altLang="en-US" sz="2400" dirty="0"/>
              <a:t>을 선택하고</a:t>
            </a:r>
            <a:r>
              <a:rPr lang="en-US" altLang="ko-KR" sz="2400" dirty="0"/>
              <a:t>, </a:t>
            </a:r>
            <a:r>
              <a:rPr lang="ko-KR" altLang="en-US" sz="2400" dirty="0"/>
              <a:t>출발점 </a:t>
            </a:r>
            <a:r>
              <a:rPr lang="en-US" altLang="ko-KR" sz="2400" dirty="0"/>
              <a:t>s</a:t>
            </a:r>
            <a:r>
              <a:rPr lang="ko-KR" altLang="en-US" sz="2400" dirty="0"/>
              <a:t>로부터 점 </a:t>
            </a:r>
            <a:r>
              <a:rPr lang="en-US" altLang="ko-KR" sz="2400" dirty="0" err="1"/>
              <a:t>v</a:t>
            </a:r>
            <a:r>
              <a:rPr lang="en-US" altLang="ko-KR" sz="2400" baseline="-25000" dirty="0" err="1"/>
              <a:t>min</a:t>
            </a:r>
            <a:r>
              <a:rPr lang="ko-KR" altLang="en-US" sz="2400" dirty="0"/>
              <a:t>까지의 최단 거리 </a:t>
            </a:r>
            <a:r>
              <a:rPr lang="en-US" altLang="ko-KR" sz="2400" dirty="0"/>
              <a:t>D[</a:t>
            </a:r>
            <a:r>
              <a:rPr lang="en-US" altLang="ko-KR" sz="2400" dirty="0" err="1"/>
              <a:t>v</a:t>
            </a:r>
            <a:r>
              <a:rPr lang="en-US" altLang="ko-KR" sz="2400" baseline="-25000" dirty="0" err="1"/>
              <a:t>min</a:t>
            </a:r>
            <a:r>
              <a:rPr lang="en-US" altLang="ko-KR" sz="2400" dirty="0"/>
              <a:t>]</a:t>
            </a:r>
            <a:r>
              <a:rPr lang="ko-KR" altLang="en-US" sz="2400" dirty="0"/>
              <a:t>을 확정시킨다</a:t>
            </a:r>
            <a:r>
              <a:rPr lang="en-US" altLang="ko-KR" sz="2400" dirty="0"/>
              <a:t>. </a:t>
            </a:r>
            <a:endParaRPr lang="ko-KR" altLang="en-US" sz="2400" dirty="0"/>
          </a:p>
          <a:p>
            <a:pPr marL="630238" indent="-630238" fontAlgn="base" latinLnBrk="1">
              <a:buNone/>
            </a:pPr>
            <a:r>
              <a:rPr lang="en-US" altLang="ko-KR" sz="2400" dirty="0"/>
              <a:t>4. </a:t>
            </a:r>
            <a:r>
              <a:rPr lang="en-US" altLang="ko-KR" sz="2400" dirty="0" smtClean="0"/>
              <a:t>    s</a:t>
            </a:r>
            <a:r>
              <a:rPr lang="ko-KR" altLang="en-US" sz="2400" dirty="0"/>
              <a:t>로부터 현재보다 짧은 거리로 점 </a:t>
            </a:r>
            <a:r>
              <a:rPr lang="en-US" altLang="ko-KR" sz="2400" dirty="0" err="1"/>
              <a:t>v</a:t>
            </a:r>
            <a:r>
              <a:rPr lang="en-US" altLang="ko-KR" sz="2400" baseline="-25000" dirty="0" err="1"/>
              <a:t>min</a:t>
            </a:r>
            <a:r>
              <a:rPr lang="ko-KR" altLang="en-US" sz="2400" dirty="0"/>
              <a:t>을 통해 우회 가능한 각 점 </a:t>
            </a:r>
            <a:r>
              <a:rPr lang="en-US" altLang="ko-KR" sz="2400" dirty="0"/>
              <a:t>w</a:t>
            </a:r>
            <a:r>
              <a:rPr lang="ko-KR" altLang="en-US" sz="2400" dirty="0"/>
              <a:t>에 대해서 </a:t>
            </a:r>
            <a:r>
              <a:rPr lang="en-US" altLang="ko-KR" sz="2400" dirty="0"/>
              <a:t>D[w]</a:t>
            </a:r>
            <a:r>
              <a:rPr lang="ko-KR" altLang="en-US" sz="2400" dirty="0"/>
              <a:t>를 갱신한다</a:t>
            </a:r>
            <a:r>
              <a:rPr lang="en-US" altLang="ko-KR" sz="2400" dirty="0" smtClean="0"/>
              <a:t>. }</a:t>
            </a:r>
          </a:p>
          <a:p>
            <a:pPr marL="0" indent="0" fontAlgn="base" latinLnBrk="1">
              <a:buNone/>
            </a:pPr>
            <a:r>
              <a:rPr lang="en-US" sz="2400" dirty="0"/>
              <a:t>5. return </a:t>
            </a:r>
            <a:r>
              <a:rPr lang="en-US" sz="2400" dirty="0" smtClean="0"/>
              <a:t>D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3329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fontAlgn="base"/>
            <a:r>
              <a:rPr lang="ko-KR" altLang="en-US" dirty="0" smtClean="0"/>
              <a:t>알고리즘에서 </a:t>
            </a:r>
            <a:r>
              <a:rPr lang="ko-KR" altLang="en-US" dirty="0"/>
              <a:t>배열 </a:t>
            </a:r>
            <a:r>
              <a:rPr lang="en-US" altLang="ko-KR" dirty="0"/>
              <a:t>D[v]</a:t>
            </a:r>
            <a:r>
              <a:rPr lang="ko-KR" altLang="en-US" dirty="0"/>
              <a:t>는 출발점 </a:t>
            </a:r>
            <a:r>
              <a:rPr lang="en-US" altLang="ko-KR" dirty="0"/>
              <a:t>s</a:t>
            </a:r>
            <a:r>
              <a:rPr lang="ko-KR" altLang="en-US" dirty="0"/>
              <a:t>로부터 점 </a:t>
            </a:r>
            <a:r>
              <a:rPr lang="en-US" altLang="ko-KR" dirty="0"/>
              <a:t>v</a:t>
            </a:r>
            <a:r>
              <a:rPr lang="ko-KR" altLang="en-US" dirty="0"/>
              <a:t>까지의 거리를 저장하는데 사용하고</a:t>
            </a:r>
            <a:r>
              <a:rPr lang="en-US" altLang="ko-KR" dirty="0"/>
              <a:t>, </a:t>
            </a:r>
            <a:r>
              <a:rPr lang="ko-KR" altLang="en-US" dirty="0"/>
              <a:t>최종적으로는 출발점 </a:t>
            </a:r>
            <a:r>
              <a:rPr lang="en-US" altLang="ko-KR" dirty="0"/>
              <a:t>s</a:t>
            </a:r>
            <a:r>
              <a:rPr lang="ko-KR" altLang="en-US" dirty="0"/>
              <a:t>로부터 점 </a:t>
            </a:r>
            <a:r>
              <a:rPr lang="en-US" altLang="ko-KR" dirty="0"/>
              <a:t>v</a:t>
            </a:r>
            <a:r>
              <a:rPr lang="ko-KR" altLang="en-US" dirty="0"/>
              <a:t>까지의 최단 거리를 저장하게 된다</a:t>
            </a:r>
            <a:r>
              <a:rPr lang="en-US" altLang="ko-KR" dirty="0"/>
              <a:t>. Line 1</a:t>
            </a:r>
            <a:r>
              <a:rPr lang="ko-KR" altLang="en-US" dirty="0"/>
              <a:t>에서는 출발점 </a:t>
            </a:r>
            <a:r>
              <a:rPr lang="en-US" altLang="ko-KR" dirty="0"/>
              <a:t>s</a:t>
            </a:r>
            <a:r>
              <a:rPr lang="ko-KR" altLang="en-US" dirty="0"/>
              <a:t>의 </a:t>
            </a:r>
            <a:r>
              <a:rPr lang="en-US" altLang="ko-KR" dirty="0"/>
              <a:t>D[s]=0</a:t>
            </a:r>
            <a:r>
              <a:rPr lang="ko-KR" altLang="en-US" dirty="0"/>
              <a:t>으로</a:t>
            </a:r>
            <a:r>
              <a:rPr lang="en-US" altLang="ko-KR" dirty="0"/>
              <a:t>, </a:t>
            </a:r>
            <a:r>
              <a:rPr lang="ko-KR" altLang="en-US" dirty="0"/>
              <a:t>또 다른 각 점 </a:t>
            </a:r>
            <a:r>
              <a:rPr lang="en-US" altLang="ko-KR" dirty="0"/>
              <a:t>v</a:t>
            </a:r>
            <a:r>
              <a:rPr lang="ko-KR" altLang="en-US" dirty="0"/>
              <a:t>에 대해서 </a:t>
            </a:r>
            <a:r>
              <a:rPr lang="en-US" altLang="ko-KR" dirty="0"/>
              <a:t>D[v]=</a:t>
            </a:r>
            <a:r>
              <a:rPr lang="ko-KR" altLang="en-US" dirty="0"/>
              <a:t>∞로 초기화시킨다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/>
            <a:r>
              <a:rPr lang="en-US" altLang="ko-KR" dirty="0"/>
              <a:t>Line 2~4</a:t>
            </a:r>
            <a:r>
              <a:rPr lang="ko-KR" altLang="en-US" dirty="0"/>
              <a:t>의 </a:t>
            </a:r>
            <a:r>
              <a:rPr lang="en-US" altLang="ko-KR" dirty="0"/>
              <a:t>while-</a:t>
            </a:r>
            <a:r>
              <a:rPr lang="ko-KR" altLang="en-US" dirty="0"/>
              <a:t>루프는 </a:t>
            </a:r>
            <a:r>
              <a:rPr lang="en-US" altLang="ko-KR" dirty="0"/>
              <a:t>(n-1)</a:t>
            </a:r>
            <a:r>
              <a:rPr lang="ko-KR" altLang="en-US" dirty="0"/>
              <a:t>회 수행된다</a:t>
            </a:r>
            <a:r>
              <a:rPr lang="en-US" altLang="ko-KR" dirty="0"/>
              <a:t>. </a:t>
            </a:r>
            <a:r>
              <a:rPr lang="ko-KR" altLang="en-US" dirty="0"/>
              <a:t>현재까지 </a:t>
            </a:r>
            <a:r>
              <a:rPr lang="en-US" altLang="ko-KR" dirty="0"/>
              <a:t>s</a:t>
            </a:r>
            <a:r>
              <a:rPr lang="ko-KR" altLang="en-US" dirty="0"/>
              <a:t>로부터 최단 거리가 확정된 점들의 집합을 </a:t>
            </a:r>
            <a:r>
              <a:rPr lang="en-US" altLang="ko-KR" dirty="0"/>
              <a:t>T</a:t>
            </a:r>
            <a:r>
              <a:rPr lang="ko-KR" altLang="en-US" dirty="0"/>
              <a:t>라고 놓으면</a:t>
            </a:r>
            <a:r>
              <a:rPr lang="en-US" altLang="ko-KR" dirty="0"/>
              <a:t>, V-T</a:t>
            </a:r>
            <a:r>
              <a:rPr lang="ko-KR" altLang="en-US" dirty="0"/>
              <a:t>는 현재까지 </a:t>
            </a:r>
            <a:r>
              <a:rPr lang="en-US" altLang="ko-KR" dirty="0"/>
              <a:t>s</a:t>
            </a:r>
            <a:r>
              <a:rPr lang="ko-KR" altLang="en-US" dirty="0"/>
              <a:t>로부터 최단 거리가 확정되지 않은 점들의 집합이다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en-US" altLang="ko-KR" dirty="0"/>
              <a:t>V-T</a:t>
            </a:r>
            <a:r>
              <a:rPr lang="ko-KR" altLang="en-US" dirty="0"/>
              <a:t>에 속한 각 점 </a:t>
            </a:r>
            <a:r>
              <a:rPr lang="en-US" altLang="ko-KR" dirty="0"/>
              <a:t>v</a:t>
            </a:r>
            <a:r>
              <a:rPr lang="ko-KR" altLang="en-US" dirty="0"/>
              <a:t>에 대해서 </a:t>
            </a:r>
            <a:r>
              <a:rPr lang="en-US" altLang="ko-KR" dirty="0"/>
              <a:t>D[v]</a:t>
            </a:r>
            <a:r>
              <a:rPr lang="ko-KR" altLang="en-US" dirty="0"/>
              <a:t>가 최소인 점 </a:t>
            </a:r>
            <a:r>
              <a:rPr lang="en-US" altLang="ko-KR" dirty="0" err="1"/>
              <a:t>v</a:t>
            </a:r>
            <a:r>
              <a:rPr lang="en-US" altLang="ko-KR" baseline="-25000" dirty="0" err="1"/>
              <a:t>min</a:t>
            </a:r>
            <a:r>
              <a:rPr lang="ko-KR" altLang="en-US" dirty="0"/>
              <a:t>을 선택하고</a:t>
            </a:r>
            <a:r>
              <a:rPr lang="en-US" altLang="ko-KR" dirty="0"/>
              <a:t>, </a:t>
            </a:r>
            <a:r>
              <a:rPr lang="en-US" altLang="ko-KR" dirty="0" err="1"/>
              <a:t>v</a:t>
            </a:r>
            <a:r>
              <a:rPr lang="en-US" altLang="ko-KR" baseline="-25000" dirty="0" err="1"/>
              <a:t>min</a:t>
            </a:r>
            <a:r>
              <a:rPr lang="ko-KR" altLang="en-US" dirty="0"/>
              <a:t>의 최단 거리를 확정시킨다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D[</a:t>
            </a:r>
            <a:r>
              <a:rPr lang="en-US" altLang="ko-KR" dirty="0" err="1"/>
              <a:t>v</a:t>
            </a:r>
            <a:r>
              <a:rPr lang="en-US" altLang="ko-KR" baseline="-25000" dirty="0" err="1"/>
              <a:t>min</a:t>
            </a:r>
            <a:r>
              <a:rPr lang="en-US" altLang="ko-KR" dirty="0"/>
              <a:t>] </a:t>
            </a:r>
            <a:r>
              <a:rPr lang="ko-KR" altLang="en-US" dirty="0"/>
              <a:t>≤ </a:t>
            </a:r>
            <a:r>
              <a:rPr lang="en-US" altLang="ko-KR" dirty="0"/>
              <a:t>D[v], v</a:t>
            </a:r>
            <a:r>
              <a:rPr lang="ko-KR" altLang="en-US" dirty="0"/>
              <a:t>∈</a:t>
            </a:r>
            <a:r>
              <a:rPr lang="en-US" altLang="ko-KR" dirty="0"/>
              <a:t>V-T</a:t>
            </a:r>
            <a:r>
              <a:rPr lang="ko-KR" altLang="en-US" dirty="0"/>
              <a:t>이다</a:t>
            </a:r>
            <a:r>
              <a:rPr lang="en-US" altLang="ko-KR" dirty="0"/>
              <a:t>. ‘</a:t>
            </a:r>
            <a:r>
              <a:rPr lang="ko-KR" altLang="en-US" dirty="0"/>
              <a:t>확정한다는 것’은 </a:t>
            </a:r>
            <a:r>
              <a:rPr lang="en-US" altLang="ko-KR" dirty="0"/>
              <a:t>2</a:t>
            </a:r>
            <a:r>
              <a:rPr lang="ko-KR" altLang="en-US" dirty="0"/>
              <a:t>가지의 의미를 갖는다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1" fontAlgn="base"/>
            <a:r>
              <a:rPr lang="en-US" altLang="ko-KR" dirty="0"/>
              <a:t>D[</a:t>
            </a:r>
            <a:r>
              <a:rPr lang="en-US" altLang="ko-KR" dirty="0" err="1"/>
              <a:t>v</a:t>
            </a:r>
            <a:r>
              <a:rPr lang="en-US" altLang="ko-KR" baseline="-25000" dirty="0" err="1"/>
              <a:t>min</a:t>
            </a:r>
            <a:r>
              <a:rPr lang="en-US" altLang="ko-KR" dirty="0"/>
              <a:t>]</a:t>
            </a:r>
            <a:r>
              <a:rPr lang="ko-KR" altLang="en-US" dirty="0"/>
              <a:t>이 확정된 후에는 다시 변하지 않는다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1" fontAlgn="base"/>
            <a:r>
              <a:rPr lang="ko-KR" altLang="en-US" dirty="0"/>
              <a:t>점 </a:t>
            </a:r>
            <a:r>
              <a:rPr lang="en-US" altLang="ko-KR" dirty="0" err="1"/>
              <a:t>v</a:t>
            </a:r>
            <a:r>
              <a:rPr lang="en-US" altLang="ko-KR" baseline="-25000" dirty="0" err="1"/>
              <a:t>min</a:t>
            </a:r>
            <a:r>
              <a:rPr lang="ko-KR" altLang="en-US" dirty="0"/>
              <a:t>이 </a:t>
            </a:r>
            <a:r>
              <a:rPr lang="en-US" altLang="ko-KR" dirty="0"/>
              <a:t>T</a:t>
            </a:r>
            <a:r>
              <a:rPr lang="ko-KR" altLang="en-US" dirty="0"/>
              <a:t>에 포함된다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2030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fontAlgn="base"/>
            <a:r>
              <a:rPr lang="en-US" altLang="ko-KR" dirty="0"/>
              <a:t>Line </a:t>
            </a:r>
            <a:r>
              <a:rPr lang="en-US" altLang="ko-KR" dirty="0" smtClean="0"/>
              <a:t>4:</a:t>
            </a:r>
            <a:r>
              <a:rPr lang="ko-KR" altLang="en-US" dirty="0" smtClean="0"/>
              <a:t> </a:t>
            </a:r>
            <a:r>
              <a:rPr lang="en-US" altLang="ko-KR" dirty="0"/>
              <a:t>V-T</a:t>
            </a:r>
            <a:r>
              <a:rPr lang="ko-KR" altLang="en-US" dirty="0"/>
              <a:t>에 속한 점들 중 </a:t>
            </a:r>
            <a:r>
              <a:rPr lang="en-US" altLang="ko-KR" dirty="0" err="1"/>
              <a:t>v</a:t>
            </a:r>
            <a:r>
              <a:rPr lang="en-US" altLang="ko-KR" baseline="-25000" dirty="0" err="1"/>
              <a:t>min</a:t>
            </a:r>
            <a:r>
              <a:rPr lang="ko-KR" altLang="en-US" dirty="0"/>
              <a:t>을 거쳐 감 </a:t>
            </a:r>
            <a:r>
              <a:rPr lang="en-US" altLang="ko-KR" dirty="0"/>
              <a:t>(</a:t>
            </a:r>
            <a:r>
              <a:rPr lang="ko-KR" altLang="en-US" dirty="0"/>
              <a:t>경유함</a:t>
            </a:r>
            <a:r>
              <a:rPr lang="en-US" altLang="ko-KR" dirty="0"/>
              <a:t>)</a:t>
            </a:r>
            <a:r>
              <a:rPr lang="ko-KR" altLang="en-US" dirty="0"/>
              <a:t>으로서 </a:t>
            </a:r>
            <a:r>
              <a:rPr lang="en-US" altLang="ko-KR" dirty="0"/>
              <a:t>s</a:t>
            </a:r>
            <a:r>
              <a:rPr lang="ko-KR" altLang="en-US" dirty="0"/>
              <a:t>로부터의 거리가 현재보다 더 짧아지는 점 </a:t>
            </a:r>
            <a:r>
              <a:rPr lang="en-US" altLang="ko-KR" dirty="0"/>
              <a:t>w</a:t>
            </a:r>
            <a:r>
              <a:rPr lang="ko-KR" altLang="en-US" dirty="0"/>
              <a:t>가 있으면</a:t>
            </a:r>
            <a:r>
              <a:rPr lang="en-US" altLang="ko-KR" dirty="0"/>
              <a:t>, </a:t>
            </a:r>
            <a:r>
              <a:rPr lang="ko-KR" altLang="en-US" dirty="0"/>
              <a:t>그 점의 </a:t>
            </a:r>
            <a:r>
              <a:rPr lang="en-US" altLang="ko-KR" dirty="0"/>
              <a:t>D[w]</a:t>
            </a:r>
            <a:r>
              <a:rPr lang="ko-KR" altLang="en-US" dirty="0"/>
              <a:t>를 갱신한다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0" fontAlgn="base"/>
            <a:r>
              <a:rPr lang="ko-KR" altLang="en-US" dirty="0" smtClean="0"/>
              <a:t>다음 그림은 </a:t>
            </a:r>
            <a:r>
              <a:rPr lang="en-US" altLang="ko-KR" dirty="0" err="1" smtClean="0"/>
              <a:t>v</a:t>
            </a:r>
            <a:r>
              <a:rPr lang="en-US" altLang="ko-KR" baseline="-25000" dirty="0" err="1" smtClean="0"/>
              <a:t>min</a:t>
            </a:r>
            <a:r>
              <a:rPr lang="ko-KR" altLang="en-US" dirty="0"/>
              <a:t>이 </a:t>
            </a:r>
            <a:r>
              <a:rPr lang="en-US" altLang="ko-KR" dirty="0"/>
              <a:t>T</a:t>
            </a:r>
            <a:r>
              <a:rPr lang="ko-KR" altLang="en-US" dirty="0"/>
              <a:t>에 포함된 상태를 보이고 있는데</a:t>
            </a:r>
            <a:r>
              <a:rPr lang="en-US" altLang="ko-KR" dirty="0"/>
              <a:t>, </a:t>
            </a:r>
            <a:r>
              <a:rPr lang="en-US" altLang="ko-KR" dirty="0" err="1"/>
              <a:t>v</a:t>
            </a:r>
            <a:r>
              <a:rPr lang="en-US" altLang="ko-KR" baseline="-25000" dirty="0" err="1"/>
              <a:t>min</a:t>
            </a:r>
            <a:r>
              <a:rPr lang="ko-KR" altLang="en-US" dirty="0"/>
              <a:t>에 인접한 점 </a:t>
            </a:r>
            <a:r>
              <a:rPr lang="en-US" altLang="ko-KR" dirty="0"/>
              <a:t>w</a:t>
            </a:r>
            <a:r>
              <a:rPr lang="en-US" altLang="ko-KR" baseline="-25000" dirty="0"/>
              <a:t>1</a:t>
            </a:r>
            <a:r>
              <a:rPr lang="en-US" altLang="ko-KR" dirty="0"/>
              <a:t>, w</a:t>
            </a:r>
            <a:r>
              <a:rPr lang="en-US" altLang="ko-KR" baseline="-25000" dirty="0"/>
              <a:t>2</a:t>
            </a:r>
            <a:r>
              <a:rPr lang="en-US" altLang="ko-KR" dirty="0"/>
              <a:t>, w</a:t>
            </a:r>
            <a:r>
              <a:rPr lang="en-US" altLang="ko-KR" baseline="-25000" dirty="0"/>
              <a:t>3</a:t>
            </a:r>
            <a:r>
              <a:rPr lang="ko-KR" altLang="en-US" dirty="0"/>
              <a:t> 각각에 대해서 만일 </a:t>
            </a:r>
            <a:r>
              <a:rPr lang="en-US" altLang="ko-KR" dirty="0"/>
              <a:t>(D[</a:t>
            </a:r>
            <a:r>
              <a:rPr lang="en-US" altLang="ko-KR" dirty="0" err="1"/>
              <a:t>v</a:t>
            </a:r>
            <a:r>
              <a:rPr lang="en-US" altLang="ko-KR" baseline="-25000" dirty="0" err="1"/>
              <a:t>min</a:t>
            </a:r>
            <a:r>
              <a:rPr lang="en-US" altLang="ko-KR" dirty="0"/>
              <a:t>]+</a:t>
            </a:r>
            <a:r>
              <a:rPr lang="ko-KR" altLang="en-US" dirty="0"/>
              <a:t>선분 </a:t>
            </a:r>
            <a:r>
              <a:rPr lang="en-US" altLang="ko-KR" dirty="0"/>
              <a:t>(</a:t>
            </a:r>
            <a:r>
              <a:rPr lang="en-US" altLang="ko-KR" dirty="0" err="1"/>
              <a:t>v,w</a:t>
            </a:r>
            <a:r>
              <a:rPr lang="en-US" altLang="ko-KR" baseline="-25000" dirty="0" err="1"/>
              <a:t>i</a:t>
            </a:r>
            <a:r>
              <a:rPr lang="en-US" altLang="ko-KR" dirty="0"/>
              <a:t>)</a:t>
            </a:r>
            <a:r>
              <a:rPr lang="ko-KR" altLang="en-US" dirty="0"/>
              <a:t>의 가중치</a:t>
            </a:r>
            <a:r>
              <a:rPr lang="en-US" altLang="ko-KR" dirty="0"/>
              <a:t>)&lt;D[</a:t>
            </a:r>
            <a:r>
              <a:rPr lang="en-US" altLang="ko-KR" dirty="0" err="1"/>
              <a:t>w</a:t>
            </a:r>
            <a:r>
              <a:rPr lang="en-US" altLang="ko-KR" baseline="-25000" dirty="0" err="1"/>
              <a:t>i</a:t>
            </a:r>
            <a:r>
              <a:rPr lang="en-US" altLang="ko-KR" dirty="0"/>
              <a:t>]</a:t>
            </a:r>
            <a:r>
              <a:rPr lang="ko-KR" altLang="en-US" dirty="0"/>
              <a:t>이면</a:t>
            </a:r>
            <a:r>
              <a:rPr lang="en-US" altLang="ko-KR" dirty="0"/>
              <a:t>, D[</a:t>
            </a:r>
            <a:r>
              <a:rPr lang="en-US" altLang="ko-KR" dirty="0" err="1"/>
              <a:t>w</a:t>
            </a:r>
            <a:r>
              <a:rPr lang="en-US" altLang="ko-KR" baseline="-25000" dirty="0" err="1"/>
              <a:t>i</a:t>
            </a:r>
            <a:r>
              <a:rPr lang="en-US" altLang="ko-KR" dirty="0"/>
              <a:t>] = (D[</a:t>
            </a:r>
            <a:r>
              <a:rPr lang="en-US" altLang="ko-KR" dirty="0" err="1"/>
              <a:t>v</a:t>
            </a:r>
            <a:r>
              <a:rPr lang="en-US" altLang="ko-KR" baseline="-25000" dirty="0" err="1"/>
              <a:t>min</a:t>
            </a:r>
            <a:r>
              <a:rPr lang="en-US" altLang="ko-KR" dirty="0"/>
              <a:t>]+</a:t>
            </a:r>
            <a:r>
              <a:rPr lang="ko-KR" altLang="en-US" dirty="0"/>
              <a:t>선분</a:t>
            </a:r>
            <a:r>
              <a:rPr lang="en-US" altLang="ko-KR" dirty="0"/>
              <a:t>(</a:t>
            </a:r>
            <a:r>
              <a:rPr lang="en-US" altLang="ko-KR" dirty="0" err="1"/>
              <a:t>v</a:t>
            </a:r>
            <a:r>
              <a:rPr lang="en-US" altLang="ko-KR" baseline="-25000" dirty="0" err="1"/>
              <a:t>min</a:t>
            </a:r>
            <a:r>
              <a:rPr lang="en-US" altLang="ko-KR" dirty="0" err="1"/>
              <a:t>,w</a:t>
            </a:r>
            <a:r>
              <a:rPr lang="en-US" altLang="ko-KR" baseline="-25000" dirty="0" err="1"/>
              <a:t>i</a:t>
            </a:r>
            <a:r>
              <a:rPr lang="en-US" altLang="ko-KR" dirty="0"/>
              <a:t>)</a:t>
            </a:r>
            <a:r>
              <a:rPr lang="ko-KR" altLang="en-US" dirty="0"/>
              <a:t>의 가중치</a:t>
            </a:r>
            <a:r>
              <a:rPr lang="en-US" altLang="ko-KR" dirty="0"/>
              <a:t>)</a:t>
            </a:r>
            <a:r>
              <a:rPr lang="ko-KR" altLang="en-US" dirty="0"/>
              <a:t>로 갱신한다</a:t>
            </a:r>
            <a:r>
              <a:rPr lang="en-US" altLang="ko-KR" dirty="0" smtClean="0"/>
              <a:t>.</a:t>
            </a:r>
          </a:p>
          <a:p>
            <a:pPr lvl="0" fontAlgn="base"/>
            <a:endParaRPr lang="en-US" altLang="ko-KR" dirty="0"/>
          </a:p>
          <a:p>
            <a:pPr lvl="0" fontAlgn="base"/>
            <a:endParaRPr lang="en-US" altLang="ko-KR" dirty="0" smtClean="0"/>
          </a:p>
          <a:p>
            <a:pPr lvl="0" fontAlgn="base"/>
            <a:endParaRPr lang="en-US" altLang="ko-KR" dirty="0" smtClean="0"/>
          </a:p>
          <a:p>
            <a:pPr lvl="0" fontAlgn="base"/>
            <a:endParaRPr lang="en-US" altLang="ko-KR" dirty="0"/>
          </a:p>
          <a:p>
            <a:pPr lvl="0" fontAlgn="base"/>
            <a:endParaRPr lang="en-US" altLang="ko-KR" dirty="0"/>
          </a:p>
          <a:p>
            <a:pPr lvl="0" fontAlgn="base"/>
            <a:endParaRPr lang="en-US" altLang="ko-KR" dirty="0" smtClean="0"/>
          </a:p>
          <a:p>
            <a:pPr fontAlgn="base"/>
            <a:r>
              <a:rPr lang="ko-KR" altLang="en-US" dirty="0"/>
              <a:t>마지막으로 </a:t>
            </a:r>
            <a:r>
              <a:rPr lang="en-US" altLang="ko-KR" dirty="0"/>
              <a:t>line 5</a:t>
            </a:r>
            <a:r>
              <a:rPr lang="ko-KR" altLang="en-US" dirty="0"/>
              <a:t>에서 배열 </a:t>
            </a:r>
            <a:r>
              <a:rPr lang="en-US" altLang="ko-KR" dirty="0"/>
              <a:t>D</a:t>
            </a:r>
            <a:r>
              <a:rPr lang="ko-KR" altLang="en-US" dirty="0"/>
              <a:t>를 </a:t>
            </a:r>
            <a:r>
              <a:rPr lang="ko-KR" altLang="en-US" dirty="0" err="1"/>
              <a:t>리턴한다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025" name="_x193728104" descr="EMB0000074c4c5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356992"/>
            <a:ext cx="2520280" cy="188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50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ShortestPath</a:t>
            </a:r>
            <a:r>
              <a:rPr lang="en-US" altLang="ko-KR" dirty="0" smtClean="0"/>
              <a:t> </a:t>
            </a:r>
            <a:r>
              <a:rPr lang="ko-KR" altLang="en-US" dirty="0" smtClean="0"/>
              <a:t>알고리즘의 수행 과정</a:t>
            </a:r>
            <a:r>
              <a:rPr lang="en-US" altLang="ko-KR" dirty="0" smtClean="0"/>
              <a:t> </a:t>
            </a:r>
          </a:p>
          <a:p>
            <a:r>
              <a:rPr lang="ko-KR" altLang="en-US" sz="2400" dirty="0" smtClean="0"/>
              <a:t>단</a:t>
            </a:r>
            <a:r>
              <a:rPr lang="en-US" altLang="ko-KR" sz="2400" dirty="0"/>
              <a:t>, </a:t>
            </a:r>
            <a:r>
              <a:rPr lang="ko-KR" altLang="en-US" sz="2400" dirty="0"/>
              <a:t>출발점은 서울이다</a:t>
            </a:r>
            <a:r>
              <a:rPr lang="en-US" altLang="ko-KR" sz="2400" dirty="0"/>
              <a:t>.</a:t>
            </a:r>
            <a:endParaRPr lang="ko-KR" altLang="en-US" sz="2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348880"/>
            <a:ext cx="4070970" cy="3954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98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거스름돈 </a:t>
            </a:r>
            <a:r>
              <a:rPr lang="en-US" altLang="ko-KR" dirty="0"/>
              <a:t>760</a:t>
            </a:r>
            <a:r>
              <a:rPr lang="ko-KR" altLang="en-US" dirty="0"/>
              <a:t>원에 대해 </a:t>
            </a:r>
            <a:r>
              <a:rPr lang="en-US" altLang="ko-KR" dirty="0" err="1"/>
              <a:t>CoinChange</a:t>
            </a:r>
            <a:r>
              <a:rPr lang="en-US" altLang="ko-KR" dirty="0"/>
              <a:t> </a:t>
            </a:r>
            <a:r>
              <a:rPr lang="ko-KR" altLang="en-US" dirty="0"/>
              <a:t>알고리즘이 수행되는 과정을 살펴보자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en-US" altLang="ko-KR" dirty="0"/>
              <a:t>Line </a:t>
            </a:r>
            <a:r>
              <a:rPr lang="en-US" altLang="ko-KR" dirty="0" smtClean="0"/>
              <a:t>1:</a:t>
            </a:r>
            <a:r>
              <a:rPr lang="ko-KR" altLang="en-US" dirty="0" smtClean="0"/>
              <a:t> </a:t>
            </a:r>
            <a:r>
              <a:rPr lang="en-US" altLang="ko-KR" dirty="0"/>
              <a:t>change = 760, n500 = n100 = n50= n10 = n1 = 0</a:t>
            </a:r>
            <a:r>
              <a:rPr lang="ko-KR" altLang="en-US" dirty="0"/>
              <a:t>으로 초기화된다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en-US" altLang="ko-KR" dirty="0"/>
              <a:t>Line </a:t>
            </a:r>
            <a:r>
              <a:rPr lang="en-US" altLang="ko-KR" dirty="0" smtClean="0"/>
              <a:t>2:</a:t>
            </a:r>
            <a:r>
              <a:rPr lang="ko-KR" altLang="en-US" dirty="0" smtClean="0"/>
              <a:t> </a:t>
            </a:r>
            <a:r>
              <a:rPr lang="en-US" altLang="ko-KR" dirty="0"/>
              <a:t>change</a:t>
            </a:r>
            <a:r>
              <a:rPr lang="ko-KR" altLang="en-US" dirty="0"/>
              <a:t>가 </a:t>
            </a:r>
            <a:r>
              <a:rPr lang="en-US" altLang="ko-KR" dirty="0"/>
              <a:t>500</a:t>
            </a:r>
            <a:r>
              <a:rPr lang="ko-KR" altLang="en-US" dirty="0"/>
              <a:t>보다 크므로 </a:t>
            </a:r>
            <a:r>
              <a:rPr lang="en-US" altLang="ko-KR" dirty="0"/>
              <a:t>while-</a:t>
            </a:r>
            <a:r>
              <a:rPr lang="ko-KR" altLang="en-US" dirty="0"/>
              <a:t>조건이 ‘참’이어서 </a:t>
            </a:r>
            <a:r>
              <a:rPr lang="en-US" altLang="ko-KR" dirty="0"/>
              <a:t>change = change-500 = 760-500 = 260</a:t>
            </a:r>
            <a:r>
              <a:rPr lang="ko-KR" altLang="en-US" dirty="0"/>
              <a:t>이 되고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FF0000"/>
                </a:solidFill>
              </a:rPr>
              <a:t>n500=1</a:t>
            </a:r>
            <a:r>
              <a:rPr lang="ko-KR" altLang="en-US" dirty="0"/>
              <a:t>이 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0" fontAlgn="base"/>
            <a:r>
              <a:rPr lang="ko-KR" altLang="en-US" dirty="0" smtClean="0"/>
              <a:t>다음은 </a:t>
            </a:r>
            <a:r>
              <a:rPr lang="en-US" altLang="ko-KR" dirty="0"/>
              <a:t>change</a:t>
            </a:r>
            <a:r>
              <a:rPr lang="ko-KR" altLang="en-US" dirty="0"/>
              <a:t>가 </a:t>
            </a:r>
            <a:r>
              <a:rPr lang="en-US" altLang="ko-KR" dirty="0"/>
              <a:t>500</a:t>
            </a:r>
            <a:r>
              <a:rPr lang="ko-KR" altLang="en-US" dirty="0"/>
              <a:t>보다 작으므로 </a:t>
            </a:r>
            <a:r>
              <a:rPr lang="en-US" altLang="ko-KR" dirty="0"/>
              <a:t>line 2</a:t>
            </a:r>
            <a:r>
              <a:rPr lang="ko-KR" altLang="en-US" dirty="0"/>
              <a:t>의 </a:t>
            </a:r>
            <a:r>
              <a:rPr lang="en-US" altLang="ko-KR" dirty="0"/>
              <a:t>while-</a:t>
            </a:r>
            <a:r>
              <a:rPr lang="ko-KR" altLang="en-US" dirty="0"/>
              <a:t>루프는 더 이상 수행되지 않는다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961650"/>
            <a:ext cx="1209675" cy="122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7668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2996208" y="234888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타원 6"/>
          <p:cNvSpPr/>
          <p:nvPr/>
        </p:nvSpPr>
        <p:spPr>
          <a:xfrm>
            <a:off x="6439151" y="1477147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타원 7"/>
          <p:cNvSpPr/>
          <p:nvPr/>
        </p:nvSpPr>
        <p:spPr>
          <a:xfrm>
            <a:off x="3573172" y="597402"/>
            <a:ext cx="216024" cy="216024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타원 8"/>
          <p:cNvSpPr/>
          <p:nvPr/>
        </p:nvSpPr>
        <p:spPr>
          <a:xfrm>
            <a:off x="6362775" y="5661248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타원 10"/>
          <p:cNvSpPr/>
          <p:nvPr/>
        </p:nvSpPr>
        <p:spPr>
          <a:xfrm>
            <a:off x="2814964" y="3645024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타원 12"/>
          <p:cNvSpPr/>
          <p:nvPr/>
        </p:nvSpPr>
        <p:spPr>
          <a:xfrm>
            <a:off x="2721374" y="5109916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타원 15"/>
          <p:cNvSpPr/>
          <p:nvPr/>
        </p:nvSpPr>
        <p:spPr>
          <a:xfrm>
            <a:off x="3563888" y="3325976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타원 16"/>
          <p:cNvSpPr/>
          <p:nvPr/>
        </p:nvSpPr>
        <p:spPr>
          <a:xfrm>
            <a:off x="5741937" y="4293096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타원 17"/>
          <p:cNvSpPr/>
          <p:nvPr/>
        </p:nvSpPr>
        <p:spPr>
          <a:xfrm>
            <a:off x="7020272" y="3861048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타원 18"/>
          <p:cNvSpPr/>
          <p:nvPr/>
        </p:nvSpPr>
        <p:spPr>
          <a:xfrm>
            <a:off x="5004048" y="1764665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직선 연결선 21"/>
          <p:cNvCxnSpPr>
            <a:stCxn id="8" idx="4"/>
            <a:endCxn id="4" idx="0"/>
          </p:cNvCxnSpPr>
          <p:nvPr/>
        </p:nvCxnSpPr>
        <p:spPr>
          <a:xfrm flipH="1">
            <a:off x="3104220" y="813426"/>
            <a:ext cx="576964" cy="15354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17" idx="2"/>
            <a:endCxn id="16" idx="5"/>
          </p:cNvCxnSpPr>
          <p:nvPr/>
        </p:nvCxnSpPr>
        <p:spPr>
          <a:xfrm flipH="1" flipV="1">
            <a:off x="3748276" y="3510364"/>
            <a:ext cx="1993661" cy="8907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17" idx="0"/>
            <a:endCxn id="19" idx="5"/>
          </p:cNvCxnSpPr>
          <p:nvPr/>
        </p:nvCxnSpPr>
        <p:spPr>
          <a:xfrm flipH="1" flipV="1">
            <a:off x="5188436" y="1949053"/>
            <a:ext cx="661513" cy="23440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stCxn id="18" idx="2"/>
            <a:endCxn id="17" idx="6"/>
          </p:cNvCxnSpPr>
          <p:nvPr/>
        </p:nvCxnSpPr>
        <p:spPr>
          <a:xfrm flipH="1">
            <a:off x="5957961" y="3969060"/>
            <a:ext cx="1062311" cy="4320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stCxn id="9" idx="0"/>
            <a:endCxn id="17" idx="5"/>
          </p:cNvCxnSpPr>
          <p:nvPr/>
        </p:nvCxnSpPr>
        <p:spPr>
          <a:xfrm flipH="1" flipV="1">
            <a:off x="5926325" y="4477484"/>
            <a:ext cx="544462" cy="11837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>
            <a:stCxn id="9" idx="2"/>
            <a:endCxn id="13" idx="6"/>
          </p:cNvCxnSpPr>
          <p:nvPr/>
        </p:nvCxnSpPr>
        <p:spPr>
          <a:xfrm flipH="1" flipV="1">
            <a:off x="2937398" y="5217928"/>
            <a:ext cx="3425377" cy="551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>
            <a:stCxn id="16" idx="0"/>
            <a:endCxn id="4" idx="5"/>
          </p:cNvCxnSpPr>
          <p:nvPr/>
        </p:nvCxnSpPr>
        <p:spPr>
          <a:xfrm flipH="1" flipV="1">
            <a:off x="3180596" y="2533268"/>
            <a:ext cx="491304" cy="7927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>
            <a:stCxn id="16" idx="3"/>
            <a:endCxn id="11" idx="7"/>
          </p:cNvCxnSpPr>
          <p:nvPr/>
        </p:nvCxnSpPr>
        <p:spPr>
          <a:xfrm flipH="1">
            <a:off x="2999352" y="3510364"/>
            <a:ext cx="596172" cy="1662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stCxn id="13" idx="0"/>
            <a:endCxn id="11" idx="4"/>
          </p:cNvCxnSpPr>
          <p:nvPr/>
        </p:nvCxnSpPr>
        <p:spPr>
          <a:xfrm flipV="1">
            <a:off x="2829386" y="3861048"/>
            <a:ext cx="93590" cy="12488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>
            <a:stCxn id="7" idx="2"/>
            <a:endCxn id="19" idx="6"/>
          </p:cNvCxnSpPr>
          <p:nvPr/>
        </p:nvCxnSpPr>
        <p:spPr>
          <a:xfrm flipH="1">
            <a:off x="5220072" y="1585159"/>
            <a:ext cx="1219079" cy="287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>
            <a:stCxn id="11" idx="0"/>
            <a:endCxn id="4" idx="4"/>
          </p:cNvCxnSpPr>
          <p:nvPr/>
        </p:nvCxnSpPr>
        <p:spPr>
          <a:xfrm flipV="1">
            <a:off x="2922976" y="2564904"/>
            <a:ext cx="181244" cy="10801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>
            <a:stCxn id="19" idx="1"/>
            <a:endCxn id="8" idx="5"/>
          </p:cNvCxnSpPr>
          <p:nvPr/>
        </p:nvCxnSpPr>
        <p:spPr>
          <a:xfrm flipH="1" flipV="1">
            <a:off x="3757560" y="781790"/>
            <a:ext cx="1278124" cy="10145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>
            <a:stCxn id="18" idx="0"/>
            <a:endCxn id="7" idx="4"/>
          </p:cNvCxnSpPr>
          <p:nvPr/>
        </p:nvCxnSpPr>
        <p:spPr>
          <a:xfrm flipH="1" flipV="1">
            <a:off x="6547163" y="1693171"/>
            <a:ext cx="581121" cy="21678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>
            <a:stCxn id="9" idx="7"/>
            <a:endCxn id="18" idx="4"/>
          </p:cNvCxnSpPr>
          <p:nvPr/>
        </p:nvCxnSpPr>
        <p:spPr>
          <a:xfrm flipV="1">
            <a:off x="6547163" y="4077072"/>
            <a:ext cx="581121" cy="16158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2912995" y="367440"/>
            <a:ext cx="72008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서울 </a:t>
            </a:r>
            <a:r>
              <a:rPr lang="ko-KR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 2"/>
              </a:rPr>
              <a:t></a:t>
            </a:r>
            <a:r>
              <a:rPr lang="en-US" sz="2800" dirty="0" smtClean="0"/>
              <a:t> </a:t>
            </a:r>
            <a:endParaRPr lang="en-US" dirty="0"/>
          </a:p>
        </p:txBody>
      </p:sp>
      <p:sp>
        <p:nvSpPr>
          <p:cNvPr id="149" name="TextBox 148"/>
          <p:cNvSpPr txBox="1"/>
          <p:nvPr/>
        </p:nvSpPr>
        <p:spPr>
          <a:xfrm>
            <a:off x="6602280" y="564554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부산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1" name="TextBox 150"/>
          <p:cNvSpPr txBox="1"/>
          <p:nvPr/>
        </p:nvSpPr>
        <p:spPr>
          <a:xfrm>
            <a:off x="2447764" y="542087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광</a:t>
            </a:r>
            <a:r>
              <a:rPr lang="ko-KR" altLang="en-US" dirty="0" smtClean="0"/>
              <a:t>주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4" name="TextBox 153"/>
          <p:cNvSpPr txBox="1"/>
          <p:nvPr/>
        </p:nvSpPr>
        <p:spPr>
          <a:xfrm>
            <a:off x="2094884" y="356837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논산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5" name="TextBox 154"/>
          <p:cNvSpPr txBox="1"/>
          <p:nvPr/>
        </p:nvSpPr>
        <p:spPr>
          <a:xfrm>
            <a:off x="6015834" y="432473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대구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6" name="TextBox 155"/>
          <p:cNvSpPr txBox="1"/>
          <p:nvPr/>
        </p:nvSpPr>
        <p:spPr>
          <a:xfrm>
            <a:off x="7128284" y="392376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포항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8" name="TextBox 157"/>
          <p:cNvSpPr txBox="1"/>
          <p:nvPr/>
        </p:nvSpPr>
        <p:spPr>
          <a:xfrm>
            <a:off x="3799981" y="317029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대전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1" name="TextBox 160"/>
          <p:cNvSpPr txBox="1"/>
          <p:nvPr/>
        </p:nvSpPr>
        <p:spPr>
          <a:xfrm>
            <a:off x="2202896" y="216421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천안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6019118" y="1043823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강릉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4" name="TextBox 163"/>
          <p:cNvSpPr txBox="1"/>
          <p:nvPr/>
        </p:nvSpPr>
        <p:spPr>
          <a:xfrm>
            <a:off x="4160021" y="167063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원주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4342541" y="5051544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4574501" y="3611858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5763438" y="4925250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6837723" y="2550750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2369454" y="4300816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3036661" y="3554432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5519192" y="2929622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4275654" y="1034283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2855126" y="1359586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3403120" y="2735416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2560606" y="2920082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6767064" y="4747778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6229505" y="3796524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678994" y="1390333"/>
            <a:ext cx="1519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D=</a:t>
            </a:r>
            <a:r>
              <a:rPr lang="en-US" altLang="ko-KR" dirty="0" smtClean="0">
                <a:solidFill>
                  <a:srgbClr val="C00000"/>
                </a:solidFill>
                <a:latin typeface="Times New Roman"/>
                <a:cs typeface="Times New Roman"/>
              </a:rPr>
              <a:t>0+15=15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72433" y="1301298"/>
            <a:ext cx="69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0000CC"/>
                </a:solidFill>
              </a:rPr>
              <a:t>D=</a:t>
            </a:r>
            <a:r>
              <a:rPr lang="en-US" altLang="ko-KR" dirty="0" smtClean="0">
                <a:solidFill>
                  <a:srgbClr val="0000CC"/>
                </a:solidFill>
                <a:latin typeface="Times New Roman"/>
                <a:cs typeface="Times New Roman"/>
              </a:rPr>
              <a:t>∞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878824" y="2956644"/>
            <a:ext cx="69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0000CC"/>
                </a:solidFill>
              </a:rPr>
              <a:t>D=</a:t>
            </a:r>
            <a:r>
              <a:rPr lang="en-US" altLang="ko-KR" dirty="0" smtClean="0">
                <a:solidFill>
                  <a:srgbClr val="0000CC"/>
                </a:solidFill>
                <a:latin typeface="Times New Roman"/>
                <a:cs typeface="Times New Roman"/>
              </a:rPr>
              <a:t>∞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763688" y="2477214"/>
            <a:ext cx="1332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D=</a:t>
            </a:r>
            <a:r>
              <a:rPr lang="en-US" altLang="ko-KR" dirty="0" smtClean="0">
                <a:solidFill>
                  <a:srgbClr val="C00000"/>
                </a:solidFill>
                <a:latin typeface="Times New Roman"/>
                <a:cs typeface="Times New Roman"/>
              </a:rPr>
              <a:t>0+12=12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099925" y="3861048"/>
            <a:ext cx="69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0000CC"/>
                </a:solidFill>
              </a:rPr>
              <a:t>D=</a:t>
            </a:r>
            <a:r>
              <a:rPr lang="en-US" altLang="ko-KR" dirty="0" smtClean="0">
                <a:solidFill>
                  <a:srgbClr val="0000CC"/>
                </a:solidFill>
                <a:latin typeface="Times New Roman"/>
                <a:cs typeface="Times New Roman"/>
              </a:rPr>
              <a:t>∞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937398" y="4749439"/>
            <a:ext cx="69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0000CC"/>
                </a:solidFill>
              </a:rPr>
              <a:t>D=</a:t>
            </a:r>
            <a:r>
              <a:rPr lang="en-US" altLang="ko-KR" dirty="0" smtClean="0">
                <a:solidFill>
                  <a:srgbClr val="0000CC"/>
                </a:solidFill>
                <a:latin typeface="Times New Roman"/>
                <a:cs typeface="Times New Roman"/>
              </a:rPr>
              <a:t>∞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230648" y="4487143"/>
            <a:ext cx="69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0000CC"/>
                </a:solidFill>
              </a:rPr>
              <a:t>D=</a:t>
            </a:r>
            <a:r>
              <a:rPr lang="en-US" altLang="ko-KR" dirty="0" smtClean="0">
                <a:solidFill>
                  <a:srgbClr val="0000CC"/>
                </a:solidFill>
                <a:latin typeface="Times New Roman"/>
                <a:cs typeface="Times New Roman"/>
              </a:rPr>
              <a:t>∞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128081" y="3533239"/>
            <a:ext cx="69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0000CC"/>
                </a:solidFill>
              </a:rPr>
              <a:t>D=</a:t>
            </a:r>
            <a:r>
              <a:rPr lang="en-US" altLang="ko-KR" dirty="0" smtClean="0">
                <a:solidFill>
                  <a:srgbClr val="0000CC"/>
                </a:solidFill>
                <a:latin typeface="Times New Roman"/>
                <a:cs typeface="Times New Roman"/>
              </a:rPr>
              <a:t>∞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746080" y="5291916"/>
            <a:ext cx="69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0000CC"/>
                </a:solidFill>
              </a:rPr>
              <a:t>D=</a:t>
            </a:r>
            <a:r>
              <a:rPr lang="en-US" altLang="ko-KR" dirty="0" smtClean="0">
                <a:solidFill>
                  <a:srgbClr val="0000CC"/>
                </a:solidFill>
                <a:latin typeface="Times New Roman"/>
                <a:cs typeface="Times New Roman"/>
              </a:rPr>
              <a:t>∞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812182" y="444094"/>
            <a:ext cx="69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D=</a:t>
            </a:r>
            <a:r>
              <a:rPr lang="en-US" altLang="ko-KR" dirty="0" smtClean="0">
                <a:solidFill>
                  <a:srgbClr val="C00000"/>
                </a:solidFill>
                <a:latin typeface="Times New Roman"/>
                <a:cs typeface="Times New Roman"/>
              </a:rPr>
              <a:t>0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83516" y="1764665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46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2996208" y="2348880"/>
            <a:ext cx="216024" cy="216024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타원 6"/>
          <p:cNvSpPr/>
          <p:nvPr/>
        </p:nvSpPr>
        <p:spPr>
          <a:xfrm>
            <a:off x="6439151" y="1477147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타원 7"/>
          <p:cNvSpPr/>
          <p:nvPr/>
        </p:nvSpPr>
        <p:spPr>
          <a:xfrm>
            <a:off x="3573172" y="597402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타원 8"/>
          <p:cNvSpPr/>
          <p:nvPr/>
        </p:nvSpPr>
        <p:spPr>
          <a:xfrm>
            <a:off x="6362775" y="5661248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타원 10"/>
          <p:cNvSpPr/>
          <p:nvPr/>
        </p:nvSpPr>
        <p:spPr>
          <a:xfrm>
            <a:off x="2814964" y="3645024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타원 12"/>
          <p:cNvSpPr/>
          <p:nvPr/>
        </p:nvSpPr>
        <p:spPr>
          <a:xfrm>
            <a:off x="2721374" y="5109916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타원 15"/>
          <p:cNvSpPr/>
          <p:nvPr/>
        </p:nvSpPr>
        <p:spPr>
          <a:xfrm>
            <a:off x="3563888" y="3325976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타원 16"/>
          <p:cNvSpPr/>
          <p:nvPr/>
        </p:nvSpPr>
        <p:spPr>
          <a:xfrm>
            <a:off x="5741937" y="4293096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타원 17"/>
          <p:cNvSpPr/>
          <p:nvPr/>
        </p:nvSpPr>
        <p:spPr>
          <a:xfrm>
            <a:off x="7020272" y="3861048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타원 18"/>
          <p:cNvSpPr/>
          <p:nvPr/>
        </p:nvSpPr>
        <p:spPr>
          <a:xfrm>
            <a:off x="5004048" y="1764665"/>
            <a:ext cx="216024" cy="216024"/>
          </a:xfrm>
          <a:prstGeom prst="ellipse">
            <a:avLst/>
          </a:prstGeom>
          <a:solidFill>
            <a:srgbClr val="0000CC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직선 연결선 21"/>
          <p:cNvCxnSpPr>
            <a:stCxn id="8" idx="4"/>
            <a:endCxn id="4" idx="0"/>
          </p:cNvCxnSpPr>
          <p:nvPr/>
        </p:nvCxnSpPr>
        <p:spPr>
          <a:xfrm flipH="1">
            <a:off x="3104220" y="813426"/>
            <a:ext cx="576964" cy="15354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17" idx="2"/>
            <a:endCxn id="16" idx="5"/>
          </p:cNvCxnSpPr>
          <p:nvPr/>
        </p:nvCxnSpPr>
        <p:spPr>
          <a:xfrm flipH="1" flipV="1">
            <a:off x="3748276" y="3510364"/>
            <a:ext cx="1993661" cy="8907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17" idx="0"/>
            <a:endCxn id="19" idx="5"/>
          </p:cNvCxnSpPr>
          <p:nvPr/>
        </p:nvCxnSpPr>
        <p:spPr>
          <a:xfrm flipH="1" flipV="1">
            <a:off x="5188436" y="1949053"/>
            <a:ext cx="661513" cy="23440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stCxn id="18" idx="2"/>
            <a:endCxn id="17" idx="6"/>
          </p:cNvCxnSpPr>
          <p:nvPr/>
        </p:nvCxnSpPr>
        <p:spPr>
          <a:xfrm flipH="1">
            <a:off x="5957961" y="3969060"/>
            <a:ext cx="1062311" cy="4320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stCxn id="9" idx="0"/>
            <a:endCxn id="17" idx="5"/>
          </p:cNvCxnSpPr>
          <p:nvPr/>
        </p:nvCxnSpPr>
        <p:spPr>
          <a:xfrm flipH="1" flipV="1">
            <a:off x="5926325" y="4477484"/>
            <a:ext cx="544462" cy="11837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>
            <a:stCxn id="9" idx="2"/>
            <a:endCxn id="13" idx="6"/>
          </p:cNvCxnSpPr>
          <p:nvPr/>
        </p:nvCxnSpPr>
        <p:spPr>
          <a:xfrm flipH="1" flipV="1">
            <a:off x="2937398" y="5217928"/>
            <a:ext cx="3425377" cy="551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>
            <a:stCxn id="16" idx="0"/>
            <a:endCxn id="4" idx="5"/>
          </p:cNvCxnSpPr>
          <p:nvPr/>
        </p:nvCxnSpPr>
        <p:spPr>
          <a:xfrm flipH="1" flipV="1">
            <a:off x="3180596" y="2533268"/>
            <a:ext cx="491304" cy="7927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>
            <a:stCxn id="16" idx="3"/>
            <a:endCxn id="11" idx="7"/>
          </p:cNvCxnSpPr>
          <p:nvPr/>
        </p:nvCxnSpPr>
        <p:spPr>
          <a:xfrm flipH="1">
            <a:off x="2999352" y="3510364"/>
            <a:ext cx="596172" cy="1662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stCxn id="13" idx="0"/>
            <a:endCxn id="11" idx="4"/>
          </p:cNvCxnSpPr>
          <p:nvPr/>
        </p:nvCxnSpPr>
        <p:spPr>
          <a:xfrm flipV="1">
            <a:off x="2829386" y="3861048"/>
            <a:ext cx="93590" cy="12488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>
            <a:stCxn id="7" idx="2"/>
            <a:endCxn id="19" idx="6"/>
          </p:cNvCxnSpPr>
          <p:nvPr/>
        </p:nvCxnSpPr>
        <p:spPr>
          <a:xfrm flipH="1">
            <a:off x="5220072" y="1585159"/>
            <a:ext cx="1219079" cy="287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>
            <a:stCxn id="11" idx="0"/>
            <a:endCxn id="4" idx="4"/>
          </p:cNvCxnSpPr>
          <p:nvPr/>
        </p:nvCxnSpPr>
        <p:spPr>
          <a:xfrm flipV="1">
            <a:off x="2922976" y="2564904"/>
            <a:ext cx="181244" cy="10801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>
            <a:stCxn id="19" idx="1"/>
            <a:endCxn id="8" idx="5"/>
          </p:cNvCxnSpPr>
          <p:nvPr/>
        </p:nvCxnSpPr>
        <p:spPr>
          <a:xfrm flipH="1" flipV="1">
            <a:off x="3757560" y="781790"/>
            <a:ext cx="1278124" cy="10145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>
            <a:stCxn id="18" idx="0"/>
            <a:endCxn id="7" idx="4"/>
          </p:cNvCxnSpPr>
          <p:nvPr/>
        </p:nvCxnSpPr>
        <p:spPr>
          <a:xfrm flipH="1" flipV="1">
            <a:off x="6547163" y="1693171"/>
            <a:ext cx="581121" cy="21678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>
            <a:stCxn id="9" idx="7"/>
            <a:endCxn id="18" idx="4"/>
          </p:cNvCxnSpPr>
          <p:nvPr/>
        </p:nvCxnSpPr>
        <p:spPr>
          <a:xfrm flipV="1">
            <a:off x="6547163" y="4077072"/>
            <a:ext cx="581121" cy="16158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2795602" y="44776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서울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49" name="TextBox 148"/>
          <p:cNvSpPr txBox="1"/>
          <p:nvPr/>
        </p:nvSpPr>
        <p:spPr>
          <a:xfrm>
            <a:off x="6602280" y="564554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부산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1" name="TextBox 150"/>
          <p:cNvSpPr txBox="1"/>
          <p:nvPr/>
        </p:nvSpPr>
        <p:spPr>
          <a:xfrm>
            <a:off x="2447764" y="542087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광</a:t>
            </a:r>
            <a:r>
              <a:rPr lang="ko-KR" altLang="en-US" dirty="0" smtClean="0"/>
              <a:t>주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4" name="TextBox 153"/>
          <p:cNvSpPr txBox="1"/>
          <p:nvPr/>
        </p:nvSpPr>
        <p:spPr>
          <a:xfrm>
            <a:off x="2094884" y="356837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논산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5" name="TextBox 154"/>
          <p:cNvSpPr txBox="1"/>
          <p:nvPr/>
        </p:nvSpPr>
        <p:spPr>
          <a:xfrm>
            <a:off x="6015834" y="432473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대구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6" name="TextBox 155"/>
          <p:cNvSpPr txBox="1"/>
          <p:nvPr/>
        </p:nvSpPr>
        <p:spPr>
          <a:xfrm>
            <a:off x="7128284" y="392376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포항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8" name="TextBox 157"/>
          <p:cNvSpPr txBox="1"/>
          <p:nvPr/>
        </p:nvSpPr>
        <p:spPr>
          <a:xfrm>
            <a:off x="3799981" y="317029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대전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1" name="TextBox 160"/>
          <p:cNvSpPr txBox="1"/>
          <p:nvPr/>
        </p:nvSpPr>
        <p:spPr>
          <a:xfrm>
            <a:off x="2166034" y="1970655"/>
            <a:ext cx="1109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천안 </a:t>
            </a:r>
            <a:r>
              <a:rPr lang="ko-KR" altLang="en-US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 2"/>
              </a:rPr>
              <a:t>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6019118" y="1043823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강릉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4" name="TextBox 163"/>
          <p:cNvSpPr txBox="1"/>
          <p:nvPr/>
        </p:nvSpPr>
        <p:spPr>
          <a:xfrm>
            <a:off x="4160021" y="167063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원주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4342541" y="5051544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4574501" y="3611858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5763438" y="4925250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6837723" y="2550750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2369454" y="4300816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3123922" y="3539629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5519192" y="2929622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4275654" y="1034283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2888689" y="1228489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3403120" y="2735416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2560606" y="2920082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6767064" y="4747778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6229505" y="3796524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824716" y="1433660"/>
            <a:ext cx="790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D=</a:t>
            </a:r>
            <a:r>
              <a:rPr lang="en-US" altLang="ko-KR" dirty="0" smtClean="0">
                <a:solidFill>
                  <a:srgbClr val="C00000"/>
                </a:solidFill>
                <a:latin typeface="Times New Roman"/>
                <a:cs typeface="Times New Roman"/>
              </a:rPr>
              <a:t>15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72433" y="1301298"/>
            <a:ext cx="69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0000CC"/>
                </a:solidFill>
              </a:rPr>
              <a:t>D=</a:t>
            </a:r>
            <a:r>
              <a:rPr lang="en-US" altLang="ko-KR" dirty="0" smtClean="0">
                <a:solidFill>
                  <a:srgbClr val="0000CC"/>
                </a:solidFill>
                <a:latin typeface="Times New Roman"/>
                <a:cs typeface="Times New Roman"/>
              </a:rPr>
              <a:t>∞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878824" y="2956644"/>
            <a:ext cx="69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0000CC"/>
                </a:solidFill>
              </a:rPr>
              <a:t>D=</a:t>
            </a:r>
            <a:r>
              <a:rPr lang="en-US" altLang="ko-KR" dirty="0" smtClean="0">
                <a:solidFill>
                  <a:srgbClr val="0000CC"/>
                </a:solidFill>
                <a:latin typeface="Times New Roman"/>
                <a:cs typeface="Times New Roman"/>
              </a:rPr>
              <a:t>∞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095770" y="2379806"/>
            <a:ext cx="787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D=</a:t>
            </a:r>
            <a:r>
              <a:rPr lang="en-US" altLang="ko-KR" dirty="0" smtClean="0">
                <a:solidFill>
                  <a:srgbClr val="C00000"/>
                </a:solidFill>
                <a:latin typeface="Times New Roman"/>
                <a:cs typeface="Times New Roman"/>
              </a:rPr>
              <a:t>12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099925" y="3861048"/>
            <a:ext cx="69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0000CC"/>
                </a:solidFill>
              </a:rPr>
              <a:t>D=</a:t>
            </a:r>
            <a:r>
              <a:rPr lang="en-US" altLang="ko-KR" dirty="0" smtClean="0">
                <a:solidFill>
                  <a:srgbClr val="0000CC"/>
                </a:solidFill>
                <a:latin typeface="Times New Roman"/>
                <a:cs typeface="Times New Roman"/>
              </a:rPr>
              <a:t>∞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937398" y="4749439"/>
            <a:ext cx="69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0000CC"/>
                </a:solidFill>
              </a:rPr>
              <a:t>D=</a:t>
            </a:r>
            <a:r>
              <a:rPr lang="en-US" altLang="ko-KR" dirty="0" smtClean="0">
                <a:solidFill>
                  <a:srgbClr val="0000CC"/>
                </a:solidFill>
                <a:latin typeface="Times New Roman"/>
                <a:cs typeface="Times New Roman"/>
              </a:rPr>
              <a:t>∞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230648" y="4487143"/>
            <a:ext cx="69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0000CC"/>
                </a:solidFill>
              </a:rPr>
              <a:t>D=</a:t>
            </a:r>
            <a:r>
              <a:rPr lang="en-US" altLang="ko-KR" dirty="0" smtClean="0">
                <a:solidFill>
                  <a:srgbClr val="0000CC"/>
                </a:solidFill>
                <a:latin typeface="Times New Roman"/>
                <a:cs typeface="Times New Roman"/>
              </a:rPr>
              <a:t>∞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128081" y="3533239"/>
            <a:ext cx="69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0000CC"/>
                </a:solidFill>
              </a:rPr>
              <a:t>D=</a:t>
            </a:r>
            <a:r>
              <a:rPr lang="en-US" altLang="ko-KR" dirty="0" smtClean="0">
                <a:solidFill>
                  <a:srgbClr val="0000CC"/>
                </a:solidFill>
                <a:latin typeface="Times New Roman"/>
                <a:cs typeface="Times New Roman"/>
              </a:rPr>
              <a:t>∞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746080" y="5291916"/>
            <a:ext cx="69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0000CC"/>
                </a:solidFill>
              </a:rPr>
              <a:t>D=</a:t>
            </a:r>
            <a:r>
              <a:rPr lang="en-US" altLang="ko-KR" dirty="0" smtClean="0">
                <a:solidFill>
                  <a:srgbClr val="0000CC"/>
                </a:solidFill>
                <a:latin typeface="Times New Roman"/>
                <a:cs typeface="Times New Roman"/>
              </a:rPr>
              <a:t>∞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812182" y="444094"/>
            <a:ext cx="69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D=</a:t>
            </a:r>
            <a:r>
              <a:rPr lang="en-US" altLang="ko-KR" u="sng" dirty="0" smtClean="0">
                <a:latin typeface="Times New Roman"/>
                <a:cs typeface="Times New Roman"/>
              </a:rPr>
              <a:t>0</a:t>
            </a:r>
            <a:endParaRPr lang="en-US" u="sng" dirty="0"/>
          </a:p>
        </p:txBody>
      </p:sp>
      <p:sp>
        <p:nvSpPr>
          <p:cNvPr id="59" name="TextBox 58"/>
          <p:cNvSpPr txBox="1"/>
          <p:nvPr/>
        </p:nvSpPr>
        <p:spPr>
          <a:xfrm>
            <a:off x="5530893" y="1359770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46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2996208" y="2348880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타원 6"/>
          <p:cNvSpPr/>
          <p:nvPr/>
        </p:nvSpPr>
        <p:spPr>
          <a:xfrm>
            <a:off x="6439151" y="1477147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타원 7"/>
          <p:cNvSpPr/>
          <p:nvPr/>
        </p:nvSpPr>
        <p:spPr>
          <a:xfrm>
            <a:off x="3573172" y="597402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타원 8"/>
          <p:cNvSpPr/>
          <p:nvPr/>
        </p:nvSpPr>
        <p:spPr>
          <a:xfrm>
            <a:off x="6362775" y="5661248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타원 10"/>
          <p:cNvSpPr/>
          <p:nvPr/>
        </p:nvSpPr>
        <p:spPr>
          <a:xfrm>
            <a:off x="2814964" y="3645024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타원 12"/>
          <p:cNvSpPr/>
          <p:nvPr/>
        </p:nvSpPr>
        <p:spPr>
          <a:xfrm>
            <a:off x="2721374" y="5109916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타원 15"/>
          <p:cNvSpPr/>
          <p:nvPr/>
        </p:nvSpPr>
        <p:spPr>
          <a:xfrm>
            <a:off x="3563888" y="3325976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타원 16"/>
          <p:cNvSpPr/>
          <p:nvPr/>
        </p:nvSpPr>
        <p:spPr>
          <a:xfrm>
            <a:off x="5741937" y="4293096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타원 17"/>
          <p:cNvSpPr/>
          <p:nvPr/>
        </p:nvSpPr>
        <p:spPr>
          <a:xfrm>
            <a:off x="7020272" y="3861048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타원 18"/>
          <p:cNvSpPr/>
          <p:nvPr/>
        </p:nvSpPr>
        <p:spPr>
          <a:xfrm>
            <a:off x="5004048" y="1764665"/>
            <a:ext cx="216024" cy="216024"/>
          </a:xfrm>
          <a:prstGeom prst="ellipse">
            <a:avLst/>
          </a:prstGeom>
          <a:solidFill>
            <a:srgbClr val="0000CC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직선 연결선 21"/>
          <p:cNvCxnSpPr>
            <a:stCxn id="8" idx="4"/>
            <a:endCxn id="4" idx="0"/>
          </p:cNvCxnSpPr>
          <p:nvPr/>
        </p:nvCxnSpPr>
        <p:spPr>
          <a:xfrm flipH="1">
            <a:off x="3104220" y="813426"/>
            <a:ext cx="576964" cy="15354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17" idx="2"/>
            <a:endCxn id="16" idx="5"/>
          </p:cNvCxnSpPr>
          <p:nvPr/>
        </p:nvCxnSpPr>
        <p:spPr>
          <a:xfrm flipH="1" flipV="1">
            <a:off x="3748276" y="3510364"/>
            <a:ext cx="1993661" cy="8907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17" idx="0"/>
            <a:endCxn id="19" idx="5"/>
          </p:cNvCxnSpPr>
          <p:nvPr/>
        </p:nvCxnSpPr>
        <p:spPr>
          <a:xfrm flipH="1" flipV="1">
            <a:off x="5188436" y="1949053"/>
            <a:ext cx="661513" cy="23440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stCxn id="18" idx="2"/>
            <a:endCxn id="17" idx="6"/>
          </p:cNvCxnSpPr>
          <p:nvPr/>
        </p:nvCxnSpPr>
        <p:spPr>
          <a:xfrm flipH="1">
            <a:off x="5957961" y="3969060"/>
            <a:ext cx="1062311" cy="4320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stCxn id="9" idx="0"/>
            <a:endCxn id="17" idx="5"/>
          </p:cNvCxnSpPr>
          <p:nvPr/>
        </p:nvCxnSpPr>
        <p:spPr>
          <a:xfrm flipH="1" flipV="1">
            <a:off x="5926325" y="4477484"/>
            <a:ext cx="544462" cy="11837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>
            <a:stCxn id="9" idx="2"/>
            <a:endCxn id="13" idx="6"/>
          </p:cNvCxnSpPr>
          <p:nvPr/>
        </p:nvCxnSpPr>
        <p:spPr>
          <a:xfrm flipH="1" flipV="1">
            <a:off x="2937398" y="5217928"/>
            <a:ext cx="3425377" cy="551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>
            <a:stCxn id="16" idx="0"/>
            <a:endCxn id="4" idx="5"/>
          </p:cNvCxnSpPr>
          <p:nvPr/>
        </p:nvCxnSpPr>
        <p:spPr>
          <a:xfrm flipH="1" flipV="1">
            <a:off x="3180596" y="2533268"/>
            <a:ext cx="491304" cy="7927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>
            <a:stCxn id="16" idx="3"/>
            <a:endCxn id="11" idx="7"/>
          </p:cNvCxnSpPr>
          <p:nvPr/>
        </p:nvCxnSpPr>
        <p:spPr>
          <a:xfrm flipH="1">
            <a:off x="2999352" y="3510364"/>
            <a:ext cx="596172" cy="1662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stCxn id="13" idx="0"/>
            <a:endCxn id="11" idx="4"/>
          </p:cNvCxnSpPr>
          <p:nvPr/>
        </p:nvCxnSpPr>
        <p:spPr>
          <a:xfrm flipV="1">
            <a:off x="2829386" y="3861048"/>
            <a:ext cx="93590" cy="12488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>
            <a:stCxn id="7" idx="2"/>
            <a:endCxn id="19" idx="6"/>
          </p:cNvCxnSpPr>
          <p:nvPr/>
        </p:nvCxnSpPr>
        <p:spPr>
          <a:xfrm flipH="1">
            <a:off x="5220072" y="1585159"/>
            <a:ext cx="1219079" cy="287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>
            <a:stCxn id="11" idx="0"/>
            <a:endCxn id="4" idx="4"/>
          </p:cNvCxnSpPr>
          <p:nvPr/>
        </p:nvCxnSpPr>
        <p:spPr>
          <a:xfrm flipV="1">
            <a:off x="2922976" y="2564904"/>
            <a:ext cx="181244" cy="10801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>
            <a:stCxn id="19" idx="1"/>
            <a:endCxn id="8" idx="5"/>
          </p:cNvCxnSpPr>
          <p:nvPr/>
        </p:nvCxnSpPr>
        <p:spPr>
          <a:xfrm flipH="1" flipV="1">
            <a:off x="3757560" y="781790"/>
            <a:ext cx="1278124" cy="10145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>
            <a:stCxn id="18" idx="0"/>
            <a:endCxn id="7" idx="4"/>
          </p:cNvCxnSpPr>
          <p:nvPr/>
        </p:nvCxnSpPr>
        <p:spPr>
          <a:xfrm flipH="1" flipV="1">
            <a:off x="6547163" y="1693171"/>
            <a:ext cx="581121" cy="21678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>
            <a:stCxn id="9" idx="7"/>
            <a:endCxn id="18" idx="4"/>
          </p:cNvCxnSpPr>
          <p:nvPr/>
        </p:nvCxnSpPr>
        <p:spPr>
          <a:xfrm flipV="1">
            <a:off x="6547163" y="4077072"/>
            <a:ext cx="581121" cy="16158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2915816" y="434341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서울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49" name="TextBox 148"/>
          <p:cNvSpPr txBox="1"/>
          <p:nvPr/>
        </p:nvSpPr>
        <p:spPr>
          <a:xfrm>
            <a:off x="6602280" y="564554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부산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1" name="TextBox 150"/>
          <p:cNvSpPr txBox="1"/>
          <p:nvPr/>
        </p:nvSpPr>
        <p:spPr>
          <a:xfrm>
            <a:off x="2447764" y="542087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광</a:t>
            </a:r>
            <a:r>
              <a:rPr lang="ko-KR" altLang="en-US" dirty="0" smtClean="0"/>
              <a:t>주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4" name="TextBox 153"/>
          <p:cNvSpPr txBox="1"/>
          <p:nvPr/>
        </p:nvSpPr>
        <p:spPr>
          <a:xfrm>
            <a:off x="2094884" y="356837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논산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5" name="TextBox 154"/>
          <p:cNvSpPr txBox="1"/>
          <p:nvPr/>
        </p:nvSpPr>
        <p:spPr>
          <a:xfrm>
            <a:off x="6015834" y="432473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대구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6" name="TextBox 155"/>
          <p:cNvSpPr txBox="1"/>
          <p:nvPr/>
        </p:nvSpPr>
        <p:spPr>
          <a:xfrm>
            <a:off x="7128284" y="392376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포항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8" name="TextBox 157"/>
          <p:cNvSpPr txBox="1"/>
          <p:nvPr/>
        </p:nvSpPr>
        <p:spPr>
          <a:xfrm>
            <a:off x="3757046" y="3271543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대전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1" name="TextBox 160"/>
          <p:cNvSpPr txBox="1"/>
          <p:nvPr/>
        </p:nvSpPr>
        <p:spPr>
          <a:xfrm>
            <a:off x="2175414" y="1983945"/>
            <a:ext cx="1109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천안</a:t>
            </a:r>
            <a:r>
              <a:rPr lang="ko-KR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 2"/>
              </a:rPr>
              <a:t> </a:t>
            </a:r>
            <a:r>
              <a:rPr lang="ko-KR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 2"/>
              </a:rPr>
              <a:t></a:t>
            </a:r>
            <a:r>
              <a:rPr lang="ko-KR" altLang="en-US" sz="2800" dirty="0" smtClean="0"/>
              <a:t> </a:t>
            </a:r>
            <a:r>
              <a:rPr lang="en-US" sz="2800" dirty="0" smtClean="0"/>
              <a:t> 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6019118" y="1043823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강릉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4" name="TextBox 163"/>
          <p:cNvSpPr txBox="1"/>
          <p:nvPr/>
        </p:nvSpPr>
        <p:spPr>
          <a:xfrm>
            <a:off x="4160021" y="167063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원주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4342541" y="5051544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4574501" y="3611858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5763438" y="4925250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6837723" y="2550750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2369454" y="4300816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3123922" y="3539629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5519192" y="2929622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4275654" y="1034283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2888689" y="1228489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3403120" y="2735416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2560606" y="2920082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6767064" y="4747778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6229505" y="3796524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831669" y="1402772"/>
            <a:ext cx="81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D=</a:t>
            </a:r>
            <a:r>
              <a:rPr lang="en-US" altLang="ko-KR" dirty="0" smtClean="0">
                <a:solidFill>
                  <a:srgbClr val="C00000"/>
                </a:solidFill>
                <a:latin typeface="Times New Roman"/>
                <a:cs typeface="Times New Roman"/>
              </a:rPr>
              <a:t>15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72433" y="1301298"/>
            <a:ext cx="69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0000CC"/>
                </a:solidFill>
              </a:rPr>
              <a:t>D=</a:t>
            </a:r>
            <a:r>
              <a:rPr lang="en-US" altLang="ko-KR" dirty="0" smtClean="0">
                <a:solidFill>
                  <a:srgbClr val="0000CC"/>
                </a:solidFill>
                <a:latin typeface="Times New Roman"/>
                <a:cs typeface="Times New Roman"/>
              </a:rPr>
              <a:t>∞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187532" y="2358254"/>
            <a:ext cx="870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D=</a:t>
            </a:r>
            <a:r>
              <a:rPr lang="en-US" altLang="ko-KR" u="sng" dirty="0" smtClean="0">
                <a:latin typeface="Times New Roman"/>
                <a:cs typeface="Times New Roman"/>
              </a:rPr>
              <a:t>12</a:t>
            </a:r>
            <a:endParaRPr lang="en-US" u="sng" dirty="0"/>
          </a:p>
        </p:txBody>
      </p:sp>
      <p:sp>
        <p:nvSpPr>
          <p:cNvPr id="54" name="TextBox 53"/>
          <p:cNvSpPr txBox="1"/>
          <p:nvPr/>
        </p:nvSpPr>
        <p:spPr>
          <a:xfrm>
            <a:off x="2937398" y="4749439"/>
            <a:ext cx="69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0000CC"/>
                </a:solidFill>
              </a:rPr>
              <a:t>D=</a:t>
            </a:r>
            <a:r>
              <a:rPr lang="en-US" altLang="ko-KR" dirty="0" smtClean="0">
                <a:solidFill>
                  <a:srgbClr val="0000CC"/>
                </a:solidFill>
                <a:latin typeface="Times New Roman"/>
                <a:cs typeface="Times New Roman"/>
              </a:rPr>
              <a:t>∞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230648" y="4487143"/>
            <a:ext cx="69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0000CC"/>
                </a:solidFill>
              </a:rPr>
              <a:t>D=</a:t>
            </a:r>
            <a:r>
              <a:rPr lang="en-US" altLang="ko-KR" dirty="0" smtClean="0">
                <a:solidFill>
                  <a:srgbClr val="0000CC"/>
                </a:solidFill>
                <a:latin typeface="Times New Roman"/>
                <a:cs typeface="Times New Roman"/>
              </a:rPr>
              <a:t>∞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128081" y="3533239"/>
            <a:ext cx="69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0000CC"/>
                </a:solidFill>
              </a:rPr>
              <a:t>D=</a:t>
            </a:r>
            <a:r>
              <a:rPr lang="en-US" altLang="ko-KR" dirty="0" smtClean="0">
                <a:solidFill>
                  <a:srgbClr val="0000CC"/>
                </a:solidFill>
                <a:latin typeface="Times New Roman"/>
                <a:cs typeface="Times New Roman"/>
              </a:rPr>
              <a:t>∞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746080" y="5291916"/>
            <a:ext cx="69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0000CC"/>
                </a:solidFill>
              </a:rPr>
              <a:t>D=</a:t>
            </a:r>
            <a:r>
              <a:rPr lang="en-US" altLang="ko-KR" dirty="0" smtClean="0">
                <a:solidFill>
                  <a:srgbClr val="0000CC"/>
                </a:solidFill>
                <a:latin typeface="Times New Roman"/>
                <a:cs typeface="Times New Roman"/>
              </a:rPr>
              <a:t>∞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812182" y="444094"/>
            <a:ext cx="69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D=</a:t>
            </a:r>
            <a:r>
              <a:rPr lang="en-US" altLang="ko-KR" u="sng" dirty="0" smtClean="0">
                <a:latin typeface="Times New Roman"/>
                <a:cs typeface="Times New Roman"/>
              </a:rPr>
              <a:t>0</a:t>
            </a:r>
            <a:endParaRPr lang="en-US" u="sng" dirty="0"/>
          </a:p>
        </p:txBody>
      </p:sp>
      <p:sp>
        <p:nvSpPr>
          <p:cNvPr id="59" name="TextBox 58"/>
          <p:cNvSpPr txBox="1"/>
          <p:nvPr/>
        </p:nvSpPr>
        <p:spPr>
          <a:xfrm>
            <a:off x="5530893" y="1359770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21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1455804" y="3819784"/>
            <a:ext cx="1557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D=12+</a:t>
            </a:r>
            <a:r>
              <a:rPr lang="en-US" altLang="ko-KR" dirty="0" smtClean="0">
                <a:solidFill>
                  <a:srgbClr val="C00000"/>
                </a:solidFill>
                <a:latin typeface="Times New Roman"/>
                <a:cs typeface="Times New Roman"/>
              </a:rPr>
              <a:t>4=16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718896" y="3022390"/>
            <a:ext cx="1600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D=12+10</a:t>
            </a:r>
            <a:r>
              <a:rPr lang="en-US" altLang="ko-KR" dirty="0" smtClean="0">
                <a:solidFill>
                  <a:srgbClr val="C00000"/>
                </a:solidFill>
                <a:latin typeface="Times New Roman"/>
                <a:cs typeface="Times New Roman"/>
              </a:rPr>
              <a:t>=22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45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2996208" y="234888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타원 6"/>
          <p:cNvSpPr/>
          <p:nvPr/>
        </p:nvSpPr>
        <p:spPr>
          <a:xfrm>
            <a:off x="6439151" y="1477147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타원 7"/>
          <p:cNvSpPr/>
          <p:nvPr/>
        </p:nvSpPr>
        <p:spPr>
          <a:xfrm>
            <a:off x="3573172" y="597402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타원 8"/>
          <p:cNvSpPr/>
          <p:nvPr/>
        </p:nvSpPr>
        <p:spPr>
          <a:xfrm>
            <a:off x="6362775" y="5661248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타원 10"/>
          <p:cNvSpPr/>
          <p:nvPr/>
        </p:nvSpPr>
        <p:spPr>
          <a:xfrm>
            <a:off x="2814964" y="3645024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타원 12"/>
          <p:cNvSpPr/>
          <p:nvPr/>
        </p:nvSpPr>
        <p:spPr>
          <a:xfrm>
            <a:off x="2721374" y="5109916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타원 15"/>
          <p:cNvSpPr/>
          <p:nvPr/>
        </p:nvSpPr>
        <p:spPr>
          <a:xfrm>
            <a:off x="3563888" y="3325976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타원 16"/>
          <p:cNvSpPr/>
          <p:nvPr/>
        </p:nvSpPr>
        <p:spPr>
          <a:xfrm>
            <a:off x="5741937" y="4293096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타원 17"/>
          <p:cNvSpPr/>
          <p:nvPr/>
        </p:nvSpPr>
        <p:spPr>
          <a:xfrm>
            <a:off x="7020272" y="3861048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타원 18"/>
          <p:cNvSpPr/>
          <p:nvPr/>
        </p:nvSpPr>
        <p:spPr>
          <a:xfrm>
            <a:off x="5004048" y="1764665"/>
            <a:ext cx="216024" cy="216024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직선 연결선 21"/>
          <p:cNvCxnSpPr>
            <a:stCxn id="8" idx="4"/>
            <a:endCxn id="4" idx="0"/>
          </p:cNvCxnSpPr>
          <p:nvPr/>
        </p:nvCxnSpPr>
        <p:spPr>
          <a:xfrm flipH="1">
            <a:off x="3104220" y="813426"/>
            <a:ext cx="576964" cy="15354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17" idx="2"/>
            <a:endCxn id="16" idx="5"/>
          </p:cNvCxnSpPr>
          <p:nvPr/>
        </p:nvCxnSpPr>
        <p:spPr>
          <a:xfrm flipH="1" flipV="1">
            <a:off x="3748276" y="3510364"/>
            <a:ext cx="1993661" cy="8907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17" idx="0"/>
            <a:endCxn id="19" idx="5"/>
          </p:cNvCxnSpPr>
          <p:nvPr/>
        </p:nvCxnSpPr>
        <p:spPr>
          <a:xfrm flipH="1" flipV="1">
            <a:off x="5188436" y="1949053"/>
            <a:ext cx="661513" cy="23440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stCxn id="18" idx="2"/>
            <a:endCxn id="17" idx="6"/>
          </p:cNvCxnSpPr>
          <p:nvPr/>
        </p:nvCxnSpPr>
        <p:spPr>
          <a:xfrm flipH="1">
            <a:off x="5957961" y="3969060"/>
            <a:ext cx="1062311" cy="4320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stCxn id="9" idx="0"/>
            <a:endCxn id="17" idx="5"/>
          </p:cNvCxnSpPr>
          <p:nvPr/>
        </p:nvCxnSpPr>
        <p:spPr>
          <a:xfrm flipH="1" flipV="1">
            <a:off x="5926325" y="4477484"/>
            <a:ext cx="544462" cy="11837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>
            <a:stCxn id="9" idx="2"/>
            <a:endCxn id="13" idx="6"/>
          </p:cNvCxnSpPr>
          <p:nvPr/>
        </p:nvCxnSpPr>
        <p:spPr>
          <a:xfrm flipH="1" flipV="1">
            <a:off x="2937398" y="5217928"/>
            <a:ext cx="3425377" cy="551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>
            <a:stCxn id="16" idx="0"/>
            <a:endCxn id="4" idx="5"/>
          </p:cNvCxnSpPr>
          <p:nvPr/>
        </p:nvCxnSpPr>
        <p:spPr>
          <a:xfrm flipH="1" flipV="1">
            <a:off x="3180596" y="2533268"/>
            <a:ext cx="491304" cy="7927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>
            <a:stCxn id="16" idx="3"/>
            <a:endCxn id="11" idx="7"/>
          </p:cNvCxnSpPr>
          <p:nvPr/>
        </p:nvCxnSpPr>
        <p:spPr>
          <a:xfrm flipH="1">
            <a:off x="2999352" y="3510364"/>
            <a:ext cx="596172" cy="1662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stCxn id="13" idx="0"/>
            <a:endCxn id="11" idx="4"/>
          </p:cNvCxnSpPr>
          <p:nvPr/>
        </p:nvCxnSpPr>
        <p:spPr>
          <a:xfrm flipV="1">
            <a:off x="2829386" y="3861048"/>
            <a:ext cx="93590" cy="12488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>
            <a:stCxn id="7" idx="2"/>
            <a:endCxn id="19" idx="6"/>
          </p:cNvCxnSpPr>
          <p:nvPr/>
        </p:nvCxnSpPr>
        <p:spPr>
          <a:xfrm flipH="1">
            <a:off x="5220072" y="1585159"/>
            <a:ext cx="1219079" cy="287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>
            <a:stCxn id="11" idx="0"/>
            <a:endCxn id="4" idx="4"/>
          </p:cNvCxnSpPr>
          <p:nvPr/>
        </p:nvCxnSpPr>
        <p:spPr>
          <a:xfrm flipV="1">
            <a:off x="2922976" y="2564904"/>
            <a:ext cx="181244" cy="10801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>
            <a:stCxn id="19" idx="1"/>
            <a:endCxn id="8" idx="5"/>
          </p:cNvCxnSpPr>
          <p:nvPr/>
        </p:nvCxnSpPr>
        <p:spPr>
          <a:xfrm flipH="1" flipV="1">
            <a:off x="3757560" y="781790"/>
            <a:ext cx="1278124" cy="10145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>
            <a:stCxn id="18" idx="0"/>
            <a:endCxn id="7" idx="4"/>
          </p:cNvCxnSpPr>
          <p:nvPr/>
        </p:nvCxnSpPr>
        <p:spPr>
          <a:xfrm flipH="1" flipV="1">
            <a:off x="6547163" y="1693171"/>
            <a:ext cx="581121" cy="21678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>
            <a:stCxn id="9" idx="7"/>
            <a:endCxn id="18" idx="4"/>
          </p:cNvCxnSpPr>
          <p:nvPr/>
        </p:nvCxnSpPr>
        <p:spPr>
          <a:xfrm flipV="1">
            <a:off x="6547163" y="4077072"/>
            <a:ext cx="581121" cy="16158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2898652" y="486323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서울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49" name="TextBox 148"/>
          <p:cNvSpPr txBox="1"/>
          <p:nvPr/>
        </p:nvSpPr>
        <p:spPr>
          <a:xfrm>
            <a:off x="6602280" y="564554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부산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1" name="TextBox 150"/>
          <p:cNvSpPr txBox="1"/>
          <p:nvPr/>
        </p:nvSpPr>
        <p:spPr>
          <a:xfrm>
            <a:off x="2447764" y="542087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광</a:t>
            </a:r>
            <a:r>
              <a:rPr lang="ko-KR" altLang="en-US" dirty="0" smtClean="0"/>
              <a:t>주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4" name="TextBox 153"/>
          <p:cNvSpPr txBox="1"/>
          <p:nvPr/>
        </p:nvSpPr>
        <p:spPr>
          <a:xfrm>
            <a:off x="2094884" y="356837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논산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5" name="TextBox 154"/>
          <p:cNvSpPr txBox="1"/>
          <p:nvPr/>
        </p:nvSpPr>
        <p:spPr>
          <a:xfrm>
            <a:off x="6015834" y="432473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대구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6" name="TextBox 155"/>
          <p:cNvSpPr txBox="1"/>
          <p:nvPr/>
        </p:nvSpPr>
        <p:spPr>
          <a:xfrm>
            <a:off x="7128284" y="392376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포항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8" name="TextBox 157"/>
          <p:cNvSpPr txBox="1"/>
          <p:nvPr/>
        </p:nvSpPr>
        <p:spPr>
          <a:xfrm>
            <a:off x="3771528" y="328913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대전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1" name="TextBox 160"/>
          <p:cNvSpPr txBox="1"/>
          <p:nvPr/>
        </p:nvSpPr>
        <p:spPr>
          <a:xfrm>
            <a:off x="2369454" y="1970655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천안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6019118" y="1043823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강릉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4" name="TextBox 163"/>
          <p:cNvSpPr txBox="1"/>
          <p:nvPr/>
        </p:nvSpPr>
        <p:spPr>
          <a:xfrm>
            <a:off x="4391980" y="1722865"/>
            <a:ext cx="720080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ko-KR" altLang="en-US" dirty="0"/>
              <a:t>원주  </a:t>
            </a:r>
            <a:r>
              <a:rPr lang="ko-KR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 2"/>
              </a:rPr>
              <a:t></a:t>
            </a:r>
            <a:r>
              <a:rPr lang="en-US" sz="2800" dirty="0"/>
              <a:t> </a:t>
            </a:r>
            <a:r>
              <a:rPr lang="en-US" sz="2800" dirty="0" smtClean="0"/>
              <a:t> </a:t>
            </a:r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4342541" y="5051544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4574501" y="3611858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5763438" y="4925250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6837723" y="2550750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2369454" y="4300816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3123922" y="3539629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5519192" y="2929622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4275654" y="1034283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2888689" y="1228489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3403120" y="2735416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2560606" y="2920082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6767064" y="4747778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6229505" y="3796524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815955" y="1403914"/>
            <a:ext cx="851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D=</a:t>
            </a:r>
            <a:r>
              <a:rPr lang="en-US" altLang="ko-KR" dirty="0" smtClean="0">
                <a:solidFill>
                  <a:srgbClr val="C00000"/>
                </a:solidFill>
                <a:latin typeface="Times New Roman"/>
                <a:cs typeface="Times New Roman"/>
              </a:rPr>
              <a:t>15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72433" y="1301298"/>
            <a:ext cx="69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0000CC"/>
                </a:solidFill>
              </a:rPr>
              <a:t>D=</a:t>
            </a:r>
            <a:r>
              <a:rPr lang="en-US" altLang="ko-KR" dirty="0" smtClean="0">
                <a:solidFill>
                  <a:srgbClr val="0000CC"/>
                </a:solidFill>
                <a:latin typeface="Times New Roman"/>
                <a:cs typeface="Times New Roman"/>
              </a:rPr>
              <a:t>∞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465767" y="3057840"/>
            <a:ext cx="140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D=</a:t>
            </a:r>
            <a:r>
              <a:rPr lang="en-US" altLang="ko-KR" dirty="0" smtClean="0">
                <a:solidFill>
                  <a:srgbClr val="C00000"/>
                </a:solidFill>
                <a:latin typeface="Times New Roman"/>
                <a:cs typeface="Times New Roman"/>
              </a:rPr>
              <a:t>22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186670" y="2302588"/>
            <a:ext cx="809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D=</a:t>
            </a:r>
            <a:r>
              <a:rPr lang="en-US" altLang="ko-KR" u="sng" dirty="0" smtClean="0">
                <a:latin typeface="Times New Roman"/>
                <a:cs typeface="Times New Roman"/>
              </a:rPr>
              <a:t>12</a:t>
            </a:r>
            <a:endParaRPr lang="en-US" u="sng" dirty="0"/>
          </a:p>
        </p:txBody>
      </p:sp>
      <p:sp>
        <p:nvSpPr>
          <p:cNvPr id="53" name="TextBox 52"/>
          <p:cNvSpPr txBox="1"/>
          <p:nvPr/>
        </p:nvSpPr>
        <p:spPr>
          <a:xfrm>
            <a:off x="1763688" y="3861048"/>
            <a:ext cx="135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D=</a:t>
            </a:r>
            <a:r>
              <a:rPr lang="en-US" altLang="ko-KR" dirty="0" smtClean="0">
                <a:solidFill>
                  <a:srgbClr val="C00000"/>
                </a:solidFill>
                <a:latin typeface="Times New Roman"/>
                <a:cs typeface="Times New Roman"/>
              </a:rPr>
              <a:t>16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937398" y="4749439"/>
            <a:ext cx="69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0000CC"/>
                </a:solidFill>
              </a:rPr>
              <a:t>D=</a:t>
            </a:r>
            <a:r>
              <a:rPr lang="en-US" altLang="ko-KR" dirty="0" smtClean="0">
                <a:solidFill>
                  <a:srgbClr val="0000CC"/>
                </a:solidFill>
                <a:latin typeface="Times New Roman"/>
                <a:cs typeface="Times New Roman"/>
              </a:rPr>
              <a:t>∞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230648" y="4487143"/>
            <a:ext cx="69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0000CC"/>
                </a:solidFill>
              </a:rPr>
              <a:t>D=</a:t>
            </a:r>
            <a:r>
              <a:rPr lang="en-US" altLang="ko-KR" dirty="0" smtClean="0">
                <a:solidFill>
                  <a:srgbClr val="0000CC"/>
                </a:solidFill>
                <a:latin typeface="Times New Roman"/>
                <a:cs typeface="Times New Roman"/>
              </a:rPr>
              <a:t>∞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128081" y="3533239"/>
            <a:ext cx="69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0000CC"/>
                </a:solidFill>
              </a:rPr>
              <a:t>D=</a:t>
            </a:r>
            <a:r>
              <a:rPr lang="en-US" altLang="ko-KR" dirty="0" smtClean="0">
                <a:solidFill>
                  <a:srgbClr val="0000CC"/>
                </a:solidFill>
                <a:latin typeface="Times New Roman"/>
                <a:cs typeface="Times New Roman"/>
              </a:rPr>
              <a:t>∞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746080" y="5291916"/>
            <a:ext cx="69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0000CC"/>
                </a:solidFill>
              </a:rPr>
              <a:t>D=</a:t>
            </a:r>
            <a:r>
              <a:rPr lang="en-US" altLang="ko-KR" dirty="0" smtClean="0">
                <a:solidFill>
                  <a:srgbClr val="0000CC"/>
                </a:solidFill>
                <a:latin typeface="Times New Roman"/>
                <a:cs typeface="Times New Roman"/>
              </a:rPr>
              <a:t>∞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812182" y="444094"/>
            <a:ext cx="69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D=</a:t>
            </a:r>
            <a:r>
              <a:rPr lang="en-US" altLang="ko-KR" u="sng" dirty="0" smtClean="0">
                <a:latin typeface="Times New Roman"/>
                <a:cs typeface="Times New Roman"/>
              </a:rPr>
              <a:t>0</a:t>
            </a:r>
            <a:endParaRPr lang="en-US" u="sng" dirty="0"/>
          </a:p>
        </p:txBody>
      </p:sp>
      <p:sp>
        <p:nvSpPr>
          <p:cNvPr id="59" name="TextBox 58"/>
          <p:cNvSpPr txBox="1"/>
          <p:nvPr/>
        </p:nvSpPr>
        <p:spPr>
          <a:xfrm>
            <a:off x="5530893" y="1359770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24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2996208" y="234888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타원 6"/>
          <p:cNvSpPr/>
          <p:nvPr/>
        </p:nvSpPr>
        <p:spPr>
          <a:xfrm>
            <a:off x="6439151" y="1477147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타원 7"/>
          <p:cNvSpPr/>
          <p:nvPr/>
        </p:nvSpPr>
        <p:spPr>
          <a:xfrm>
            <a:off x="3573172" y="597402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타원 8"/>
          <p:cNvSpPr/>
          <p:nvPr/>
        </p:nvSpPr>
        <p:spPr>
          <a:xfrm>
            <a:off x="6362775" y="5661248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타원 10"/>
          <p:cNvSpPr/>
          <p:nvPr/>
        </p:nvSpPr>
        <p:spPr>
          <a:xfrm>
            <a:off x="2814964" y="3645024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타원 12"/>
          <p:cNvSpPr/>
          <p:nvPr/>
        </p:nvSpPr>
        <p:spPr>
          <a:xfrm>
            <a:off x="2721374" y="5109916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타원 15"/>
          <p:cNvSpPr/>
          <p:nvPr/>
        </p:nvSpPr>
        <p:spPr>
          <a:xfrm>
            <a:off x="3563888" y="3325976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타원 16"/>
          <p:cNvSpPr/>
          <p:nvPr/>
        </p:nvSpPr>
        <p:spPr>
          <a:xfrm>
            <a:off x="5741937" y="4293096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타원 17"/>
          <p:cNvSpPr/>
          <p:nvPr/>
        </p:nvSpPr>
        <p:spPr>
          <a:xfrm>
            <a:off x="7020272" y="3861048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타원 18"/>
          <p:cNvSpPr/>
          <p:nvPr/>
        </p:nvSpPr>
        <p:spPr>
          <a:xfrm>
            <a:off x="5004048" y="1764665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직선 연결선 21"/>
          <p:cNvCxnSpPr>
            <a:stCxn id="8" idx="4"/>
            <a:endCxn id="4" idx="0"/>
          </p:cNvCxnSpPr>
          <p:nvPr/>
        </p:nvCxnSpPr>
        <p:spPr>
          <a:xfrm flipH="1">
            <a:off x="3104220" y="813426"/>
            <a:ext cx="576964" cy="15354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17" idx="2"/>
            <a:endCxn id="16" idx="5"/>
          </p:cNvCxnSpPr>
          <p:nvPr/>
        </p:nvCxnSpPr>
        <p:spPr>
          <a:xfrm flipH="1" flipV="1">
            <a:off x="3748276" y="3510364"/>
            <a:ext cx="1993661" cy="8907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17" idx="0"/>
            <a:endCxn id="19" idx="5"/>
          </p:cNvCxnSpPr>
          <p:nvPr/>
        </p:nvCxnSpPr>
        <p:spPr>
          <a:xfrm flipH="1" flipV="1">
            <a:off x="5188436" y="1949053"/>
            <a:ext cx="661513" cy="23440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stCxn id="18" idx="2"/>
            <a:endCxn id="17" idx="6"/>
          </p:cNvCxnSpPr>
          <p:nvPr/>
        </p:nvCxnSpPr>
        <p:spPr>
          <a:xfrm flipH="1">
            <a:off x="5957961" y="3969060"/>
            <a:ext cx="1062311" cy="4320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stCxn id="9" idx="0"/>
            <a:endCxn id="17" idx="5"/>
          </p:cNvCxnSpPr>
          <p:nvPr/>
        </p:nvCxnSpPr>
        <p:spPr>
          <a:xfrm flipH="1" flipV="1">
            <a:off x="5926325" y="4477484"/>
            <a:ext cx="544462" cy="11837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>
            <a:stCxn id="9" idx="2"/>
            <a:endCxn id="13" idx="6"/>
          </p:cNvCxnSpPr>
          <p:nvPr/>
        </p:nvCxnSpPr>
        <p:spPr>
          <a:xfrm flipH="1" flipV="1">
            <a:off x="2937398" y="5217928"/>
            <a:ext cx="3425377" cy="551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>
            <a:stCxn id="16" idx="0"/>
            <a:endCxn id="4" idx="5"/>
          </p:cNvCxnSpPr>
          <p:nvPr/>
        </p:nvCxnSpPr>
        <p:spPr>
          <a:xfrm flipH="1" flipV="1">
            <a:off x="3180596" y="2533268"/>
            <a:ext cx="491304" cy="7927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>
            <a:stCxn id="16" idx="3"/>
            <a:endCxn id="11" idx="7"/>
          </p:cNvCxnSpPr>
          <p:nvPr/>
        </p:nvCxnSpPr>
        <p:spPr>
          <a:xfrm flipH="1">
            <a:off x="2999352" y="3510364"/>
            <a:ext cx="596172" cy="1662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stCxn id="13" idx="0"/>
            <a:endCxn id="11" idx="4"/>
          </p:cNvCxnSpPr>
          <p:nvPr/>
        </p:nvCxnSpPr>
        <p:spPr>
          <a:xfrm flipV="1">
            <a:off x="2829386" y="3861048"/>
            <a:ext cx="93590" cy="12488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>
            <a:stCxn id="7" idx="2"/>
            <a:endCxn id="19" idx="6"/>
          </p:cNvCxnSpPr>
          <p:nvPr/>
        </p:nvCxnSpPr>
        <p:spPr>
          <a:xfrm flipH="1">
            <a:off x="5220072" y="1585159"/>
            <a:ext cx="1219079" cy="287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>
            <a:stCxn id="11" idx="0"/>
            <a:endCxn id="4" idx="4"/>
          </p:cNvCxnSpPr>
          <p:nvPr/>
        </p:nvCxnSpPr>
        <p:spPr>
          <a:xfrm flipV="1">
            <a:off x="2922976" y="2564904"/>
            <a:ext cx="181244" cy="10801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>
            <a:stCxn id="19" idx="1"/>
            <a:endCxn id="8" idx="5"/>
          </p:cNvCxnSpPr>
          <p:nvPr/>
        </p:nvCxnSpPr>
        <p:spPr>
          <a:xfrm flipH="1" flipV="1">
            <a:off x="3757560" y="781790"/>
            <a:ext cx="1278124" cy="10145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>
            <a:stCxn id="18" idx="0"/>
            <a:endCxn id="7" idx="4"/>
          </p:cNvCxnSpPr>
          <p:nvPr/>
        </p:nvCxnSpPr>
        <p:spPr>
          <a:xfrm flipH="1" flipV="1">
            <a:off x="6547163" y="1693171"/>
            <a:ext cx="581121" cy="21678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>
            <a:stCxn id="9" idx="7"/>
            <a:endCxn id="18" idx="4"/>
          </p:cNvCxnSpPr>
          <p:nvPr/>
        </p:nvCxnSpPr>
        <p:spPr>
          <a:xfrm flipV="1">
            <a:off x="6547163" y="4077072"/>
            <a:ext cx="581121" cy="16158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2795602" y="44776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서울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49" name="TextBox 148"/>
          <p:cNvSpPr txBox="1"/>
          <p:nvPr/>
        </p:nvSpPr>
        <p:spPr>
          <a:xfrm>
            <a:off x="6602280" y="564554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부산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1" name="TextBox 150"/>
          <p:cNvSpPr txBox="1"/>
          <p:nvPr/>
        </p:nvSpPr>
        <p:spPr>
          <a:xfrm>
            <a:off x="2447764" y="542087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광</a:t>
            </a:r>
            <a:r>
              <a:rPr lang="ko-KR" altLang="en-US" dirty="0" smtClean="0"/>
              <a:t>주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4" name="TextBox 153"/>
          <p:cNvSpPr txBox="1"/>
          <p:nvPr/>
        </p:nvSpPr>
        <p:spPr>
          <a:xfrm>
            <a:off x="2094884" y="356837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논산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5" name="TextBox 154"/>
          <p:cNvSpPr txBox="1"/>
          <p:nvPr/>
        </p:nvSpPr>
        <p:spPr>
          <a:xfrm>
            <a:off x="6015834" y="432473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대구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6" name="TextBox 155"/>
          <p:cNvSpPr txBox="1"/>
          <p:nvPr/>
        </p:nvSpPr>
        <p:spPr>
          <a:xfrm>
            <a:off x="7128284" y="392376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포항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8" name="TextBox 157"/>
          <p:cNvSpPr txBox="1"/>
          <p:nvPr/>
        </p:nvSpPr>
        <p:spPr>
          <a:xfrm>
            <a:off x="3761109" y="329591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대전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1" name="TextBox 160"/>
          <p:cNvSpPr txBox="1"/>
          <p:nvPr/>
        </p:nvSpPr>
        <p:spPr>
          <a:xfrm>
            <a:off x="2369454" y="1970655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천안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6574320" y="122330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강릉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4342541" y="5051544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4574501" y="3611858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5763438" y="4925250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6837723" y="2550750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2369454" y="4300816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3123922" y="3539629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5519192" y="2929622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4275654" y="1034283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2888689" y="1228489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3403120" y="2735416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2560606" y="2920082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6767064" y="4747778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6229505" y="3796524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835419" y="1407974"/>
            <a:ext cx="851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D=</a:t>
            </a:r>
            <a:r>
              <a:rPr lang="en-US" altLang="ko-KR" u="sng" dirty="0" smtClean="0">
                <a:latin typeface="Times New Roman"/>
                <a:cs typeface="Times New Roman"/>
              </a:rPr>
              <a:t>15</a:t>
            </a:r>
            <a:endParaRPr lang="en-US" u="sng" dirty="0"/>
          </a:p>
        </p:txBody>
      </p:sp>
      <p:sp>
        <p:nvSpPr>
          <p:cNvPr id="51" name="TextBox 50"/>
          <p:cNvSpPr txBox="1"/>
          <p:nvPr/>
        </p:nvSpPr>
        <p:spPr>
          <a:xfrm>
            <a:off x="3447123" y="3048838"/>
            <a:ext cx="140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D=</a:t>
            </a:r>
            <a:r>
              <a:rPr lang="en-US" altLang="ko-KR" dirty="0" smtClean="0">
                <a:solidFill>
                  <a:srgbClr val="C00000"/>
                </a:solidFill>
                <a:latin typeface="Times New Roman"/>
                <a:cs typeface="Times New Roman"/>
              </a:rPr>
              <a:t>22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186670" y="2302588"/>
            <a:ext cx="78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D=</a:t>
            </a:r>
            <a:r>
              <a:rPr lang="en-US" altLang="ko-KR" u="sng" dirty="0" smtClean="0">
                <a:latin typeface="Times New Roman"/>
                <a:cs typeface="Times New Roman"/>
              </a:rPr>
              <a:t>12</a:t>
            </a:r>
            <a:endParaRPr lang="en-US" u="sng" dirty="0"/>
          </a:p>
        </p:txBody>
      </p:sp>
      <p:sp>
        <p:nvSpPr>
          <p:cNvPr id="53" name="TextBox 52"/>
          <p:cNvSpPr txBox="1"/>
          <p:nvPr/>
        </p:nvSpPr>
        <p:spPr>
          <a:xfrm>
            <a:off x="1763688" y="3861048"/>
            <a:ext cx="135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D=</a:t>
            </a:r>
            <a:r>
              <a:rPr lang="en-US" altLang="ko-KR" dirty="0" smtClean="0">
                <a:solidFill>
                  <a:srgbClr val="C00000"/>
                </a:solidFill>
                <a:latin typeface="Times New Roman"/>
                <a:cs typeface="Times New Roman"/>
              </a:rPr>
              <a:t>16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937398" y="4749439"/>
            <a:ext cx="69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0000CC"/>
                </a:solidFill>
              </a:rPr>
              <a:t>D=</a:t>
            </a:r>
            <a:r>
              <a:rPr lang="en-US" altLang="ko-KR" dirty="0" smtClean="0">
                <a:solidFill>
                  <a:srgbClr val="0000CC"/>
                </a:solidFill>
                <a:latin typeface="Times New Roman"/>
                <a:cs typeface="Times New Roman"/>
              </a:rPr>
              <a:t>∞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128081" y="3533239"/>
            <a:ext cx="69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0000CC"/>
                </a:solidFill>
              </a:rPr>
              <a:t>D=</a:t>
            </a:r>
            <a:r>
              <a:rPr lang="en-US" altLang="ko-KR" dirty="0" smtClean="0">
                <a:solidFill>
                  <a:srgbClr val="0000CC"/>
                </a:solidFill>
                <a:latin typeface="Times New Roman"/>
                <a:cs typeface="Times New Roman"/>
              </a:rPr>
              <a:t>∞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746080" y="5291916"/>
            <a:ext cx="69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0000CC"/>
                </a:solidFill>
              </a:rPr>
              <a:t>D=</a:t>
            </a:r>
            <a:r>
              <a:rPr lang="en-US" altLang="ko-KR" dirty="0" smtClean="0">
                <a:solidFill>
                  <a:srgbClr val="0000CC"/>
                </a:solidFill>
                <a:latin typeface="Times New Roman"/>
                <a:cs typeface="Times New Roman"/>
              </a:rPr>
              <a:t>∞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812182" y="444094"/>
            <a:ext cx="69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D=</a:t>
            </a:r>
            <a:r>
              <a:rPr lang="en-US" altLang="ko-KR" u="sng" dirty="0" smtClean="0">
                <a:latin typeface="Times New Roman"/>
                <a:cs typeface="Times New Roman"/>
              </a:rPr>
              <a:t>0</a:t>
            </a:r>
            <a:endParaRPr lang="en-US" u="sng" dirty="0"/>
          </a:p>
        </p:txBody>
      </p:sp>
      <p:sp>
        <p:nvSpPr>
          <p:cNvPr id="59" name="TextBox 58"/>
          <p:cNvSpPr txBox="1"/>
          <p:nvPr/>
        </p:nvSpPr>
        <p:spPr>
          <a:xfrm>
            <a:off x="5530893" y="1359770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21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6545392" y="1484837"/>
            <a:ext cx="1609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D=</a:t>
            </a:r>
            <a:r>
              <a:rPr lang="en-US" altLang="ko-KR" dirty="0" smtClean="0">
                <a:solidFill>
                  <a:srgbClr val="C00000"/>
                </a:solidFill>
                <a:latin typeface="Times New Roman"/>
                <a:cs typeface="Times New Roman"/>
              </a:rPr>
              <a:t>15+21=36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559390" y="4458468"/>
            <a:ext cx="1555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D=</a:t>
            </a:r>
            <a:r>
              <a:rPr lang="en-US" altLang="ko-KR" dirty="0" smtClean="0">
                <a:solidFill>
                  <a:srgbClr val="C00000"/>
                </a:solidFill>
                <a:latin typeface="Times New Roman"/>
                <a:cs typeface="Times New Roman"/>
              </a:rPr>
              <a:t>15+7=22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94</a:t>
            </a:fld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4391980" y="1722865"/>
            <a:ext cx="720080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ko-KR" altLang="en-US" dirty="0"/>
              <a:t>원주  </a:t>
            </a:r>
            <a:r>
              <a:rPr lang="ko-KR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 2"/>
              </a:rPr>
              <a:t></a:t>
            </a:r>
            <a:r>
              <a:rPr lang="en-US" sz="2800" dirty="0"/>
              <a:t> </a:t>
            </a:r>
            <a:r>
              <a:rPr lang="en-US" sz="2800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15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2996208" y="234888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타원 6"/>
          <p:cNvSpPr/>
          <p:nvPr/>
        </p:nvSpPr>
        <p:spPr>
          <a:xfrm>
            <a:off x="6439151" y="1477147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타원 7"/>
          <p:cNvSpPr/>
          <p:nvPr/>
        </p:nvSpPr>
        <p:spPr>
          <a:xfrm>
            <a:off x="3573172" y="597402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타원 8"/>
          <p:cNvSpPr/>
          <p:nvPr/>
        </p:nvSpPr>
        <p:spPr>
          <a:xfrm>
            <a:off x="6362775" y="5661248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타원 10"/>
          <p:cNvSpPr/>
          <p:nvPr/>
        </p:nvSpPr>
        <p:spPr>
          <a:xfrm>
            <a:off x="2814964" y="3645024"/>
            <a:ext cx="216024" cy="216024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타원 12"/>
          <p:cNvSpPr/>
          <p:nvPr/>
        </p:nvSpPr>
        <p:spPr>
          <a:xfrm>
            <a:off x="2721374" y="5109916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타원 16"/>
          <p:cNvSpPr/>
          <p:nvPr/>
        </p:nvSpPr>
        <p:spPr>
          <a:xfrm>
            <a:off x="5741937" y="4293096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타원 17"/>
          <p:cNvSpPr/>
          <p:nvPr/>
        </p:nvSpPr>
        <p:spPr>
          <a:xfrm>
            <a:off x="7020272" y="3861048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타원 18"/>
          <p:cNvSpPr/>
          <p:nvPr/>
        </p:nvSpPr>
        <p:spPr>
          <a:xfrm>
            <a:off x="5004048" y="1764665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직선 연결선 21"/>
          <p:cNvCxnSpPr>
            <a:stCxn id="8" idx="4"/>
            <a:endCxn id="4" idx="0"/>
          </p:cNvCxnSpPr>
          <p:nvPr/>
        </p:nvCxnSpPr>
        <p:spPr>
          <a:xfrm flipH="1">
            <a:off x="3104220" y="813426"/>
            <a:ext cx="576964" cy="15354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17" idx="2"/>
          </p:cNvCxnSpPr>
          <p:nvPr/>
        </p:nvCxnSpPr>
        <p:spPr>
          <a:xfrm flipH="1" flipV="1">
            <a:off x="3748276" y="3510364"/>
            <a:ext cx="1993661" cy="8907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17" idx="0"/>
            <a:endCxn id="19" idx="5"/>
          </p:cNvCxnSpPr>
          <p:nvPr/>
        </p:nvCxnSpPr>
        <p:spPr>
          <a:xfrm flipH="1" flipV="1">
            <a:off x="5188436" y="1949053"/>
            <a:ext cx="661513" cy="23440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stCxn id="18" idx="2"/>
            <a:endCxn id="17" idx="6"/>
          </p:cNvCxnSpPr>
          <p:nvPr/>
        </p:nvCxnSpPr>
        <p:spPr>
          <a:xfrm flipH="1">
            <a:off x="5957961" y="3969060"/>
            <a:ext cx="1062311" cy="4320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stCxn id="9" idx="0"/>
            <a:endCxn id="17" idx="5"/>
          </p:cNvCxnSpPr>
          <p:nvPr/>
        </p:nvCxnSpPr>
        <p:spPr>
          <a:xfrm flipH="1" flipV="1">
            <a:off x="5926325" y="4477484"/>
            <a:ext cx="544462" cy="11837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>
            <a:stCxn id="9" idx="2"/>
            <a:endCxn id="13" idx="6"/>
          </p:cNvCxnSpPr>
          <p:nvPr/>
        </p:nvCxnSpPr>
        <p:spPr>
          <a:xfrm flipH="1" flipV="1">
            <a:off x="2937398" y="5217928"/>
            <a:ext cx="3425377" cy="551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>
            <a:endCxn id="4" idx="5"/>
          </p:cNvCxnSpPr>
          <p:nvPr/>
        </p:nvCxnSpPr>
        <p:spPr>
          <a:xfrm flipH="1" flipV="1">
            <a:off x="3180596" y="2533268"/>
            <a:ext cx="491304" cy="7927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>
            <a:endCxn id="11" idx="7"/>
          </p:cNvCxnSpPr>
          <p:nvPr/>
        </p:nvCxnSpPr>
        <p:spPr>
          <a:xfrm flipH="1">
            <a:off x="2999352" y="3510364"/>
            <a:ext cx="596172" cy="1662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stCxn id="13" idx="0"/>
            <a:endCxn id="11" idx="4"/>
          </p:cNvCxnSpPr>
          <p:nvPr/>
        </p:nvCxnSpPr>
        <p:spPr>
          <a:xfrm flipV="1">
            <a:off x="2829386" y="3861048"/>
            <a:ext cx="93590" cy="12488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>
            <a:stCxn id="7" idx="2"/>
            <a:endCxn id="19" idx="6"/>
          </p:cNvCxnSpPr>
          <p:nvPr/>
        </p:nvCxnSpPr>
        <p:spPr>
          <a:xfrm flipH="1">
            <a:off x="5220072" y="1585159"/>
            <a:ext cx="1219079" cy="287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>
            <a:stCxn id="11" idx="0"/>
            <a:endCxn id="4" idx="4"/>
          </p:cNvCxnSpPr>
          <p:nvPr/>
        </p:nvCxnSpPr>
        <p:spPr>
          <a:xfrm flipV="1">
            <a:off x="2922976" y="2564904"/>
            <a:ext cx="181244" cy="10801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>
            <a:stCxn id="19" idx="1"/>
            <a:endCxn id="8" idx="5"/>
          </p:cNvCxnSpPr>
          <p:nvPr/>
        </p:nvCxnSpPr>
        <p:spPr>
          <a:xfrm flipH="1" flipV="1">
            <a:off x="3757560" y="781790"/>
            <a:ext cx="1278124" cy="10145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>
            <a:stCxn id="18" idx="0"/>
            <a:endCxn id="7" idx="4"/>
          </p:cNvCxnSpPr>
          <p:nvPr/>
        </p:nvCxnSpPr>
        <p:spPr>
          <a:xfrm flipH="1" flipV="1">
            <a:off x="6547163" y="1693171"/>
            <a:ext cx="581121" cy="21678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>
            <a:stCxn id="9" idx="7"/>
            <a:endCxn id="18" idx="4"/>
          </p:cNvCxnSpPr>
          <p:nvPr/>
        </p:nvCxnSpPr>
        <p:spPr>
          <a:xfrm flipV="1">
            <a:off x="6547163" y="4077072"/>
            <a:ext cx="581121" cy="16158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2795602" y="44776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서울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49" name="TextBox 148"/>
          <p:cNvSpPr txBox="1"/>
          <p:nvPr/>
        </p:nvSpPr>
        <p:spPr>
          <a:xfrm>
            <a:off x="6602280" y="564554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부산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1" name="TextBox 150"/>
          <p:cNvSpPr txBox="1"/>
          <p:nvPr/>
        </p:nvSpPr>
        <p:spPr>
          <a:xfrm>
            <a:off x="2447764" y="542087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광</a:t>
            </a:r>
            <a:r>
              <a:rPr lang="ko-KR" altLang="en-US" dirty="0" smtClean="0"/>
              <a:t>주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4" name="TextBox 153"/>
          <p:cNvSpPr txBox="1"/>
          <p:nvPr/>
        </p:nvSpPr>
        <p:spPr>
          <a:xfrm>
            <a:off x="1915249" y="3453099"/>
            <a:ext cx="1034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논산 </a:t>
            </a:r>
            <a:r>
              <a:rPr lang="ko-KR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 2"/>
              </a:rPr>
              <a:t></a:t>
            </a:r>
            <a:r>
              <a:rPr lang="en-US" dirty="0"/>
              <a:t>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5" name="TextBox 154"/>
          <p:cNvSpPr txBox="1"/>
          <p:nvPr/>
        </p:nvSpPr>
        <p:spPr>
          <a:xfrm>
            <a:off x="6015834" y="432473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대구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6" name="TextBox 155"/>
          <p:cNvSpPr txBox="1"/>
          <p:nvPr/>
        </p:nvSpPr>
        <p:spPr>
          <a:xfrm>
            <a:off x="7128284" y="392376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포항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8" name="TextBox 157"/>
          <p:cNvSpPr txBox="1"/>
          <p:nvPr/>
        </p:nvSpPr>
        <p:spPr>
          <a:xfrm>
            <a:off x="3751068" y="3281811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대전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1" name="TextBox 160"/>
          <p:cNvSpPr txBox="1"/>
          <p:nvPr/>
        </p:nvSpPr>
        <p:spPr>
          <a:xfrm>
            <a:off x="2369454" y="1970655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천안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6498284" y="1092653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강릉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4" name="TextBox 163"/>
          <p:cNvSpPr txBox="1"/>
          <p:nvPr/>
        </p:nvSpPr>
        <p:spPr>
          <a:xfrm>
            <a:off x="4290046" y="1685849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원주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4342541" y="5051544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4424415" y="3892406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5763438" y="4925250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6837723" y="2550750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2369454" y="4300816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3123922" y="3539629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5519192" y="2929622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4275654" y="1034283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2888689" y="1228489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3403120" y="2735416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2560606" y="2920082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6767064" y="4747778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6229505" y="3796524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856974" y="1429455"/>
            <a:ext cx="820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D=</a:t>
            </a:r>
            <a:r>
              <a:rPr lang="en-US" altLang="ko-KR" u="sng" dirty="0" smtClean="0">
                <a:latin typeface="Times New Roman"/>
                <a:cs typeface="Times New Roman"/>
              </a:rPr>
              <a:t>15</a:t>
            </a:r>
            <a:endParaRPr lang="en-US" u="sng" dirty="0"/>
          </a:p>
        </p:txBody>
      </p:sp>
      <p:sp>
        <p:nvSpPr>
          <p:cNvPr id="50" name="TextBox 49"/>
          <p:cNvSpPr txBox="1"/>
          <p:nvPr/>
        </p:nvSpPr>
        <p:spPr>
          <a:xfrm>
            <a:off x="6578799" y="1374967"/>
            <a:ext cx="827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D=</a:t>
            </a:r>
            <a:r>
              <a:rPr lang="en-US" altLang="ko-KR" dirty="0" smtClean="0">
                <a:solidFill>
                  <a:srgbClr val="C00000"/>
                </a:solidFill>
                <a:latin typeface="Times New Roman"/>
                <a:cs typeface="Times New Roman"/>
              </a:rPr>
              <a:t>36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784441" y="3053257"/>
            <a:ext cx="765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D=</a:t>
            </a:r>
            <a:r>
              <a:rPr lang="en-US" altLang="ko-KR" dirty="0" smtClean="0">
                <a:solidFill>
                  <a:srgbClr val="C00000"/>
                </a:solidFill>
                <a:cs typeface="Times New Roman"/>
              </a:rPr>
              <a:t>22</a:t>
            </a:r>
            <a:endParaRPr lang="en-US" altLang="ko-KR" dirty="0" smtClean="0">
              <a:solidFill>
                <a:srgbClr val="0000CC"/>
              </a:solidFill>
              <a:cs typeface="Times New Roman"/>
              <a:sym typeface="Wingdings 3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186670" y="2302588"/>
            <a:ext cx="805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D=</a:t>
            </a:r>
            <a:r>
              <a:rPr lang="en-US" altLang="ko-KR" u="sng" dirty="0" smtClean="0">
                <a:latin typeface="Times New Roman"/>
                <a:cs typeface="Times New Roman"/>
              </a:rPr>
              <a:t>12</a:t>
            </a:r>
            <a:endParaRPr lang="en-US" u="sng" dirty="0"/>
          </a:p>
        </p:txBody>
      </p:sp>
      <p:sp>
        <p:nvSpPr>
          <p:cNvPr id="53" name="TextBox 52"/>
          <p:cNvSpPr txBox="1"/>
          <p:nvPr/>
        </p:nvSpPr>
        <p:spPr>
          <a:xfrm>
            <a:off x="1547665" y="3861048"/>
            <a:ext cx="135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D=16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937398" y="4749439"/>
            <a:ext cx="69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0000CC"/>
                </a:solidFill>
              </a:rPr>
              <a:t>D=</a:t>
            </a:r>
            <a:r>
              <a:rPr lang="en-US" altLang="ko-KR" dirty="0" smtClean="0">
                <a:solidFill>
                  <a:srgbClr val="0000CC"/>
                </a:solidFill>
                <a:latin typeface="Times New Roman"/>
                <a:cs typeface="Times New Roman"/>
              </a:rPr>
              <a:t>∞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86911" y="4436031"/>
            <a:ext cx="1311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D=</a:t>
            </a:r>
            <a:r>
              <a:rPr lang="en-US" altLang="ko-KR" dirty="0" smtClean="0">
                <a:solidFill>
                  <a:srgbClr val="C00000"/>
                </a:solidFill>
                <a:latin typeface="Times New Roman"/>
                <a:cs typeface="Times New Roman"/>
              </a:rPr>
              <a:t>22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128081" y="3533239"/>
            <a:ext cx="69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0000CC"/>
                </a:solidFill>
              </a:rPr>
              <a:t>D=</a:t>
            </a:r>
            <a:r>
              <a:rPr lang="en-US" altLang="ko-KR" dirty="0" smtClean="0">
                <a:solidFill>
                  <a:srgbClr val="0000CC"/>
                </a:solidFill>
                <a:latin typeface="Times New Roman"/>
                <a:cs typeface="Times New Roman"/>
              </a:rPr>
              <a:t>∞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746080" y="5291916"/>
            <a:ext cx="69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0000CC"/>
                </a:solidFill>
              </a:rPr>
              <a:t>D=</a:t>
            </a:r>
            <a:r>
              <a:rPr lang="en-US" altLang="ko-KR" dirty="0" smtClean="0">
                <a:solidFill>
                  <a:srgbClr val="0000CC"/>
                </a:solidFill>
                <a:latin typeface="Times New Roman"/>
                <a:cs typeface="Times New Roman"/>
              </a:rPr>
              <a:t>∞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812182" y="444094"/>
            <a:ext cx="69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D=</a:t>
            </a:r>
            <a:r>
              <a:rPr lang="en-US" altLang="ko-KR" u="sng" dirty="0" smtClean="0">
                <a:latin typeface="Times New Roman"/>
                <a:cs typeface="Times New Roman"/>
              </a:rPr>
              <a:t>0</a:t>
            </a:r>
            <a:endParaRPr lang="en-US" u="sng" dirty="0"/>
          </a:p>
        </p:txBody>
      </p:sp>
      <p:sp>
        <p:nvSpPr>
          <p:cNvPr id="59" name="TextBox 58"/>
          <p:cNvSpPr txBox="1"/>
          <p:nvPr/>
        </p:nvSpPr>
        <p:spPr>
          <a:xfrm>
            <a:off x="5530893" y="1359770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21</a:t>
            </a:r>
            <a:endParaRPr lang="en-US" dirty="0"/>
          </a:p>
        </p:txBody>
      </p:sp>
      <p:sp>
        <p:nvSpPr>
          <p:cNvPr id="65" name="타원 64"/>
          <p:cNvSpPr/>
          <p:nvPr/>
        </p:nvSpPr>
        <p:spPr>
          <a:xfrm>
            <a:off x="3573172" y="3325976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49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2996208" y="234888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타원 6"/>
          <p:cNvSpPr/>
          <p:nvPr/>
        </p:nvSpPr>
        <p:spPr>
          <a:xfrm>
            <a:off x="6439151" y="1477147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타원 7"/>
          <p:cNvSpPr/>
          <p:nvPr/>
        </p:nvSpPr>
        <p:spPr>
          <a:xfrm>
            <a:off x="3573172" y="597402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타원 8"/>
          <p:cNvSpPr/>
          <p:nvPr/>
        </p:nvSpPr>
        <p:spPr>
          <a:xfrm>
            <a:off x="6362775" y="5661248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타원 10"/>
          <p:cNvSpPr/>
          <p:nvPr/>
        </p:nvSpPr>
        <p:spPr>
          <a:xfrm>
            <a:off x="2814964" y="3645024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타원 12"/>
          <p:cNvSpPr/>
          <p:nvPr/>
        </p:nvSpPr>
        <p:spPr>
          <a:xfrm>
            <a:off x="2721374" y="5109916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타원 16"/>
          <p:cNvSpPr/>
          <p:nvPr/>
        </p:nvSpPr>
        <p:spPr>
          <a:xfrm>
            <a:off x="5741937" y="4293096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타원 17"/>
          <p:cNvSpPr/>
          <p:nvPr/>
        </p:nvSpPr>
        <p:spPr>
          <a:xfrm>
            <a:off x="7020272" y="3861048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타원 18"/>
          <p:cNvSpPr/>
          <p:nvPr/>
        </p:nvSpPr>
        <p:spPr>
          <a:xfrm>
            <a:off x="5004048" y="1764665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직선 연결선 21"/>
          <p:cNvCxnSpPr>
            <a:stCxn id="8" idx="4"/>
            <a:endCxn id="4" idx="0"/>
          </p:cNvCxnSpPr>
          <p:nvPr/>
        </p:nvCxnSpPr>
        <p:spPr>
          <a:xfrm flipH="1">
            <a:off x="3104220" y="813426"/>
            <a:ext cx="576964" cy="15354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17" idx="2"/>
          </p:cNvCxnSpPr>
          <p:nvPr/>
        </p:nvCxnSpPr>
        <p:spPr>
          <a:xfrm flipH="1" flipV="1">
            <a:off x="3748276" y="3510364"/>
            <a:ext cx="1993661" cy="8907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17" idx="0"/>
            <a:endCxn id="19" idx="5"/>
          </p:cNvCxnSpPr>
          <p:nvPr/>
        </p:nvCxnSpPr>
        <p:spPr>
          <a:xfrm flipH="1" flipV="1">
            <a:off x="5188436" y="1949053"/>
            <a:ext cx="661513" cy="23440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stCxn id="18" idx="2"/>
            <a:endCxn id="17" idx="6"/>
          </p:cNvCxnSpPr>
          <p:nvPr/>
        </p:nvCxnSpPr>
        <p:spPr>
          <a:xfrm flipH="1">
            <a:off x="5957961" y="3969060"/>
            <a:ext cx="1062311" cy="4320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stCxn id="9" idx="0"/>
            <a:endCxn id="17" idx="5"/>
          </p:cNvCxnSpPr>
          <p:nvPr/>
        </p:nvCxnSpPr>
        <p:spPr>
          <a:xfrm flipH="1" flipV="1">
            <a:off x="5926325" y="4477484"/>
            <a:ext cx="544462" cy="11837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>
            <a:stCxn id="9" idx="2"/>
            <a:endCxn id="13" idx="6"/>
          </p:cNvCxnSpPr>
          <p:nvPr/>
        </p:nvCxnSpPr>
        <p:spPr>
          <a:xfrm flipH="1" flipV="1">
            <a:off x="2937398" y="5217928"/>
            <a:ext cx="3425377" cy="551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>
            <a:endCxn id="4" idx="5"/>
          </p:cNvCxnSpPr>
          <p:nvPr/>
        </p:nvCxnSpPr>
        <p:spPr>
          <a:xfrm flipH="1" flipV="1">
            <a:off x="3180596" y="2533268"/>
            <a:ext cx="491304" cy="7927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>
            <a:endCxn id="11" idx="7"/>
          </p:cNvCxnSpPr>
          <p:nvPr/>
        </p:nvCxnSpPr>
        <p:spPr>
          <a:xfrm flipH="1">
            <a:off x="2999352" y="3510364"/>
            <a:ext cx="596172" cy="1662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stCxn id="13" idx="0"/>
            <a:endCxn id="11" idx="4"/>
          </p:cNvCxnSpPr>
          <p:nvPr/>
        </p:nvCxnSpPr>
        <p:spPr>
          <a:xfrm flipV="1">
            <a:off x="2829386" y="3861048"/>
            <a:ext cx="93590" cy="12488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>
            <a:stCxn id="7" idx="2"/>
            <a:endCxn id="19" idx="6"/>
          </p:cNvCxnSpPr>
          <p:nvPr/>
        </p:nvCxnSpPr>
        <p:spPr>
          <a:xfrm flipH="1">
            <a:off x="5220072" y="1585159"/>
            <a:ext cx="1219079" cy="287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>
            <a:stCxn id="11" idx="0"/>
            <a:endCxn id="4" idx="4"/>
          </p:cNvCxnSpPr>
          <p:nvPr/>
        </p:nvCxnSpPr>
        <p:spPr>
          <a:xfrm flipV="1">
            <a:off x="2922976" y="2564904"/>
            <a:ext cx="181244" cy="10801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>
            <a:stCxn id="19" idx="1"/>
            <a:endCxn id="8" idx="5"/>
          </p:cNvCxnSpPr>
          <p:nvPr/>
        </p:nvCxnSpPr>
        <p:spPr>
          <a:xfrm flipH="1" flipV="1">
            <a:off x="3757560" y="781790"/>
            <a:ext cx="1278124" cy="10145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>
            <a:stCxn id="18" idx="0"/>
            <a:endCxn id="7" idx="4"/>
          </p:cNvCxnSpPr>
          <p:nvPr/>
        </p:nvCxnSpPr>
        <p:spPr>
          <a:xfrm flipH="1" flipV="1">
            <a:off x="6547163" y="1693171"/>
            <a:ext cx="581121" cy="21678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>
            <a:stCxn id="9" idx="7"/>
            <a:endCxn id="18" idx="4"/>
          </p:cNvCxnSpPr>
          <p:nvPr/>
        </p:nvCxnSpPr>
        <p:spPr>
          <a:xfrm flipV="1">
            <a:off x="6547163" y="4077072"/>
            <a:ext cx="581121" cy="16158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2795602" y="44776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서울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49" name="TextBox 148"/>
          <p:cNvSpPr txBox="1"/>
          <p:nvPr/>
        </p:nvSpPr>
        <p:spPr>
          <a:xfrm>
            <a:off x="6602280" y="564554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부산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1" name="TextBox 150"/>
          <p:cNvSpPr txBox="1"/>
          <p:nvPr/>
        </p:nvSpPr>
        <p:spPr>
          <a:xfrm>
            <a:off x="2447764" y="542087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광</a:t>
            </a:r>
            <a:r>
              <a:rPr lang="ko-KR" altLang="en-US" dirty="0" smtClean="0"/>
              <a:t>주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4" name="TextBox 153"/>
          <p:cNvSpPr txBox="1"/>
          <p:nvPr/>
        </p:nvSpPr>
        <p:spPr>
          <a:xfrm>
            <a:off x="1959938" y="3419387"/>
            <a:ext cx="1034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논산 </a:t>
            </a:r>
            <a:r>
              <a:rPr lang="ko-KR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 2"/>
              </a:rPr>
              <a:t></a:t>
            </a:r>
            <a:r>
              <a:rPr lang="en-US" dirty="0"/>
              <a:t>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5" name="TextBox 154"/>
          <p:cNvSpPr txBox="1"/>
          <p:nvPr/>
        </p:nvSpPr>
        <p:spPr>
          <a:xfrm>
            <a:off x="6015834" y="432473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대구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6" name="TextBox 155"/>
          <p:cNvSpPr txBox="1"/>
          <p:nvPr/>
        </p:nvSpPr>
        <p:spPr>
          <a:xfrm>
            <a:off x="7128284" y="392376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포항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8" name="TextBox 157"/>
          <p:cNvSpPr txBox="1"/>
          <p:nvPr/>
        </p:nvSpPr>
        <p:spPr>
          <a:xfrm>
            <a:off x="3439940" y="361185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대전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1" name="TextBox 160"/>
          <p:cNvSpPr txBox="1"/>
          <p:nvPr/>
        </p:nvSpPr>
        <p:spPr>
          <a:xfrm>
            <a:off x="2369454" y="1970655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천안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6547163" y="1159935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강릉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4" name="TextBox 163"/>
          <p:cNvSpPr txBox="1"/>
          <p:nvPr/>
        </p:nvSpPr>
        <p:spPr>
          <a:xfrm>
            <a:off x="4290046" y="1685849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원주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4342541" y="5051544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4424415" y="3892406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5763438" y="4925250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6837723" y="2550750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2369454" y="4300816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3123922" y="3539629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5519192" y="2929622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4275654" y="1034283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2888689" y="1228489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3403120" y="2735416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2560606" y="2920082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6767064" y="4747778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6229505" y="3796524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878117" y="1416160"/>
            <a:ext cx="756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D=</a:t>
            </a:r>
            <a:r>
              <a:rPr lang="en-US" altLang="ko-KR" u="sng" dirty="0" smtClean="0">
                <a:latin typeface="Times New Roman"/>
                <a:cs typeface="Times New Roman"/>
              </a:rPr>
              <a:t>15</a:t>
            </a:r>
            <a:endParaRPr lang="en-US" u="sng" dirty="0"/>
          </a:p>
        </p:txBody>
      </p:sp>
      <p:sp>
        <p:nvSpPr>
          <p:cNvPr id="50" name="TextBox 49"/>
          <p:cNvSpPr txBox="1"/>
          <p:nvPr/>
        </p:nvSpPr>
        <p:spPr>
          <a:xfrm>
            <a:off x="6638409" y="1420910"/>
            <a:ext cx="142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D=</a:t>
            </a:r>
            <a:r>
              <a:rPr lang="en-US" altLang="ko-KR" dirty="0" smtClean="0">
                <a:solidFill>
                  <a:srgbClr val="C00000"/>
                </a:solidFill>
                <a:latin typeface="Times New Roman"/>
                <a:cs typeface="Times New Roman"/>
              </a:rPr>
              <a:t>36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884687" y="2985730"/>
            <a:ext cx="1617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D=</a:t>
            </a:r>
            <a:r>
              <a:rPr lang="en-US" altLang="ko-KR" dirty="0" smtClean="0">
                <a:solidFill>
                  <a:srgbClr val="C00000"/>
                </a:solidFill>
                <a:cs typeface="Times New Roman"/>
              </a:rPr>
              <a:t>22</a:t>
            </a:r>
            <a:r>
              <a:rPr lang="en-US" altLang="ko-KR" dirty="0" smtClean="0">
                <a:solidFill>
                  <a:srgbClr val="0000CC"/>
                </a:solidFill>
                <a:cs typeface="Times New Roman"/>
              </a:rPr>
              <a:t> </a:t>
            </a:r>
            <a:r>
              <a:rPr lang="en-US" altLang="ko-KR" dirty="0" smtClean="0">
                <a:solidFill>
                  <a:srgbClr val="0000CC"/>
                </a:solidFill>
                <a:cs typeface="Times New Roman"/>
                <a:sym typeface="Wingdings 3"/>
              </a:rPr>
              <a:t></a:t>
            </a:r>
          </a:p>
          <a:p>
            <a:r>
              <a:rPr lang="en-US" b="1" dirty="0" smtClean="0">
                <a:solidFill>
                  <a:srgbClr val="C00000"/>
                </a:solidFill>
                <a:cs typeface="Times New Roman"/>
                <a:sym typeface="Wingdings 3"/>
              </a:rPr>
              <a:t>D=16+3=19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186670" y="2302588"/>
            <a:ext cx="809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D=</a:t>
            </a:r>
            <a:r>
              <a:rPr lang="en-US" altLang="ko-KR" u="sng" dirty="0" smtClean="0">
                <a:latin typeface="Times New Roman"/>
                <a:cs typeface="Times New Roman"/>
              </a:rPr>
              <a:t>12</a:t>
            </a:r>
            <a:endParaRPr lang="en-US" u="sng" dirty="0"/>
          </a:p>
        </p:txBody>
      </p:sp>
      <p:sp>
        <p:nvSpPr>
          <p:cNvPr id="53" name="TextBox 52"/>
          <p:cNvSpPr txBox="1"/>
          <p:nvPr/>
        </p:nvSpPr>
        <p:spPr>
          <a:xfrm>
            <a:off x="1682777" y="3787167"/>
            <a:ext cx="135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D=16</a:t>
            </a:r>
            <a:endParaRPr lang="en-US" u="sng" dirty="0"/>
          </a:p>
        </p:txBody>
      </p:sp>
      <p:sp>
        <p:nvSpPr>
          <p:cNvPr id="55" name="TextBox 54"/>
          <p:cNvSpPr txBox="1"/>
          <p:nvPr/>
        </p:nvSpPr>
        <p:spPr>
          <a:xfrm>
            <a:off x="5112060" y="4477484"/>
            <a:ext cx="99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D=</a:t>
            </a:r>
            <a:r>
              <a:rPr lang="en-US" altLang="ko-KR" dirty="0" smtClean="0">
                <a:solidFill>
                  <a:srgbClr val="C00000"/>
                </a:solidFill>
                <a:latin typeface="Times New Roman"/>
                <a:cs typeface="Times New Roman"/>
              </a:rPr>
              <a:t>22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128081" y="3533239"/>
            <a:ext cx="69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0000CC"/>
                </a:solidFill>
              </a:rPr>
              <a:t>D=</a:t>
            </a:r>
            <a:r>
              <a:rPr lang="en-US" altLang="ko-KR" dirty="0" smtClean="0">
                <a:solidFill>
                  <a:srgbClr val="0000CC"/>
                </a:solidFill>
                <a:latin typeface="Times New Roman"/>
                <a:cs typeface="Times New Roman"/>
              </a:rPr>
              <a:t>∞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746080" y="5291916"/>
            <a:ext cx="69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0000CC"/>
                </a:solidFill>
              </a:rPr>
              <a:t>D=</a:t>
            </a:r>
            <a:r>
              <a:rPr lang="en-US" altLang="ko-KR" dirty="0" smtClean="0">
                <a:solidFill>
                  <a:srgbClr val="0000CC"/>
                </a:solidFill>
                <a:latin typeface="Times New Roman"/>
                <a:cs typeface="Times New Roman"/>
              </a:rPr>
              <a:t>∞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812182" y="444094"/>
            <a:ext cx="69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D=</a:t>
            </a:r>
            <a:r>
              <a:rPr lang="en-US" altLang="ko-KR" u="sng" dirty="0" smtClean="0">
                <a:latin typeface="Times New Roman"/>
                <a:cs typeface="Times New Roman"/>
              </a:rPr>
              <a:t>0</a:t>
            </a:r>
            <a:endParaRPr lang="en-US" u="sng" dirty="0"/>
          </a:p>
        </p:txBody>
      </p:sp>
      <p:sp>
        <p:nvSpPr>
          <p:cNvPr id="59" name="TextBox 58"/>
          <p:cNvSpPr txBox="1"/>
          <p:nvPr/>
        </p:nvSpPr>
        <p:spPr>
          <a:xfrm>
            <a:off x="5530893" y="1359770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21</a:t>
            </a:r>
            <a:endParaRPr lang="en-US" dirty="0"/>
          </a:p>
        </p:txBody>
      </p:sp>
      <p:sp>
        <p:nvSpPr>
          <p:cNvPr id="2" name="자유형 1"/>
          <p:cNvSpPr/>
          <p:nvPr/>
        </p:nvSpPr>
        <p:spPr>
          <a:xfrm>
            <a:off x="3033809" y="2855167"/>
            <a:ext cx="418518" cy="641737"/>
          </a:xfrm>
          <a:custGeom>
            <a:avLst/>
            <a:gdLst>
              <a:gd name="connsiteX0" fmla="*/ 110607 w 418518"/>
              <a:gd name="connsiteY0" fmla="*/ 0 h 641737"/>
              <a:gd name="connsiteX1" fmla="*/ 17301 w 418518"/>
              <a:gd name="connsiteY1" fmla="*/ 606490 h 641737"/>
              <a:gd name="connsiteX2" fmla="*/ 418518 w 418518"/>
              <a:gd name="connsiteY2" fmla="*/ 569168 h 641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8518" h="641737">
                <a:moveTo>
                  <a:pt x="110607" y="0"/>
                </a:moveTo>
                <a:cubicBezTo>
                  <a:pt x="38295" y="255814"/>
                  <a:pt x="-34017" y="511629"/>
                  <a:pt x="17301" y="606490"/>
                </a:cubicBezTo>
                <a:cubicBezTo>
                  <a:pt x="68619" y="701351"/>
                  <a:pt x="351649" y="575388"/>
                  <a:pt x="418518" y="569168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웃는 얼굴 4"/>
          <p:cNvSpPr/>
          <p:nvPr/>
        </p:nvSpPr>
        <p:spPr>
          <a:xfrm>
            <a:off x="3541038" y="3309513"/>
            <a:ext cx="258942" cy="252493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2889511" y="4834079"/>
            <a:ext cx="148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D=</a:t>
            </a:r>
            <a:r>
              <a:rPr lang="en-US" altLang="ko-KR" dirty="0" smtClean="0">
                <a:solidFill>
                  <a:srgbClr val="C00000"/>
                </a:solidFill>
                <a:latin typeface="Times New Roman"/>
                <a:cs typeface="Times New Roman"/>
              </a:rPr>
              <a:t>16+13=29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2996208" y="234888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타원 6"/>
          <p:cNvSpPr/>
          <p:nvPr/>
        </p:nvSpPr>
        <p:spPr>
          <a:xfrm>
            <a:off x="6439151" y="1477147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타원 7"/>
          <p:cNvSpPr/>
          <p:nvPr/>
        </p:nvSpPr>
        <p:spPr>
          <a:xfrm>
            <a:off x="3573172" y="597402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타원 8"/>
          <p:cNvSpPr/>
          <p:nvPr/>
        </p:nvSpPr>
        <p:spPr>
          <a:xfrm>
            <a:off x="6362775" y="5661248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타원 10"/>
          <p:cNvSpPr/>
          <p:nvPr/>
        </p:nvSpPr>
        <p:spPr>
          <a:xfrm>
            <a:off x="2814964" y="3645024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타원 12"/>
          <p:cNvSpPr/>
          <p:nvPr/>
        </p:nvSpPr>
        <p:spPr>
          <a:xfrm>
            <a:off x="2721374" y="5109916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타원 16"/>
          <p:cNvSpPr/>
          <p:nvPr/>
        </p:nvSpPr>
        <p:spPr>
          <a:xfrm>
            <a:off x="5741937" y="4293096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타원 17"/>
          <p:cNvSpPr/>
          <p:nvPr/>
        </p:nvSpPr>
        <p:spPr>
          <a:xfrm>
            <a:off x="7020272" y="3861048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타원 18"/>
          <p:cNvSpPr/>
          <p:nvPr/>
        </p:nvSpPr>
        <p:spPr>
          <a:xfrm>
            <a:off x="5004048" y="1764665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직선 연결선 21"/>
          <p:cNvCxnSpPr>
            <a:stCxn id="8" idx="4"/>
            <a:endCxn id="4" idx="0"/>
          </p:cNvCxnSpPr>
          <p:nvPr/>
        </p:nvCxnSpPr>
        <p:spPr>
          <a:xfrm flipH="1">
            <a:off x="3104220" y="813426"/>
            <a:ext cx="576964" cy="15354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17" idx="2"/>
          </p:cNvCxnSpPr>
          <p:nvPr/>
        </p:nvCxnSpPr>
        <p:spPr>
          <a:xfrm flipH="1" flipV="1">
            <a:off x="3748276" y="3510364"/>
            <a:ext cx="1993661" cy="8907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17" idx="0"/>
            <a:endCxn id="19" idx="5"/>
          </p:cNvCxnSpPr>
          <p:nvPr/>
        </p:nvCxnSpPr>
        <p:spPr>
          <a:xfrm flipH="1" flipV="1">
            <a:off x="5188436" y="1949053"/>
            <a:ext cx="661513" cy="23440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stCxn id="18" idx="2"/>
            <a:endCxn id="17" idx="6"/>
          </p:cNvCxnSpPr>
          <p:nvPr/>
        </p:nvCxnSpPr>
        <p:spPr>
          <a:xfrm flipH="1">
            <a:off x="5957961" y="3969060"/>
            <a:ext cx="1062311" cy="4320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stCxn id="9" idx="0"/>
            <a:endCxn id="17" idx="5"/>
          </p:cNvCxnSpPr>
          <p:nvPr/>
        </p:nvCxnSpPr>
        <p:spPr>
          <a:xfrm flipH="1" flipV="1">
            <a:off x="5926325" y="4477484"/>
            <a:ext cx="544462" cy="11837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>
            <a:stCxn id="9" idx="2"/>
            <a:endCxn id="13" idx="6"/>
          </p:cNvCxnSpPr>
          <p:nvPr/>
        </p:nvCxnSpPr>
        <p:spPr>
          <a:xfrm flipH="1" flipV="1">
            <a:off x="2937398" y="5217928"/>
            <a:ext cx="3425377" cy="551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>
            <a:endCxn id="4" idx="5"/>
          </p:cNvCxnSpPr>
          <p:nvPr/>
        </p:nvCxnSpPr>
        <p:spPr>
          <a:xfrm flipH="1" flipV="1">
            <a:off x="3180596" y="2533268"/>
            <a:ext cx="491304" cy="7927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>
            <a:endCxn id="11" idx="7"/>
          </p:cNvCxnSpPr>
          <p:nvPr/>
        </p:nvCxnSpPr>
        <p:spPr>
          <a:xfrm flipH="1">
            <a:off x="2999352" y="3510364"/>
            <a:ext cx="596172" cy="1662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stCxn id="13" idx="0"/>
            <a:endCxn id="11" idx="4"/>
          </p:cNvCxnSpPr>
          <p:nvPr/>
        </p:nvCxnSpPr>
        <p:spPr>
          <a:xfrm flipV="1">
            <a:off x="2829386" y="3861048"/>
            <a:ext cx="93590" cy="12488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>
            <a:stCxn id="7" idx="2"/>
            <a:endCxn id="19" idx="6"/>
          </p:cNvCxnSpPr>
          <p:nvPr/>
        </p:nvCxnSpPr>
        <p:spPr>
          <a:xfrm flipH="1">
            <a:off x="5220072" y="1585159"/>
            <a:ext cx="1219079" cy="287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>
            <a:stCxn id="11" idx="0"/>
            <a:endCxn id="4" idx="4"/>
          </p:cNvCxnSpPr>
          <p:nvPr/>
        </p:nvCxnSpPr>
        <p:spPr>
          <a:xfrm flipV="1">
            <a:off x="2922976" y="2564904"/>
            <a:ext cx="181244" cy="10801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>
            <a:stCxn id="19" idx="1"/>
            <a:endCxn id="8" idx="5"/>
          </p:cNvCxnSpPr>
          <p:nvPr/>
        </p:nvCxnSpPr>
        <p:spPr>
          <a:xfrm flipH="1" flipV="1">
            <a:off x="3757560" y="781790"/>
            <a:ext cx="1278124" cy="10145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>
            <a:stCxn id="18" idx="0"/>
            <a:endCxn id="7" idx="4"/>
          </p:cNvCxnSpPr>
          <p:nvPr/>
        </p:nvCxnSpPr>
        <p:spPr>
          <a:xfrm flipH="1" flipV="1">
            <a:off x="6547163" y="1693171"/>
            <a:ext cx="581121" cy="21678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>
            <a:stCxn id="9" idx="7"/>
            <a:endCxn id="18" idx="4"/>
          </p:cNvCxnSpPr>
          <p:nvPr/>
        </p:nvCxnSpPr>
        <p:spPr>
          <a:xfrm flipV="1">
            <a:off x="6547163" y="4077072"/>
            <a:ext cx="581121" cy="16158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2795602" y="44776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서울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49" name="TextBox 148"/>
          <p:cNvSpPr txBox="1"/>
          <p:nvPr/>
        </p:nvSpPr>
        <p:spPr>
          <a:xfrm>
            <a:off x="6602280" y="564554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부산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1" name="TextBox 150"/>
          <p:cNvSpPr txBox="1"/>
          <p:nvPr/>
        </p:nvSpPr>
        <p:spPr>
          <a:xfrm>
            <a:off x="2447764" y="542087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광</a:t>
            </a:r>
            <a:r>
              <a:rPr lang="ko-KR" altLang="en-US" dirty="0" smtClean="0"/>
              <a:t>주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4" name="TextBox 153"/>
          <p:cNvSpPr txBox="1"/>
          <p:nvPr/>
        </p:nvSpPr>
        <p:spPr>
          <a:xfrm>
            <a:off x="1907704" y="3568370"/>
            <a:ext cx="90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논산</a:t>
            </a:r>
            <a:endParaRPr lang="en-US" dirty="0"/>
          </a:p>
        </p:txBody>
      </p:sp>
      <p:sp>
        <p:nvSpPr>
          <p:cNvPr id="155" name="TextBox 154"/>
          <p:cNvSpPr txBox="1"/>
          <p:nvPr/>
        </p:nvSpPr>
        <p:spPr>
          <a:xfrm>
            <a:off x="6015834" y="432473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대구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6" name="TextBox 155"/>
          <p:cNvSpPr txBox="1"/>
          <p:nvPr/>
        </p:nvSpPr>
        <p:spPr>
          <a:xfrm>
            <a:off x="7128284" y="392376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포항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8" name="TextBox 157"/>
          <p:cNvSpPr txBox="1"/>
          <p:nvPr/>
        </p:nvSpPr>
        <p:spPr>
          <a:xfrm>
            <a:off x="3657094" y="3193344"/>
            <a:ext cx="1067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 2"/>
              </a:rPr>
              <a:t></a:t>
            </a:r>
            <a:r>
              <a:rPr lang="ko-KR" altLang="en-US" dirty="0" smtClean="0"/>
              <a:t>대전</a:t>
            </a:r>
            <a:endParaRPr lang="en-US" dirty="0"/>
          </a:p>
        </p:txBody>
      </p:sp>
      <p:sp>
        <p:nvSpPr>
          <p:cNvPr id="161" name="TextBox 160"/>
          <p:cNvSpPr txBox="1"/>
          <p:nvPr/>
        </p:nvSpPr>
        <p:spPr>
          <a:xfrm>
            <a:off x="2369454" y="1970655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천안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6578799" y="109042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강릉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4" name="TextBox 163"/>
          <p:cNvSpPr txBox="1"/>
          <p:nvPr/>
        </p:nvSpPr>
        <p:spPr>
          <a:xfrm>
            <a:off x="4290046" y="1685849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원주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4342541" y="5051544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4424415" y="3892406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5763438" y="4925250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6837723" y="2550750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2369454" y="4300816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3123922" y="3539629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5519192" y="2929622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4275654" y="1034283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2888689" y="1228489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3403120" y="2735416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2560606" y="2920082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6767064" y="4747778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6229505" y="3796524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831515" y="1432480"/>
            <a:ext cx="790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D=</a:t>
            </a:r>
            <a:r>
              <a:rPr lang="en-US" altLang="ko-KR" u="sng" dirty="0" smtClean="0">
                <a:latin typeface="Times New Roman"/>
                <a:cs typeface="Times New Roman"/>
              </a:rPr>
              <a:t>15</a:t>
            </a:r>
            <a:endParaRPr lang="en-US" u="sng" dirty="0"/>
          </a:p>
        </p:txBody>
      </p:sp>
      <p:sp>
        <p:nvSpPr>
          <p:cNvPr id="50" name="TextBox 49"/>
          <p:cNvSpPr txBox="1"/>
          <p:nvPr/>
        </p:nvSpPr>
        <p:spPr>
          <a:xfrm>
            <a:off x="6618920" y="1379176"/>
            <a:ext cx="82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D=</a:t>
            </a:r>
            <a:r>
              <a:rPr lang="en-US" altLang="ko-KR" dirty="0" smtClean="0">
                <a:solidFill>
                  <a:srgbClr val="C00000"/>
                </a:solidFill>
                <a:latin typeface="Times New Roman"/>
                <a:cs typeface="Times New Roman"/>
              </a:rPr>
              <a:t>36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785280" y="3013190"/>
            <a:ext cx="9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D=</a:t>
            </a:r>
            <a:r>
              <a:rPr lang="en-US" dirty="0" smtClean="0">
                <a:solidFill>
                  <a:srgbClr val="C00000"/>
                </a:solidFill>
                <a:cs typeface="Times New Roman"/>
                <a:sym typeface="Wingdings 3"/>
              </a:rPr>
              <a:t>19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186670" y="2302588"/>
            <a:ext cx="84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D=</a:t>
            </a:r>
            <a:r>
              <a:rPr lang="en-US" altLang="ko-KR" u="sng" dirty="0" smtClean="0">
                <a:latin typeface="Times New Roman"/>
                <a:cs typeface="Times New Roman"/>
              </a:rPr>
              <a:t>12</a:t>
            </a:r>
            <a:endParaRPr lang="en-US" u="sng" dirty="0"/>
          </a:p>
        </p:txBody>
      </p:sp>
      <p:sp>
        <p:nvSpPr>
          <p:cNvPr id="53" name="TextBox 52"/>
          <p:cNvSpPr txBox="1"/>
          <p:nvPr/>
        </p:nvSpPr>
        <p:spPr>
          <a:xfrm>
            <a:off x="1730186" y="3815752"/>
            <a:ext cx="135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D=16</a:t>
            </a:r>
            <a:endParaRPr lang="en-US" u="sng" dirty="0"/>
          </a:p>
        </p:txBody>
      </p:sp>
      <p:sp>
        <p:nvSpPr>
          <p:cNvPr id="54" name="TextBox 53"/>
          <p:cNvSpPr txBox="1"/>
          <p:nvPr/>
        </p:nvSpPr>
        <p:spPr>
          <a:xfrm>
            <a:off x="2996208" y="4848596"/>
            <a:ext cx="148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D=</a:t>
            </a:r>
            <a:r>
              <a:rPr lang="en-US" altLang="ko-KR" dirty="0" smtClean="0">
                <a:solidFill>
                  <a:srgbClr val="C00000"/>
                </a:solidFill>
                <a:latin typeface="Times New Roman"/>
                <a:cs typeface="Times New Roman"/>
              </a:rPr>
              <a:t>29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29451" y="4526793"/>
            <a:ext cx="1549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D=</a:t>
            </a:r>
            <a:r>
              <a:rPr lang="en-US" altLang="ko-KR" dirty="0" smtClean="0">
                <a:solidFill>
                  <a:srgbClr val="C00000"/>
                </a:solidFill>
                <a:latin typeface="Times New Roman"/>
                <a:cs typeface="Times New Roman"/>
              </a:rPr>
              <a:t>22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128081" y="3533239"/>
            <a:ext cx="69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0000CC"/>
                </a:solidFill>
              </a:rPr>
              <a:t>D=</a:t>
            </a:r>
            <a:r>
              <a:rPr lang="en-US" altLang="ko-KR" dirty="0" smtClean="0">
                <a:solidFill>
                  <a:srgbClr val="0000CC"/>
                </a:solidFill>
                <a:latin typeface="Times New Roman"/>
                <a:cs typeface="Times New Roman"/>
              </a:rPr>
              <a:t>∞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746080" y="5291916"/>
            <a:ext cx="69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0000CC"/>
                </a:solidFill>
              </a:rPr>
              <a:t>D=</a:t>
            </a:r>
            <a:r>
              <a:rPr lang="en-US" altLang="ko-KR" dirty="0" smtClean="0">
                <a:solidFill>
                  <a:srgbClr val="0000CC"/>
                </a:solidFill>
                <a:latin typeface="Times New Roman"/>
                <a:cs typeface="Times New Roman"/>
              </a:rPr>
              <a:t>∞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812182" y="444094"/>
            <a:ext cx="69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D=</a:t>
            </a:r>
            <a:r>
              <a:rPr lang="en-US" altLang="ko-KR" u="sng" dirty="0" smtClean="0">
                <a:latin typeface="Times New Roman"/>
                <a:cs typeface="Times New Roman"/>
              </a:rPr>
              <a:t>0</a:t>
            </a:r>
            <a:endParaRPr lang="en-US" u="sng" dirty="0"/>
          </a:p>
        </p:txBody>
      </p:sp>
      <p:sp>
        <p:nvSpPr>
          <p:cNvPr id="59" name="TextBox 58"/>
          <p:cNvSpPr txBox="1"/>
          <p:nvPr/>
        </p:nvSpPr>
        <p:spPr>
          <a:xfrm>
            <a:off x="5530893" y="1359770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21</a:t>
            </a:r>
            <a:endParaRPr lang="en-US" dirty="0"/>
          </a:p>
        </p:txBody>
      </p:sp>
      <p:sp>
        <p:nvSpPr>
          <p:cNvPr id="61" name="타원 60"/>
          <p:cNvSpPr/>
          <p:nvPr/>
        </p:nvSpPr>
        <p:spPr>
          <a:xfrm>
            <a:off x="3577813" y="3325976"/>
            <a:ext cx="216024" cy="216024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76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2996208" y="234888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타원 6"/>
          <p:cNvSpPr/>
          <p:nvPr/>
        </p:nvSpPr>
        <p:spPr>
          <a:xfrm>
            <a:off x="6439151" y="1477147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타원 7"/>
          <p:cNvSpPr/>
          <p:nvPr/>
        </p:nvSpPr>
        <p:spPr>
          <a:xfrm>
            <a:off x="3573172" y="597402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타원 8"/>
          <p:cNvSpPr/>
          <p:nvPr/>
        </p:nvSpPr>
        <p:spPr>
          <a:xfrm>
            <a:off x="6362775" y="5661248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타원 10"/>
          <p:cNvSpPr/>
          <p:nvPr/>
        </p:nvSpPr>
        <p:spPr>
          <a:xfrm>
            <a:off x="2814964" y="3645024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타원 12"/>
          <p:cNvSpPr/>
          <p:nvPr/>
        </p:nvSpPr>
        <p:spPr>
          <a:xfrm>
            <a:off x="2721374" y="5109916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타원 16"/>
          <p:cNvSpPr/>
          <p:nvPr/>
        </p:nvSpPr>
        <p:spPr>
          <a:xfrm>
            <a:off x="5741937" y="4293096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타원 17"/>
          <p:cNvSpPr/>
          <p:nvPr/>
        </p:nvSpPr>
        <p:spPr>
          <a:xfrm>
            <a:off x="7020272" y="3861048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타원 18"/>
          <p:cNvSpPr/>
          <p:nvPr/>
        </p:nvSpPr>
        <p:spPr>
          <a:xfrm>
            <a:off x="5004048" y="1764665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직선 연결선 21"/>
          <p:cNvCxnSpPr>
            <a:stCxn id="8" idx="4"/>
            <a:endCxn id="4" idx="0"/>
          </p:cNvCxnSpPr>
          <p:nvPr/>
        </p:nvCxnSpPr>
        <p:spPr>
          <a:xfrm flipH="1">
            <a:off x="3104220" y="813426"/>
            <a:ext cx="576964" cy="15354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17" idx="2"/>
          </p:cNvCxnSpPr>
          <p:nvPr/>
        </p:nvCxnSpPr>
        <p:spPr>
          <a:xfrm flipH="1" flipV="1">
            <a:off x="3748276" y="3510364"/>
            <a:ext cx="1993661" cy="8907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17" idx="0"/>
            <a:endCxn id="19" idx="5"/>
          </p:cNvCxnSpPr>
          <p:nvPr/>
        </p:nvCxnSpPr>
        <p:spPr>
          <a:xfrm flipH="1" flipV="1">
            <a:off x="5188436" y="1949053"/>
            <a:ext cx="661513" cy="23440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stCxn id="18" idx="2"/>
            <a:endCxn id="17" idx="6"/>
          </p:cNvCxnSpPr>
          <p:nvPr/>
        </p:nvCxnSpPr>
        <p:spPr>
          <a:xfrm flipH="1">
            <a:off x="5957961" y="3969060"/>
            <a:ext cx="1062311" cy="4320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stCxn id="9" idx="0"/>
            <a:endCxn id="17" idx="5"/>
          </p:cNvCxnSpPr>
          <p:nvPr/>
        </p:nvCxnSpPr>
        <p:spPr>
          <a:xfrm flipH="1" flipV="1">
            <a:off x="5926325" y="4477484"/>
            <a:ext cx="544462" cy="11837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>
            <a:stCxn id="9" idx="2"/>
            <a:endCxn id="13" idx="6"/>
          </p:cNvCxnSpPr>
          <p:nvPr/>
        </p:nvCxnSpPr>
        <p:spPr>
          <a:xfrm flipH="1" flipV="1">
            <a:off x="2937398" y="5217928"/>
            <a:ext cx="3425377" cy="551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>
            <a:endCxn id="4" idx="5"/>
          </p:cNvCxnSpPr>
          <p:nvPr/>
        </p:nvCxnSpPr>
        <p:spPr>
          <a:xfrm flipH="1" flipV="1">
            <a:off x="3180596" y="2533268"/>
            <a:ext cx="491304" cy="7927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>
            <a:endCxn id="11" idx="7"/>
          </p:cNvCxnSpPr>
          <p:nvPr/>
        </p:nvCxnSpPr>
        <p:spPr>
          <a:xfrm flipH="1">
            <a:off x="2999352" y="3510364"/>
            <a:ext cx="596172" cy="1662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stCxn id="13" idx="0"/>
            <a:endCxn id="11" idx="4"/>
          </p:cNvCxnSpPr>
          <p:nvPr/>
        </p:nvCxnSpPr>
        <p:spPr>
          <a:xfrm flipV="1">
            <a:off x="2829386" y="3861048"/>
            <a:ext cx="93590" cy="12488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>
            <a:stCxn id="7" idx="2"/>
            <a:endCxn id="19" idx="6"/>
          </p:cNvCxnSpPr>
          <p:nvPr/>
        </p:nvCxnSpPr>
        <p:spPr>
          <a:xfrm flipH="1">
            <a:off x="5220072" y="1585159"/>
            <a:ext cx="1219079" cy="287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>
            <a:stCxn id="11" idx="0"/>
            <a:endCxn id="4" idx="4"/>
          </p:cNvCxnSpPr>
          <p:nvPr/>
        </p:nvCxnSpPr>
        <p:spPr>
          <a:xfrm flipV="1">
            <a:off x="2922976" y="2564904"/>
            <a:ext cx="181244" cy="10801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>
            <a:stCxn id="19" idx="1"/>
            <a:endCxn id="8" idx="5"/>
          </p:cNvCxnSpPr>
          <p:nvPr/>
        </p:nvCxnSpPr>
        <p:spPr>
          <a:xfrm flipH="1" flipV="1">
            <a:off x="3757560" y="781790"/>
            <a:ext cx="1278124" cy="10145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>
            <a:stCxn id="18" idx="0"/>
            <a:endCxn id="7" idx="4"/>
          </p:cNvCxnSpPr>
          <p:nvPr/>
        </p:nvCxnSpPr>
        <p:spPr>
          <a:xfrm flipH="1" flipV="1">
            <a:off x="6547163" y="1693171"/>
            <a:ext cx="581121" cy="21678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>
            <a:stCxn id="9" idx="7"/>
            <a:endCxn id="18" idx="4"/>
          </p:cNvCxnSpPr>
          <p:nvPr/>
        </p:nvCxnSpPr>
        <p:spPr>
          <a:xfrm flipV="1">
            <a:off x="6547163" y="4077072"/>
            <a:ext cx="581121" cy="16158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2795602" y="44776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서울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49" name="TextBox 148"/>
          <p:cNvSpPr txBox="1"/>
          <p:nvPr/>
        </p:nvSpPr>
        <p:spPr>
          <a:xfrm>
            <a:off x="6602280" y="564554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부산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1" name="TextBox 150"/>
          <p:cNvSpPr txBox="1"/>
          <p:nvPr/>
        </p:nvSpPr>
        <p:spPr>
          <a:xfrm>
            <a:off x="2447764" y="542087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광</a:t>
            </a:r>
            <a:r>
              <a:rPr lang="ko-KR" altLang="en-US" dirty="0" smtClean="0"/>
              <a:t>주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4" name="TextBox 153"/>
          <p:cNvSpPr txBox="1"/>
          <p:nvPr/>
        </p:nvSpPr>
        <p:spPr>
          <a:xfrm>
            <a:off x="1907704" y="3568370"/>
            <a:ext cx="90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논산</a:t>
            </a:r>
            <a:endParaRPr lang="en-US" dirty="0"/>
          </a:p>
        </p:txBody>
      </p:sp>
      <p:sp>
        <p:nvSpPr>
          <p:cNvPr id="155" name="TextBox 154"/>
          <p:cNvSpPr txBox="1"/>
          <p:nvPr/>
        </p:nvSpPr>
        <p:spPr>
          <a:xfrm>
            <a:off x="6015834" y="432473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대구</a:t>
            </a:r>
            <a:endParaRPr lang="en-US" dirty="0"/>
          </a:p>
        </p:txBody>
      </p:sp>
      <p:sp>
        <p:nvSpPr>
          <p:cNvPr id="156" name="TextBox 155"/>
          <p:cNvSpPr txBox="1"/>
          <p:nvPr/>
        </p:nvSpPr>
        <p:spPr>
          <a:xfrm>
            <a:off x="7128284" y="392376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포항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8" name="TextBox 157"/>
          <p:cNvSpPr txBox="1"/>
          <p:nvPr/>
        </p:nvSpPr>
        <p:spPr>
          <a:xfrm>
            <a:off x="3700424" y="3194685"/>
            <a:ext cx="1028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 2"/>
              </a:rPr>
              <a:t></a:t>
            </a:r>
            <a:r>
              <a:rPr lang="ko-KR" altLang="en-US" dirty="0" smtClean="0"/>
              <a:t>대전</a:t>
            </a:r>
            <a:endParaRPr lang="en-US" dirty="0"/>
          </a:p>
        </p:txBody>
      </p:sp>
      <p:sp>
        <p:nvSpPr>
          <p:cNvPr id="161" name="TextBox 160"/>
          <p:cNvSpPr txBox="1"/>
          <p:nvPr/>
        </p:nvSpPr>
        <p:spPr>
          <a:xfrm>
            <a:off x="2369454" y="1970655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천안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6019118" y="1043823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강릉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4" name="TextBox 163"/>
          <p:cNvSpPr txBox="1"/>
          <p:nvPr/>
        </p:nvSpPr>
        <p:spPr>
          <a:xfrm>
            <a:off x="4290046" y="1685849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원주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4342541" y="5051544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4424415" y="3892406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5763438" y="4925250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6837723" y="2550750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2369454" y="4300816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3123922" y="3539629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5519192" y="2929622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4275654" y="1034283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2888689" y="1228489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3403120" y="2735416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2560606" y="2920082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6767064" y="4747778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6229505" y="3796524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821652" y="1415247"/>
            <a:ext cx="790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D=</a:t>
            </a:r>
            <a:r>
              <a:rPr lang="en-US" altLang="ko-KR" u="sng" dirty="0" smtClean="0">
                <a:latin typeface="Times New Roman"/>
                <a:cs typeface="Times New Roman"/>
              </a:rPr>
              <a:t>15</a:t>
            </a:r>
            <a:endParaRPr lang="en-US" u="sng" dirty="0"/>
          </a:p>
        </p:txBody>
      </p:sp>
      <p:sp>
        <p:nvSpPr>
          <p:cNvPr id="50" name="TextBox 49"/>
          <p:cNvSpPr txBox="1"/>
          <p:nvPr/>
        </p:nvSpPr>
        <p:spPr>
          <a:xfrm>
            <a:off x="6661303" y="1174388"/>
            <a:ext cx="935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D=</a:t>
            </a:r>
            <a:r>
              <a:rPr lang="en-US" altLang="ko-KR" dirty="0" smtClean="0">
                <a:solidFill>
                  <a:srgbClr val="C00000"/>
                </a:solidFill>
                <a:latin typeface="Times New Roman"/>
                <a:cs typeface="Times New Roman"/>
              </a:rPr>
              <a:t>36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801434" y="3007311"/>
            <a:ext cx="87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 smtClean="0"/>
              <a:t>D=</a:t>
            </a:r>
            <a:r>
              <a:rPr lang="en-US" u="sng" dirty="0" smtClean="0">
                <a:cs typeface="Times New Roman"/>
                <a:sym typeface="Wingdings 3"/>
              </a:rPr>
              <a:t>19</a:t>
            </a:r>
            <a:endParaRPr lang="en-US" u="sng" dirty="0"/>
          </a:p>
        </p:txBody>
      </p:sp>
      <p:sp>
        <p:nvSpPr>
          <p:cNvPr id="52" name="TextBox 51"/>
          <p:cNvSpPr txBox="1"/>
          <p:nvPr/>
        </p:nvSpPr>
        <p:spPr>
          <a:xfrm>
            <a:off x="2186670" y="2302588"/>
            <a:ext cx="809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D=</a:t>
            </a:r>
            <a:r>
              <a:rPr lang="en-US" altLang="ko-KR" u="sng" dirty="0" smtClean="0">
                <a:latin typeface="Times New Roman"/>
                <a:cs typeface="Times New Roman"/>
              </a:rPr>
              <a:t>12</a:t>
            </a:r>
            <a:endParaRPr lang="en-US" u="sng" dirty="0"/>
          </a:p>
        </p:txBody>
      </p:sp>
      <p:sp>
        <p:nvSpPr>
          <p:cNvPr id="53" name="TextBox 52"/>
          <p:cNvSpPr txBox="1"/>
          <p:nvPr/>
        </p:nvSpPr>
        <p:spPr>
          <a:xfrm>
            <a:off x="1730186" y="3815752"/>
            <a:ext cx="135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D=16</a:t>
            </a:r>
            <a:endParaRPr lang="en-US" u="sng" dirty="0"/>
          </a:p>
        </p:txBody>
      </p:sp>
      <p:sp>
        <p:nvSpPr>
          <p:cNvPr id="54" name="TextBox 53"/>
          <p:cNvSpPr txBox="1"/>
          <p:nvPr/>
        </p:nvSpPr>
        <p:spPr>
          <a:xfrm>
            <a:off x="3013598" y="4834079"/>
            <a:ext cx="922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D=</a:t>
            </a:r>
            <a:r>
              <a:rPr lang="en-US" altLang="ko-KR" dirty="0" smtClean="0">
                <a:solidFill>
                  <a:srgbClr val="C00000"/>
                </a:solidFill>
                <a:latin typeface="Times New Roman"/>
                <a:cs typeface="Times New Roman"/>
              </a:rPr>
              <a:t>29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88404" y="4378202"/>
            <a:ext cx="1261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D=</a:t>
            </a:r>
            <a:r>
              <a:rPr lang="en-US" altLang="ko-KR" dirty="0" smtClean="0">
                <a:solidFill>
                  <a:srgbClr val="C00000"/>
                </a:solidFill>
                <a:latin typeface="Times New Roman"/>
                <a:cs typeface="Times New Roman"/>
              </a:rPr>
              <a:t>22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  <a:latin typeface="Times New Roman"/>
                <a:cs typeface="Times New Roman"/>
              </a:rPr>
              <a:t> &lt; (19+10)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128081" y="3533239"/>
            <a:ext cx="69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0000CC"/>
                </a:solidFill>
              </a:rPr>
              <a:t>D=</a:t>
            </a:r>
            <a:r>
              <a:rPr lang="en-US" altLang="ko-KR" dirty="0" smtClean="0">
                <a:solidFill>
                  <a:srgbClr val="0000CC"/>
                </a:solidFill>
                <a:latin typeface="Times New Roman"/>
                <a:cs typeface="Times New Roman"/>
              </a:rPr>
              <a:t>∞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746080" y="5291916"/>
            <a:ext cx="69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0000CC"/>
                </a:solidFill>
              </a:rPr>
              <a:t>D=</a:t>
            </a:r>
            <a:r>
              <a:rPr lang="en-US" altLang="ko-KR" dirty="0" smtClean="0">
                <a:solidFill>
                  <a:srgbClr val="0000CC"/>
                </a:solidFill>
                <a:latin typeface="Times New Roman"/>
                <a:cs typeface="Times New Roman"/>
              </a:rPr>
              <a:t>∞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812182" y="444094"/>
            <a:ext cx="69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D=</a:t>
            </a:r>
            <a:r>
              <a:rPr lang="en-US" altLang="ko-KR" u="sng" dirty="0" smtClean="0">
                <a:latin typeface="Times New Roman"/>
                <a:cs typeface="Times New Roman"/>
              </a:rPr>
              <a:t>0</a:t>
            </a:r>
            <a:endParaRPr lang="en-US" u="sng" dirty="0"/>
          </a:p>
        </p:txBody>
      </p:sp>
      <p:sp>
        <p:nvSpPr>
          <p:cNvPr id="59" name="TextBox 58"/>
          <p:cNvSpPr txBox="1"/>
          <p:nvPr/>
        </p:nvSpPr>
        <p:spPr>
          <a:xfrm>
            <a:off x="5530893" y="1359770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21</a:t>
            </a:r>
            <a:endParaRPr lang="en-US" dirty="0"/>
          </a:p>
        </p:txBody>
      </p:sp>
      <p:sp>
        <p:nvSpPr>
          <p:cNvPr id="61" name="타원 60"/>
          <p:cNvSpPr/>
          <p:nvPr/>
        </p:nvSpPr>
        <p:spPr>
          <a:xfrm>
            <a:off x="3577813" y="3325976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80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2996208" y="234888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타원 6"/>
          <p:cNvSpPr/>
          <p:nvPr/>
        </p:nvSpPr>
        <p:spPr>
          <a:xfrm>
            <a:off x="6439151" y="1477147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타원 7"/>
          <p:cNvSpPr/>
          <p:nvPr/>
        </p:nvSpPr>
        <p:spPr>
          <a:xfrm>
            <a:off x="3573172" y="597402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타원 8"/>
          <p:cNvSpPr/>
          <p:nvPr/>
        </p:nvSpPr>
        <p:spPr>
          <a:xfrm>
            <a:off x="6362775" y="5661248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타원 10"/>
          <p:cNvSpPr/>
          <p:nvPr/>
        </p:nvSpPr>
        <p:spPr>
          <a:xfrm>
            <a:off x="2814964" y="3645024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타원 12"/>
          <p:cNvSpPr/>
          <p:nvPr/>
        </p:nvSpPr>
        <p:spPr>
          <a:xfrm>
            <a:off x="2721374" y="5109916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타원 16"/>
          <p:cNvSpPr/>
          <p:nvPr/>
        </p:nvSpPr>
        <p:spPr>
          <a:xfrm>
            <a:off x="5741937" y="4293096"/>
            <a:ext cx="216024" cy="216024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타원 17"/>
          <p:cNvSpPr/>
          <p:nvPr/>
        </p:nvSpPr>
        <p:spPr>
          <a:xfrm>
            <a:off x="7020272" y="3861048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타원 18"/>
          <p:cNvSpPr/>
          <p:nvPr/>
        </p:nvSpPr>
        <p:spPr>
          <a:xfrm>
            <a:off x="5004048" y="1764665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직선 연결선 21"/>
          <p:cNvCxnSpPr>
            <a:stCxn id="8" idx="4"/>
            <a:endCxn id="4" idx="0"/>
          </p:cNvCxnSpPr>
          <p:nvPr/>
        </p:nvCxnSpPr>
        <p:spPr>
          <a:xfrm flipH="1">
            <a:off x="3104220" y="813426"/>
            <a:ext cx="576964" cy="15354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17" idx="2"/>
          </p:cNvCxnSpPr>
          <p:nvPr/>
        </p:nvCxnSpPr>
        <p:spPr>
          <a:xfrm flipH="1" flipV="1">
            <a:off x="3748276" y="3510364"/>
            <a:ext cx="1993661" cy="8907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17" idx="0"/>
            <a:endCxn id="19" idx="5"/>
          </p:cNvCxnSpPr>
          <p:nvPr/>
        </p:nvCxnSpPr>
        <p:spPr>
          <a:xfrm flipH="1" flipV="1">
            <a:off x="5188436" y="1949053"/>
            <a:ext cx="661513" cy="23440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stCxn id="18" idx="2"/>
            <a:endCxn id="17" idx="6"/>
          </p:cNvCxnSpPr>
          <p:nvPr/>
        </p:nvCxnSpPr>
        <p:spPr>
          <a:xfrm flipH="1">
            <a:off x="5957961" y="3969060"/>
            <a:ext cx="1062311" cy="4320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stCxn id="9" idx="0"/>
            <a:endCxn id="17" idx="5"/>
          </p:cNvCxnSpPr>
          <p:nvPr/>
        </p:nvCxnSpPr>
        <p:spPr>
          <a:xfrm flipH="1" flipV="1">
            <a:off x="5926325" y="4477484"/>
            <a:ext cx="544462" cy="11837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>
            <a:stCxn id="9" idx="2"/>
            <a:endCxn id="13" idx="6"/>
          </p:cNvCxnSpPr>
          <p:nvPr/>
        </p:nvCxnSpPr>
        <p:spPr>
          <a:xfrm flipH="1" flipV="1">
            <a:off x="2937398" y="5217928"/>
            <a:ext cx="3425377" cy="551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>
            <a:endCxn id="4" idx="5"/>
          </p:cNvCxnSpPr>
          <p:nvPr/>
        </p:nvCxnSpPr>
        <p:spPr>
          <a:xfrm flipH="1" flipV="1">
            <a:off x="3180596" y="2533268"/>
            <a:ext cx="491304" cy="7927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>
            <a:endCxn id="11" idx="7"/>
          </p:cNvCxnSpPr>
          <p:nvPr/>
        </p:nvCxnSpPr>
        <p:spPr>
          <a:xfrm flipH="1">
            <a:off x="2999352" y="3510364"/>
            <a:ext cx="596172" cy="1662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stCxn id="13" idx="0"/>
            <a:endCxn id="11" idx="4"/>
          </p:cNvCxnSpPr>
          <p:nvPr/>
        </p:nvCxnSpPr>
        <p:spPr>
          <a:xfrm flipV="1">
            <a:off x="2829386" y="3861048"/>
            <a:ext cx="93590" cy="12488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>
            <a:stCxn id="7" idx="2"/>
            <a:endCxn id="19" idx="6"/>
          </p:cNvCxnSpPr>
          <p:nvPr/>
        </p:nvCxnSpPr>
        <p:spPr>
          <a:xfrm flipH="1">
            <a:off x="5220072" y="1585159"/>
            <a:ext cx="1219079" cy="287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>
            <a:stCxn id="11" idx="0"/>
            <a:endCxn id="4" idx="4"/>
          </p:cNvCxnSpPr>
          <p:nvPr/>
        </p:nvCxnSpPr>
        <p:spPr>
          <a:xfrm flipV="1">
            <a:off x="2922976" y="2564904"/>
            <a:ext cx="181244" cy="10801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>
            <a:stCxn id="19" idx="1"/>
            <a:endCxn id="8" idx="5"/>
          </p:cNvCxnSpPr>
          <p:nvPr/>
        </p:nvCxnSpPr>
        <p:spPr>
          <a:xfrm flipH="1" flipV="1">
            <a:off x="3757560" y="781790"/>
            <a:ext cx="1278124" cy="10145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>
            <a:stCxn id="18" idx="0"/>
            <a:endCxn id="7" idx="4"/>
          </p:cNvCxnSpPr>
          <p:nvPr/>
        </p:nvCxnSpPr>
        <p:spPr>
          <a:xfrm flipH="1" flipV="1">
            <a:off x="6547163" y="1693171"/>
            <a:ext cx="581121" cy="21678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>
            <a:stCxn id="9" idx="7"/>
            <a:endCxn id="18" idx="4"/>
          </p:cNvCxnSpPr>
          <p:nvPr/>
        </p:nvCxnSpPr>
        <p:spPr>
          <a:xfrm flipV="1">
            <a:off x="6547163" y="4077072"/>
            <a:ext cx="581121" cy="16158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2795602" y="44776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서울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49" name="TextBox 148"/>
          <p:cNvSpPr txBox="1"/>
          <p:nvPr/>
        </p:nvSpPr>
        <p:spPr>
          <a:xfrm>
            <a:off x="6602280" y="564554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부산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1" name="TextBox 150"/>
          <p:cNvSpPr txBox="1"/>
          <p:nvPr/>
        </p:nvSpPr>
        <p:spPr>
          <a:xfrm>
            <a:off x="2447764" y="542087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광</a:t>
            </a:r>
            <a:r>
              <a:rPr lang="ko-KR" altLang="en-US" dirty="0" smtClean="0"/>
              <a:t>주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4" name="TextBox 153"/>
          <p:cNvSpPr txBox="1"/>
          <p:nvPr/>
        </p:nvSpPr>
        <p:spPr>
          <a:xfrm>
            <a:off x="1907704" y="3568370"/>
            <a:ext cx="90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논산</a:t>
            </a:r>
            <a:endParaRPr lang="en-US" dirty="0"/>
          </a:p>
        </p:txBody>
      </p:sp>
      <p:sp>
        <p:nvSpPr>
          <p:cNvPr id="155" name="TextBox 154"/>
          <p:cNvSpPr txBox="1"/>
          <p:nvPr/>
        </p:nvSpPr>
        <p:spPr>
          <a:xfrm>
            <a:off x="5977865" y="4370880"/>
            <a:ext cx="708946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 2"/>
              </a:rPr>
              <a:t> </a:t>
            </a:r>
            <a:endParaRPr lang="en-US" altLang="ko-KR" sz="28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 2"/>
            </a:endParaRPr>
          </a:p>
          <a:p>
            <a:pPr>
              <a:lnSpc>
                <a:spcPts val="1600"/>
              </a:lnSpc>
            </a:pPr>
            <a:r>
              <a:rPr lang="ko-KR" altLang="en-US" dirty="0" smtClean="0"/>
              <a:t>대구</a:t>
            </a:r>
            <a:endParaRPr lang="en-US" dirty="0"/>
          </a:p>
        </p:txBody>
      </p:sp>
      <p:sp>
        <p:nvSpPr>
          <p:cNvPr id="156" name="TextBox 155"/>
          <p:cNvSpPr txBox="1"/>
          <p:nvPr/>
        </p:nvSpPr>
        <p:spPr>
          <a:xfrm>
            <a:off x="7128284" y="392376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포항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8" name="TextBox 157"/>
          <p:cNvSpPr txBox="1"/>
          <p:nvPr/>
        </p:nvSpPr>
        <p:spPr>
          <a:xfrm>
            <a:off x="3812182" y="3311763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대전</a:t>
            </a:r>
            <a:endParaRPr lang="en-US" dirty="0"/>
          </a:p>
        </p:txBody>
      </p:sp>
      <p:sp>
        <p:nvSpPr>
          <p:cNvPr id="161" name="TextBox 160"/>
          <p:cNvSpPr txBox="1"/>
          <p:nvPr/>
        </p:nvSpPr>
        <p:spPr>
          <a:xfrm>
            <a:off x="2369454" y="1970655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천안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6019118" y="1043823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강릉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4" name="TextBox 163"/>
          <p:cNvSpPr txBox="1"/>
          <p:nvPr/>
        </p:nvSpPr>
        <p:spPr>
          <a:xfrm>
            <a:off x="4290046" y="1685849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원주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4342541" y="5051544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4424415" y="3892406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5763438" y="4925250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6837723" y="2550750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2369454" y="4300816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3123922" y="3539629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5519192" y="2929622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4275654" y="1034283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2888689" y="1228489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3403120" y="2735416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2560606" y="2920082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6767064" y="4747778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6229505" y="3796524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771803" y="1403615"/>
            <a:ext cx="84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D=</a:t>
            </a:r>
            <a:r>
              <a:rPr lang="en-US" altLang="ko-KR" u="sng" dirty="0" smtClean="0">
                <a:latin typeface="Times New Roman"/>
                <a:cs typeface="Times New Roman"/>
              </a:rPr>
              <a:t>15</a:t>
            </a:r>
            <a:endParaRPr lang="en-US" u="sng" dirty="0"/>
          </a:p>
        </p:txBody>
      </p:sp>
      <p:sp>
        <p:nvSpPr>
          <p:cNvPr id="50" name="TextBox 49"/>
          <p:cNvSpPr txBox="1"/>
          <p:nvPr/>
        </p:nvSpPr>
        <p:spPr>
          <a:xfrm>
            <a:off x="6661303" y="1174388"/>
            <a:ext cx="93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D=</a:t>
            </a:r>
            <a:r>
              <a:rPr lang="en-US" altLang="ko-KR" dirty="0" smtClean="0">
                <a:solidFill>
                  <a:srgbClr val="C00000"/>
                </a:solidFill>
                <a:latin typeface="Times New Roman"/>
                <a:cs typeface="Times New Roman"/>
              </a:rPr>
              <a:t>36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862509" y="3048838"/>
            <a:ext cx="96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 smtClean="0"/>
              <a:t>D=</a:t>
            </a:r>
            <a:r>
              <a:rPr lang="en-US" u="sng" dirty="0" smtClean="0">
                <a:cs typeface="Times New Roman"/>
                <a:sym typeface="Wingdings 3"/>
              </a:rPr>
              <a:t>19</a:t>
            </a:r>
            <a:endParaRPr lang="en-US" u="sng" dirty="0"/>
          </a:p>
        </p:txBody>
      </p:sp>
      <p:sp>
        <p:nvSpPr>
          <p:cNvPr id="52" name="TextBox 51"/>
          <p:cNvSpPr txBox="1"/>
          <p:nvPr/>
        </p:nvSpPr>
        <p:spPr>
          <a:xfrm>
            <a:off x="2186670" y="2302588"/>
            <a:ext cx="794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D=</a:t>
            </a:r>
            <a:r>
              <a:rPr lang="en-US" altLang="ko-KR" u="sng" dirty="0" smtClean="0">
                <a:latin typeface="Times New Roman"/>
                <a:cs typeface="Times New Roman"/>
              </a:rPr>
              <a:t>12</a:t>
            </a:r>
            <a:endParaRPr lang="en-US" u="sng" dirty="0"/>
          </a:p>
        </p:txBody>
      </p:sp>
      <p:sp>
        <p:nvSpPr>
          <p:cNvPr id="53" name="TextBox 52"/>
          <p:cNvSpPr txBox="1"/>
          <p:nvPr/>
        </p:nvSpPr>
        <p:spPr>
          <a:xfrm>
            <a:off x="1730186" y="3815752"/>
            <a:ext cx="135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D=16</a:t>
            </a:r>
            <a:endParaRPr lang="en-US" u="sng" dirty="0"/>
          </a:p>
        </p:txBody>
      </p:sp>
      <p:sp>
        <p:nvSpPr>
          <p:cNvPr id="54" name="TextBox 53"/>
          <p:cNvSpPr txBox="1"/>
          <p:nvPr/>
        </p:nvSpPr>
        <p:spPr>
          <a:xfrm>
            <a:off x="3013598" y="4834079"/>
            <a:ext cx="922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D=</a:t>
            </a:r>
            <a:r>
              <a:rPr lang="en-US" altLang="ko-KR" dirty="0" smtClean="0">
                <a:solidFill>
                  <a:srgbClr val="C00000"/>
                </a:solidFill>
                <a:latin typeface="Times New Roman"/>
                <a:cs typeface="Times New Roman"/>
              </a:rPr>
              <a:t>29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025634" y="4405044"/>
            <a:ext cx="1311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D=</a:t>
            </a:r>
            <a:r>
              <a:rPr lang="en-US" altLang="ko-KR" dirty="0" smtClean="0">
                <a:solidFill>
                  <a:srgbClr val="C00000"/>
                </a:solidFill>
                <a:latin typeface="Times New Roman"/>
                <a:cs typeface="Times New Roman"/>
              </a:rPr>
              <a:t>22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128081" y="3533239"/>
            <a:ext cx="69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0000CC"/>
                </a:solidFill>
              </a:rPr>
              <a:t>D=</a:t>
            </a:r>
            <a:r>
              <a:rPr lang="en-US" altLang="ko-KR" dirty="0" smtClean="0">
                <a:solidFill>
                  <a:srgbClr val="0000CC"/>
                </a:solidFill>
                <a:latin typeface="Times New Roman"/>
                <a:cs typeface="Times New Roman"/>
              </a:rPr>
              <a:t>∞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746080" y="5291916"/>
            <a:ext cx="69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0000CC"/>
                </a:solidFill>
              </a:rPr>
              <a:t>D=</a:t>
            </a:r>
            <a:r>
              <a:rPr lang="en-US" altLang="ko-KR" dirty="0" smtClean="0">
                <a:solidFill>
                  <a:srgbClr val="0000CC"/>
                </a:solidFill>
                <a:latin typeface="Times New Roman"/>
                <a:cs typeface="Times New Roman"/>
              </a:rPr>
              <a:t>∞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812182" y="444094"/>
            <a:ext cx="69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 smtClean="0"/>
              <a:t>D=</a:t>
            </a:r>
            <a:r>
              <a:rPr lang="en-US" altLang="ko-KR" u="sng" dirty="0" smtClean="0">
                <a:latin typeface="Times New Roman"/>
                <a:cs typeface="Times New Roman"/>
              </a:rPr>
              <a:t>0</a:t>
            </a:r>
            <a:endParaRPr lang="en-US" u="sng" dirty="0"/>
          </a:p>
        </p:txBody>
      </p:sp>
      <p:sp>
        <p:nvSpPr>
          <p:cNvPr id="59" name="TextBox 58"/>
          <p:cNvSpPr txBox="1"/>
          <p:nvPr/>
        </p:nvSpPr>
        <p:spPr>
          <a:xfrm>
            <a:off x="5530893" y="1359770"/>
            <a:ext cx="53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21</a:t>
            </a:r>
            <a:endParaRPr lang="en-US" dirty="0"/>
          </a:p>
        </p:txBody>
      </p:sp>
      <p:sp>
        <p:nvSpPr>
          <p:cNvPr id="61" name="타원 60"/>
          <p:cNvSpPr/>
          <p:nvPr/>
        </p:nvSpPr>
        <p:spPr>
          <a:xfrm>
            <a:off x="3577813" y="3325976"/>
            <a:ext cx="216024" cy="2160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Dept. of Game &amp; Multimedia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06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목판">
  <a:themeElements>
    <a:clrScheme name="목판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목판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목판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TM03090434[[fn=목판]]</Template>
  <TotalTime>1242</TotalTime>
  <Words>14840</Words>
  <Application>Microsoft Office PowerPoint</Application>
  <PresentationFormat>화면 슬라이드 쇼(4:3)</PresentationFormat>
  <Paragraphs>4238</Paragraphs>
  <Slides>224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26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224</vt:i4>
      </vt:variant>
    </vt:vector>
  </HeadingPairs>
  <TitlesOfParts>
    <vt:vector size="251" baseType="lpstr">
      <vt:lpstr>Arial Unicode MS</vt:lpstr>
      <vt:lpstr>Bookman</vt:lpstr>
      <vt:lpstr>HY견고딕</vt:lpstr>
      <vt:lpstr>HY엽서M</vt:lpstr>
      <vt:lpstr>Rockwell</vt:lpstr>
      <vt:lpstr>Rockwell Condensed</vt:lpstr>
      <vt:lpstr>Script MT Bold</vt:lpstr>
      <vt:lpstr>굴림</vt:lpstr>
      <vt:lpstr>돋움체</vt:lpstr>
      <vt:lpstr>맑은 고딕</vt:lpstr>
      <vt:lpstr>바탕</vt:lpstr>
      <vt:lpstr>휴먼명조</vt:lpstr>
      <vt:lpstr>Arial</vt:lpstr>
      <vt:lpstr>Calibri</vt:lpstr>
      <vt:lpstr>Cambria</vt:lpstr>
      <vt:lpstr>Consolas</vt:lpstr>
      <vt:lpstr>Georgia</vt:lpstr>
      <vt:lpstr>Lucida Console</vt:lpstr>
      <vt:lpstr>Symbol</vt:lpstr>
      <vt:lpstr>Tahoma</vt:lpstr>
      <vt:lpstr>Times</vt:lpstr>
      <vt:lpstr>Times New Roman</vt:lpstr>
      <vt:lpstr>Trebuchet MS</vt:lpstr>
      <vt:lpstr>Wingdings</vt:lpstr>
      <vt:lpstr>Wingdings 2</vt:lpstr>
      <vt:lpstr>Wingdings 3</vt:lpstr>
      <vt:lpstr>목판</vt:lpstr>
      <vt:lpstr>알고리즘 그리디 알고리즘</vt:lpstr>
      <vt:lpstr>그리디 (Greedy) 알고리즘</vt:lpstr>
      <vt:lpstr>PowerPoint 프레젠테이션</vt:lpstr>
      <vt:lpstr>PowerPoint 프레젠테이션</vt:lpstr>
      <vt:lpstr>4.1 동전 거스름돈</vt:lpstr>
      <vt:lpstr>CoinChange 알고리즘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그래프</vt:lpstr>
      <vt:lpstr>그래프의 예</vt:lpstr>
      <vt:lpstr>PowerPoint 프레젠테이션</vt:lpstr>
      <vt:lpstr>PowerPoint 프레젠테이션</vt:lpstr>
      <vt:lpstr>PowerPoint 프레젠테이션</vt:lpstr>
      <vt:lpstr>그래프의 표현 1:  Adjacency Matrix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Graph의 표현 2: Adjacency List</vt:lpstr>
      <vt:lpstr>PowerPoint 프레젠테이션</vt:lpstr>
      <vt:lpstr>PowerPoint 프레젠테이션</vt:lpstr>
      <vt:lpstr>그래프 순회(Traversal)</vt:lpstr>
      <vt:lpstr>DFS - 깊이우선탐색</vt:lpstr>
      <vt:lpstr>BFS - 너비우선탐색</vt:lpstr>
      <vt:lpstr>동일한 Tree를 각각 DFS/BFS로 방문하기</vt:lpstr>
      <vt:lpstr>BFS의 예시</vt:lpstr>
      <vt:lpstr>DFS의 예시</vt:lpstr>
      <vt:lpstr>DFS의 예시 (계속)</vt:lpstr>
      <vt:lpstr>4.2 최소 신장 트리</vt:lpstr>
      <vt:lpstr>PowerPoint 프레젠테이션</vt:lpstr>
      <vt:lpstr>PowerPoint 프레젠테이션</vt:lpstr>
      <vt:lpstr>KruskalMST(G) 알고리즘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시간복잡도</vt:lpstr>
      <vt:lpstr>트리를 이용한 집합의 처리</vt:lpstr>
      <vt:lpstr>트리를 이용한 집합 표현의 예</vt:lpstr>
      <vt:lpstr>두 집합의 합집합</vt:lpstr>
      <vt:lpstr>하나의 원소로 이루어진 집합</vt:lpstr>
      <vt:lpstr>union 예제</vt:lpstr>
      <vt:lpstr>union 예제</vt:lpstr>
      <vt:lpstr>트리를 이용한 집합 처리 알고리즘</vt:lpstr>
      <vt:lpstr>최악의 경우</vt:lpstr>
      <vt:lpstr>연산의 효율을 높이는 방법</vt:lpstr>
      <vt:lpstr>랭크를 이용한 Union의 예</vt:lpstr>
      <vt:lpstr>Union에서 랭크가 증가하는 예</vt:lpstr>
      <vt:lpstr>경로압축의 예</vt:lpstr>
      <vt:lpstr>랭크를 이용한 Union과 Make-Set</vt:lpstr>
      <vt:lpstr>경로압축을 이용한 Find-Set</vt:lpstr>
      <vt:lpstr>사이클은 어떻게 찾나?</vt:lpstr>
      <vt:lpstr>union-find 수행 시간</vt:lpstr>
      <vt:lpstr>프림(Prim)의 최소 신장 트리 알고리즘</vt:lpstr>
      <vt:lpstr>PrimMST(G) 알고리즘</vt:lpstr>
      <vt:lpstr>PowerPoint 프레젠테이션</vt:lpstr>
      <vt:lpstr>PowerPoint 프레젠테이션</vt:lpstr>
      <vt:lpstr>PowerPoint 프레젠테이션</vt:lpstr>
      <vt:lpstr>PowerPoint 프레젠테이션</vt:lpstr>
      <vt:lpstr>PrimMST 알고리즘 수행 과정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시간복잡도</vt:lpstr>
      <vt:lpstr>크러스컬과 프림 알고리즘의 수행 과정 비교</vt:lpstr>
      <vt:lpstr>응용</vt:lpstr>
      <vt:lpstr>4.3 최단 경로 찾기</vt:lpstr>
      <vt:lpstr>PowerPoint 프레젠테이션</vt:lpstr>
      <vt:lpstr>다익스트라 ShortestPath 알고리즘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시간복잡도</vt:lpstr>
      <vt:lpstr>행렬 경로 문제</vt:lpstr>
      <vt:lpstr>불법 이동의 예</vt:lpstr>
      <vt:lpstr>유효한 이동의 예</vt:lpstr>
      <vt:lpstr>Recursive Algorithm</vt:lpstr>
      <vt:lpstr>PowerPoint 프레젠테이션</vt:lpstr>
      <vt:lpstr>DP (Dynamic programming)</vt:lpstr>
      <vt:lpstr>Backtracking</vt:lpstr>
      <vt:lpstr>Maze</vt:lpstr>
      <vt:lpstr>PowerPoint 프레젠테이션</vt:lpstr>
      <vt:lpstr>N Queen problem</vt:lpstr>
      <vt:lpstr>N Queen problem</vt:lpstr>
      <vt:lpstr>N Queen problem</vt:lpstr>
      <vt:lpstr>N Queen problem</vt:lpstr>
      <vt:lpstr>N Queen problem</vt:lpstr>
      <vt:lpstr>PowerPoint 프레젠테이션</vt:lpstr>
      <vt:lpstr>N Queen problem</vt:lpstr>
      <vt:lpstr>A* Algorithm</vt:lpstr>
      <vt:lpstr>Shortest Path 문제</vt:lpstr>
      <vt:lpstr>Dijkstra Algorithm의 예시</vt:lpstr>
      <vt:lpstr>PowerPoint 프레젠테이션</vt:lpstr>
      <vt:lpstr>PowerPoint 프레젠테이션</vt:lpstr>
      <vt:lpstr>A* Algorithm의 작동 예</vt:lpstr>
      <vt:lpstr>PowerPoint 프레젠테이션</vt:lpstr>
      <vt:lpstr>PowerPoint 프레젠테이션</vt:lpstr>
      <vt:lpstr>PowerPoint 프레젠테이션</vt:lpstr>
      <vt:lpstr>추정 거리 계산</vt:lpstr>
      <vt:lpstr>응용</vt:lpstr>
      <vt:lpstr>4.4 부분 배낭 문제</vt:lpstr>
      <vt:lpstr>PowerPoint 프레젠테이션</vt:lpstr>
      <vt:lpstr>FractionalKnapsack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시간복잡도</vt:lpstr>
      <vt:lpstr>응용</vt:lpstr>
      <vt:lpstr>4.5 집합 커버 문제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SetCover 알고리즘</vt:lpstr>
      <vt:lpstr>PowerPoint 프레젠테이션</vt:lpstr>
      <vt:lpstr>SetCover 알고리즘의 수행 과정</vt:lpstr>
      <vt:lpstr>PowerPoint 프레젠테이션</vt:lpstr>
      <vt:lpstr>PowerPoint 프레젠테이션</vt:lpstr>
      <vt:lpstr>PowerPoint 프레젠테이션</vt:lpstr>
      <vt:lpstr>PowerPoint 프레젠테이션</vt:lpstr>
      <vt:lpstr>시간복잡도</vt:lpstr>
      <vt:lpstr>PowerPoint 프레젠테이션</vt:lpstr>
      <vt:lpstr>PowerPoint 프레젠테이션</vt:lpstr>
      <vt:lpstr>응용</vt:lpstr>
      <vt:lpstr>PowerPoint 프레젠테이션</vt:lpstr>
      <vt:lpstr>4.6 작업 스케줄링</vt:lpstr>
      <vt:lpstr>PowerPoint 프레젠테이션</vt:lpstr>
      <vt:lpstr>PowerPoint 프레젠테이션</vt:lpstr>
      <vt:lpstr>Job Scheduling 알고리즘</vt:lpstr>
      <vt:lpstr>PowerPoint 프레젠테이션</vt:lpstr>
      <vt:lpstr>Job Scheduling 수행 과정</vt:lpstr>
      <vt:lpstr>PowerPoint 프레젠테이션</vt:lpstr>
      <vt:lpstr>PowerPoint 프레젠테이션</vt:lpstr>
      <vt:lpstr>PowerPoint 프레젠테이션</vt:lpstr>
      <vt:lpstr>시간복잡도</vt:lpstr>
      <vt:lpstr>응용</vt:lpstr>
      <vt:lpstr>4.7 허프만 압축</vt:lpstr>
      <vt:lpstr>PowerPoint 프레젠테이션</vt:lpstr>
      <vt:lpstr>PowerPoint 프레젠테이션</vt:lpstr>
      <vt:lpstr>Huffman Coding 알고리즘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시간복잡도</vt:lpstr>
      <vt:lpstr>PowerPoint 프레젠테이션</vt:lpstr>
      <vt:lpstr>히프에서의 삽입</vt:lpstr>
      <vt:lpstr>upheap 연산 (max heap)</vt:lpstr>
      <vt:lpstr>upheap 알고리즘</vt:lpstr>
      <vt:lpstr>삽입 프로그램</vt:lpstr>
      <vt:lpstr>히프에서의 삭제</vt:lpstr>
      <vt:lpstr>downheap 알고리즘 (max heap) </vt:lpstr>
      <vt:lpstr>downheap 알고리즘 </vt:lpstr>
      <vt:lpstr>삭제 프로그램</vt:lpstr>
      <vt:lpstr>전체 프로그램</vt:lpstr>
      <vt:lpstr>전체 프로그램</vt:lpstr>
      <vt:lpstr>히프의 복잡도 분석</vt:lpstr>
      <vt:lpstr>허프만 코드</vt:lpstr>
      <vt:lpstr>허프만 코드</vt:lpstr>
      <vt:lpstr>글자의 빈도수</vt:lpstr>
      <vt:lpstr>허프만 코드 생성 절차</vt:lpstr>
      <vt:lpstr>허프만 코드 알고리즘</vt:lpstr>
      <vt:lpstr>허프만 코드 알고리즘</vt:lpstr>
      <vt:lpstr>결과 출력은 어떻게?</vt:lpstr>
      <vt:lpstr>응용</vt:lpstr>
      <vt:lpstr>요약</vt:lpstr>
      <vt:lpstr>PowerPoint 프레젠테이션</vt:lpstr>
      <vt:lpstr>PowerPoint 프레젠테이션</vt:lpstr>
      <vt:lpstr>힙정렬</vt:lpstr>
      <vt:lpstr>max heap</vt:lpstr>
      <vt:lpstr>PowerPoint 프레젠테이션</vt:lpstr>
      <vt:lpstr>힙정렬</vt:lpstr>
      <vt:lpstr>힙정렬</vt:lpstr>
      <vt:lpstr>힙정렬</vt:lpstr>
      <vt:lpstr>힙</vt:lpstr>
      <vt:lpstr>힙</vt:lpstr>
      <vt:lpstr>힙은 배열을 이용해서 표현할 수 있다</vt:lpstr>
      <vt:lpstr>힙 만들기</vt:lpstr>
      <vt:lpstr>정렬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jblim</dc:creator>
  <cp:lastModifiedBy>Windows 사용자</cp:lastModifiedBy>
  <cp:revision>248</cp:revision>
  <dcterms:created xsi:type="dcterms:W3CDTF">2017-02-28T02:06:20Z</dcterms:created>
  <dcterms:modified xsi:type="dcterms:W3CDTF">2018-11-26T04:24:37Z</dcterms:modified>
</cp:coreProperties>
</file>